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8637-E490-42BE-93DB-CBBF2396E45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E4F6-39D4-46AB-8C18-501B49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5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8637-E490-42BE-93DB-CBBF2396E45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E4F6-39D4-46AB-8C18-501B49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3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8637-E490-42BE-93DB-CBBF2396E45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E4F6-39D4-46AB-8C18-501B49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1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8637-E490-42BE-93DB-CBBF2396E45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E4F6-39D4-46AB-8C18-501B49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5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8637-E490-42BE-93DB-CBBF2396E45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E4F6-39D4-46AB-8C18-501B49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9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8637-E490-42BE-93DB-CBBF2396E45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E4F6-39D4-46AB-8C18-501B49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8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8637-E490-42BE-93DB-CBBF2396E45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E4F6-39D4-46AB-8C18-501B49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3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8637-E490-42BE-93DB-CBBF2396E45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E4F6-39D4-46AB-8C18-501B49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5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8637-E490-42BE-93DB-CBBF2396E45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E4F6-39D4-46AB-8C18-501B49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5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8637-E490-42BE-93DB-CBBF2396E45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E4F6-39D4-46AB-8C18-501B49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8637-E490-42BE-93DB-CBBF2396E45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E4F6-39D4-46AB-8C18-501B49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8637-E490-42BE-93DB-CBBF2396E45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2E4F6-39D4-46AB-8C18-501B49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7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641" y="1130908"/>
            <a:ext cx="10428718" cy="2387600"/>
          </a:xfrm>
        </p:spPr>
        <p:txBody>
          <a:bodyPr/>
          <a:lstStyle/>
          <a:p>
            <a: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Single Source Shortest Path </a:t>
            </a:r>
            <a:endParaRPr lang="en-US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Dijkstra’s</a:t>
            </a:r>
            <a: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  Algorithm</a:t>
            </a:r>
            <a:endParaRPr lang="en-US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63641" y="5833130"/>
            <a:ext cx="224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 smtClean="0">
                <a:latin typeface="Calisto MT" panose="02040603050505030304" pitchFamily="18" charset="0"/>
              </a:rPr>
              <a:t>Swapnil</a:t>
            </a:r>
            <a:r>
              <a:rPr lang="en-US" sz="1400" dirty="0" smtClean="0">
                <a:latin typeface="Calisto MT" panose="02040603050505030304" pitchFamily="18" charset="0"/>
              </a:rPr>
              <a:t> Biswas</a:t>
            </a:r>
          </a:p>
          <a:p>
            <a:pPr algn="just"/>
            <a:r>
              <a:rPr lang="en-US" sz="1400" dirty="0" smtClean="0">
                <a:latin typeface="Calisto MT" panose="02040603050505030304" pitchFamily="18" charset="0"/>
              </a:rPr>
              <a:t>Lecturer, CSE </a:t>
            </a:r>
            <a:r>
              <a:rPr lang="en-US" sz="1400" dirty="0" err="1" smtClean="0">
                <a:latin typeface="Calisto MT" panose="02040603050505030304" pitchFamily="18" charset="0"/>
              </a:rPr>
              <a:t>Dept</a:t>
            </a:r>
            <a:r>
              <a:rPr lang="en-US" sz="1400" dirty="0" smtClean="0">
                <a:latin typeface="Calisto MT" panose="02040603050505030304" pitchFamily="18" charset="0"/>
              </a:rPr>
              <a:t>, MIST</a:t>
            </a:r>
            <a:endParaRPr lang="en-US" sz="1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4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Another Example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364276" y="4034345"/>
            <a:ext cx="5072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478340" y="3796302"/>
            <a:ext cx="8963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Source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2135533" y="383429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2332287" y="3828450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3544164" y="543947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3740918" y="5433635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3544164" y="214606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3740918" y="2140221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6372823" y="214606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8" name="Text Box 25"/>
          <p:cNvSpPr txBox="1">
            <a:spLocks noChangeArrowheads="1"/>
          </p:cNvSpPr>
          <p:nvPr/>
        </p:nvSpPr>
        <p:spPr bwMode="auto">
          <a:xfrm>
            <a:off x="6569577" y="2140221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auto">
          <a:xfrm>
            <a:off x="6372823" y="543947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1" name="Text Box 25"/>
          <p:cNvSpPr txBox="1">
            <a:spLocks noChangeArrowheads="1"/>
          </p:cNvSpPr>
          <p:nvPr/>
        </p:nvSpPr>
        <p:spPr bwMode="auto">
          <a:xfrm>
            <a:off x="6569577" y="5433635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5" name="Straight Arrow Connector 4"/>
          <p:cNvCxnSpPr>
            <a:stCxn id="60" idx="5"/>
            <a:endCxn id="63" idx="1"/>
          </p:cNvCxnSpPr>
          <p:nvPr/>
        </p:nvCxnSpPr>
        <p:spPr>
          <a:xfrm>
            <a:off x="2750302" y="4315334"/>
            <a:ext cx="846653" cy="10432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0" idx="7"/>
            <a:endCxn id="66" idx="3"/>
          </p:cNvCxnSpPr>
          <p:nvPr/>
        </p:nvCxnSpPr>
        <p:spPr>
          <a:xfrm flipV="1">
            <a:off x="2750302" y="2627105"/>
            <a:ext cx="846653" cy="1126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025069" y="2710149"/>
            <a:ext cx="8546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40918" y="2710149"/>
            <a:ext cx="0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3" idx="6"/>
            <a:endCxn id="72" idx="2"/>
          </p:cNvCxnSpPr>
          <p:nvPr/>
        </p:nvCxnSpPr>
        <p:spPr>
          <a:xfrm>
            <a:off x="4275323" y="5639530"/>
            <a:ext cx="20339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2" idx="1"/>
            <a:endCxn id="60" idx="6"/>
          </p:cNvCxnSpPr>
          <p:nvPr/>
        </p:nvCxnSpPr>
        <p:spPr>
          <a:xfrm flipH="1" flipV="1">
            <a:off x="2866692" y="4034345"/>
            <a:ext cx="3558922" cy="1324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3" idx="7"/>
            <a:endCxn id="69" idx="3"/>
          </p:cNvCxnSpPr>
          <p:nvPr/>
        </p:nvCxnSpPr>
        <p:spPr>
          <a:xfrm flipV="1">
            <a:off x="4158933" y="2627105"/>
            <a:ext cx="2266681" cy="2731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6" idx="6"/>
            <a:endCxn id="69" idx="2"/>
          </p:cNvCxnSpPr>
          <p:nvPr/>
        </p:nvCxnSpPr>
        <p:spPr>
          <a:xfrm>
            <a:off x="4275323" y="2346116"/>
            <a:ext cx="20339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6843628" y="2704747"/>
            <a:ext cx="8546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559477" y="2704747"/>
            <a:ext cx="0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25"/>
          <p:cNvSpPr txBox="1">
            <a:spLocks noChangeArrowheads="1"/>
          </p:cNvSpPr>
          <p:nvPr/>
        </p:nvSpPr>
        <p:spPr bwMode="auto">
          <a:xfrm>
            <a:off x="2758170" y="2905280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10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Text Box 25"/>
          <p:cNvSpPr txBox="1">
            <a:spLocks noChangeArrowheads="1"/>
          </p:cNvSpPr>
          <p:nvPr/>
        </p:nvSpPr>
        <p:spPr bwMode="auto">
          <a:xfrm>
            <a:off x="2860722" y="4763217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5229892" y="456659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8" name="Text Box 25"/>
          <p:cNvSpPr txBox="1">
            <a:spLocks noChangeArrowheads="1"/>
          </p:cNvSpPr>
          <p:nvPr/>
        </p:nvSpPr>
        <p:spPr bwMode="auto">
          <a:xfrm>
            <a:off x="3440502" y="359800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4037558" y="359271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5127273" y="1948737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" name="Text Box 25"/>
          <p:cNvSpPr txBox="1">
            <a:spLocks noChangeArrowheads="1"/>
          </p:cNvSpPr>
          <p:nvPr/>
        </p:nvSpPr>
        <p:spPr bwMode="auto">
          <a:xfrm>
            <a:off x="5229892" y="563369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" name="Text Box 25"/>
          <p:cNvSpPr txBox="1">
            <a:spLocks noChangeArrowheads="1"/>
          </p:cNvSpPr>
          <p:nvPr/>
        </p:nvSpPr>
        <p:spPr bwMode="auto">
          <a:xfrm>
            <a:off x="5135820" y="355057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3" name="Text Box 25"/>
          <p:cNvSpPr txBox="1">
            <a:spLocks noChangeArrowheads="1"/>
          </p:cNvSpPr>
          <p:nvPr/>
        </p:nvSpPr>
        <p:spPr bwMode="auto">
          <a:xfrm>
            <a:off x="6271133" y="395068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6831139" y="395068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5" name="Text Box 25"/>
          <p:cNvSpPr txBox="1">
            <a:spLocks noChangeArrowheads="1"/>
          </p:cNvSpPr>
          <p:nvPr/>
        </p:nvSpPr>
        <p:spPr bwMode="auto">
          <a:xfrm>
            <a:off x="2492637" y="3851382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2071934" y="3636966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7253965" y="2103014"/>
            <a:ext cx="82586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Done!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92" name="Text Box 25"/>
          <p:cNvSpPr txBox="1">
            <a:spLocks noChangeArrowheads="1"/>
          </p:cNvSpPr>
          <p:nvPr/>
        </p:nvSpPr>
        <p:spPr bwMode="auto">
          <a:xfrm>
            <a:off x="3865977" y="2148792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93" name="Text Box 25"/>
          <p:cNvSpPr txBox="1">
            <a:spLocks noChangeArrowheads="1"/>
          </p:cNvSpPr>
          <p:nvPr/>
        </p:nvSpPr>
        <p:spPr bwMode="auto">
          <a:xfrm>
            <a:off x="3872889" y="5447963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3480565" y="5242151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87" idx="5"/>
          </p:cNvCxnSpPr>
          <p:nvPr/>
        </p:nvCxnSpPr>
        <p:spPr>
          <a:xfrm>
            <a:off x="2744332" y="4318065"/>
            <a:ext cx="852623" cy="10404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019718" y="2699566"/>
            <a:ext cx="13897" cy="25538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25"/>
          <p:cNvSpPr txBox="1">
            <a:spLocks noChangeArrowheads="1"/>
          </p:cNvSpPr>
          <p:nvPr/>
        </p:nvSpPr>
        <p:spPr bwMode="auto">
          <a:xfrm>
            <a:off x="3933447" y="2160369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480565" y="1948737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Box 25"/>
          <p:cNvSpPr txBox="1">
            <a:spLocks noChangeArrowheads="1"/>
          </p:cNvSpPr>
          <p:nvPr/>
        </p:nvSpPr>
        <p:spPr bwMode="auto">
          <a:xfrm>
            <a:off x="6702939" y="2147755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14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cxnSp>
        <p:nvCxnSpPr>
          <p:cNvPr id="17" name="Straight Arrow Connector 16"/>
          <p:cNvCxnSpPr>
            <a:stCxn id="52" idx="6"/>
            <a:endCxn id="72" idx="2"/>
          </p:cNvCxnSpPr>
          <p:nvPr/>
        </p:nvCxnSpPr>
        <p:spPr>
          <a:xfrm>
            <a:off x="4261157" y="5623168"/>
            <a:ext cx="2048067" cy="163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466399" y="5225789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Box 25"/>
          <p:cNvSpPr txBox="1">
            <a:spLocks noChangeArrowheads="1"/>
          </p:cNvSpPr>
          <p:nvPr/>
        </p:nvSpPr>
        <p:spPr bwMode="auto">
          <a:xfrm>
            <a:off x="6732875" y="5447963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6309224" y="5242151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 Box 25"/>
          <p:cNvSpPr txBox="1">
            <a:spLocks noChangeArrowheads="1"/>
          </p:cNvSpPr>
          <p:nvPr/>
        </p:nvSpPr>
        <p:spPr bwMode="auto">
          <a:xfrm>
            <a:off x="6700797" y="2149975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13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6295058" y="5233970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065964" y="3639697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8" idx="6"/>
            <a:endCxn id="69" idx="2"/>
          </p:cNvCxnSpPr>
          <p:nvPr/>
        </p:nvCxnSpPr>
        <p:spPr>
          <a:xfrm flipV="1">
            <a:off x="4273181" y="2346116"/>
            <a:ext cx="2036043" cy="32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3478423" y="1952004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 Box 25"/>
          <p:cNvSpPr txBox="1">
            <a:spLocks noChangeArrowheads="1"/>
          </p:cNvSpPr>
          <p:nvPr/>
        </p:nvSpPr>
        <p:spPr bwMode="auto">
          <a:xfrm>
            <a:off x="6745376" y="2156666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309224" y="1948737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 Box 25"/>
          <p:cNvSpPr txBox="1">
            <a:spLocks noChangeArrowheads="1"/>
          </p:cNvSpPr>
          <p:nvPr/>
        </p:nvSpPr>
        <p:spPr bwMode="auto">
          <a:xfrm>
            <a:off x="6085083" y="1525588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6310295" y="1948334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85083" y="1598064"/>
            <a:ext cx="1231427" cy="256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 Box 25"/>
          <p:cNvSpPr txBox="1">
            <a:spLocks noChangeArrowheads="1"/>
          </p:cNvSpPr>
          <p:nvPr/>
        </p:nvSpPr>
        <p:spPr bwMode="auto">
          <a:xfrm>
            <a:off x="4753351" y="6269147"/>
            <a:ext cx="126598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SSSP Tree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055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7" grpId="0"/>
      <p:bldP spid="78" grpId="0"/>
      <p:bldP spid="82" grpId="0"/>
      <p:bldP spid="83" grpId="0"/>
      <p:bldP spid="84" grpId="0"/>
      <p:bldP spid="88" grpId="0" animBg="1"/>
      <p:bldP spid="3" grpId="0" animBg="1"/>
      <p:bldP spid="8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/>
          <p:cNvCxnSpPr>
            <a:stCxn id="57" idx="4"/>
            <a:endCxn id="63" idx="2"/>
          </p:cNvCxnSpPr>
          <p:nvPr/>
        </p:nvCxnSpPr>
        <p:spPr>
          <a:xfrm>
            <a:off x="3736939" y="4685902"/>
            <a:ext cx="1694916" cy="1094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Example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767600"/>
            <a:ext cx="560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Let’s understand the topic with a very small example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38200" y="2223870"/>
            <a:ext cx="555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Find the shortest path of all vertices from 1 (Source)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3339560" y="3891144"/>
            <a:ext cx="794758" cy="794758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3403159" y="408846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3599913" y="4082628"/>
            <a:ext cx="4587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  <a:endParaRPr lang="en-US" sz="2000" b="1" dirty="0" smtClean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5431855" y="3891144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5495454" y="408846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5692208" y="4082628"/>
            <a:ext cx="4587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  <a:endParaRPr lang="en-US" sz="2000" b="1" dirty="0" smtClean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5431855" y="5383301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5495454" y="558062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5649478" y="5574785"/>
            <a:ext cx="6126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10</a:t>
            </a:r>
          </a:p>
        </p:txBody>
      </p:sp>
      <p:cxnSp>
        <p:nvCxnSpPr>
          <p:cNvPr id="67" name="Straight Connector 66"/>
          <p:cNvCxnSpPr>
            <a:stCxn id="57" idx="6"/>
            <a:endCxn id="60" idx="2"/>
          </p:cNvCxnSpPr>
          <p:nvPr/>
        </p:nvCxnSpPr>
        <p:spPr>
          <a:xfrm>
            <a:off x="4134318" y="4288523"/>
            <a:ext cx="12975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4"/>
          </p:cNvCxnSpPr>
          <p:nvPr/>
        </p:nvCxnSpPr>
        <p:spPr>
          <a:xfrm flipH="1">
            <a:off x="5808360" y="4685902"/>
            <a:ext cx="20874" cy="6973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25"/>
          <p:cNvSpPr txBox="1">
            <a:spLocks noChangeArrowheads="1"/>
          </p:cNvSpPr>
          <p:nvPr/>
        </p:nvSpPr>
        <p:spPr bwMode="auto">
          <a:xfrm>
            <a:off x="4606049" y="388257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4" name="Text Box 25"/>
          <p:cNvSpPr txBox="1">
            <a:spLocks noChangeArrowheads="1"/>
          </p:cNvSpPr>
          <p:nvPr/>
        </p:nvSpPr>
        <p:spPr bwMode="auto">
          <a:xfrm>
            <a:off x="5808360" y="4873039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5" name="Text Box 25"/>
          <p:cNvSpPr txBox="1">
            <a:spLocks noChangeArrowheads="1"/>
          </p:cNvSpPr>
          <p:nvPr/>
        </p:nvSpPr>
        <p:spPr bwMode="auto">
          <a:xfrm>
            <a:off x="4155002" y="5273149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15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680328" y="4282173"/>
            <a:ext cx="5072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1794392" y="4044130"/>
            <a:ext cx="8963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Source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5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6" grpId="0"/>
      <p:bldP spid="57" grpId="0" animBg="1"/>
      <p:bldP spid="58" grpId="0"/>
      <p:bldP spid="59" grpId="0"/>
      <p:bldP spid="60" grpId="0" animBg="1"/>
      <p:bldP spid="61" grpId="0"/>
      <p:bldP spid="62" grpId="0"/>
      <p:bldP spid="63" grpId="0" animBg="1"/>
      <p:bldP spid="64" grpId="0"/>
      <p:bldP spid="65" grpId="0"/>
      <p:bldP spid="73" grpId="0"/>
      <p:bldP spid="74" grpId="0"/>
      <p:bldP spid="75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>
            <a:stCxn id="30" idx="6"/>
            <a:endCxn id="33" idx="2"/>
          </p:cNvCxnSpPr>
          <p:nvPr/>
        </p:nvCxnSpPr>
        <p:spPr>
          <a:xfrm>
            <a:off x="4134318" y="4288523"/>
            <a:ext cx="12975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Simulation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767600"/>
            <a:ext cx="654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Store the shortest distance from source for all vertex at the end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38200" y="2223870"/>
            <a:ext cx="334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Prim’s Algorithm will help us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121225" y="3434874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21" idx="6"/>
          </p:cNvCxnSpPr>
          <p:nvPr/>
        </p:nvCxnSpPr>
        <p:spPr>
          <a:xfrm>
            <a:off x="4134318" y="4288523"/>
            <a:ext cx="131444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0" idx="4"/>
            <a:endCxn id="36" idx="2"/>
          </p:cNvCxnSpPr>
          <p:nvPr/>
        </p:nvCxnSpPr>
        <p:spPr>
          <a:xfrm>
            <a:off x="3736939" y="4685902"/>
            <a:ext cx="1694916" cy="1094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3403159" y="408846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3599913" y="4082628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495454" y="408846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5692208" y="4082628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5495454" y="558062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5649478" y="5574785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40" name="Straight Connector 39"/>
          <p:cNvCxnSpPr>
            <a:stCxn id="33" idx="4"/>
          </p:cNvCxnSpPr>
          <p:nvPr/>
        </p:nvCxnSpPr>
        <p:spPr>
          <a:xfrm flipH="1">
            <a:off x="5808360" y="4685902"/>
            <a:ext cx="20874" cy="6973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4606049" y="388257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2" name="Text Box 25"/>
          <p:cNvSpPr txBox="1">
            <a:spLocks noChangeArrowheads="1"/>
          </p:cNvSpPr>
          <p:nvPr/>
        </p:nvSpPr>
        <p:spPr bwMode="auto">
          <a:xfrm>
            <a:off x="5808360" y="4873039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4155002" y="5273149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15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680328" y="4282173"/>
            <a:ext cx="5072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1794392" y="4044130"/>
            <a:ext cx="8963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Source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751617" y="4088468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339560" y="3891144"/>
            <a:ext cx="794758" cy="794758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5858704" y="4097014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cxnSp>
        <p:nvCxnSpPr>
          <p:cNvPr id="5" name="Straight Arrow Connector 4"/>
          <p:cNvCxnSpPr>
            <a:stCxn id="21" idx="4"/>
            <a:endCxn id="36" idx="2"/>
          </p:cNvCxnSpPr>
          <p:nvPr/>
        </p:nvCxnSpPr>
        <p:spPr>
          <a:xfrm>
            <a:off x="3736939" y="4685902"/>
            <a:ext cx="1694916" cy="10947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339560" y="3891144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5796903" y="5587799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431855" y="3891144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431855" y="5383301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5277581" y="3481369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21225" y="3434874"/>
            <a:ext cx="116876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6" grpId="0"/>
      <p:bldP spid="26" grpId="0"/>
      <p:bldP spid="31" grpId="0"/>
      <p:bldP spid="32" grpId="0"/>
      <p:bldP spid="34" grpId="0"/>
      <p:bldP spid="35" grpId="0"/>
      <p:bldP spid="37" grpId="0"/>
      <p:bldP spid="38" grpId="0"/>
      <p:bldP spid="41" grpId="0"/>
      <p:bldP spid="42" grpId="0"/>
      <p:bldP spid="43" grpId="0"/>
      <p:bldP spid="45" grpId="0"/>
      <p:bldP spid="27" grpId="0" animBg="1"/>
      <p:bldP spid="30" grpId="0" animBg="1"/>
      <p:bldP spid="46" grpId="0" animBg="1"/>
      <p:bldP spid="21" grpId="0" animBg="1"/>
      <p:bldP spid="48" grpId="0" animBg="1"/>
      <p:bldP spid="33" grpId="0" animBg="1"/>
      <p:bldP spid="36" grpId="0" animBg="1"/>
      <p:bldP spid="49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>
            <a:stCxn id="30" idx="6"/>
            <a:endCxn id="33" idx="2"/>
          </p:cNvCxnSpPr>
          <p:nvPr/>
        </p:nvCxnSpPr>
        <p:spPr>
          <a:xfrm>
            <a:off x="4134318" y="4288523"/>
            <a:ext cx="12975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Simulation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767600"/>
            <a:ext cx="654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Store the shortest distance from source for all vertex at the end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8200" y="2223870"/>
            <a:ext cx="334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Prim’s Algorithm will help us</a:t>
            </a:r>
          </a:p>
        </p:txBody>
      </p:sp>
      <p:cxnSp>
        <p:nvCxnSpPr>
          <p:cNvPr id="7" name="Straight Arrow Connector 6"/>
          <p:cNvCxnSpPr>
            <a:stCxn id="21" idx="6"/>
          </p:cNvCxnSpPr>
          <p:nvPr/>
        </p:nvCxnSpPr>
        <p:spPr>
          <a:xfrm>
            <a:off x="4134318" y="4288523"/>
            <a:ext cx="131444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0" idx="4"/>
            <a:endCxn id="36" idx="2"/>
          </p:cNvCxnSpPr>
          <p:nvPr/>
        </p:nvCxnSpPr>
        <p:spPr>
          <a:xfrm>
            <a:off x="3736939" y="4685902"/>
            <a:ext cx="1694916" cy="1094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3403159" y="408846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3599913" y="4082628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495454" y="408846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5692208" y="4082628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5495454" y="558062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5649478" y="5574785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40" name="Straight Connector 39"/>
          <p:cNvCxnSpPr>
            <a:stCxn id="33" idx="4"/>
          </p:cNvCxnSpPr>
          <p:nvPr/>
        </p:nvCxnSpPr>
        <p:spPr>
          <a:xfrm flipH="1">
            <a:off x="5808360" y="4685902"/>
            <a:ext cx="20874" cy="6973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4606049" y="388257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2" name="Text Box 25"/>
          <p:cNvSpPr txBox="1">
            <a:spLocks noChangeArrowheads="1"/>
          </p:cNvSpPr>
          <p:nvPr/>
        </p:nvSpPr>
        <p:spPr bwMode="auto">
          <a:xfrm>
            <a:off x="5808360" y="4873039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4155002" y="5273149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15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680328" y="4282173"/>
            <a:ext cx="5072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1794392" y="4044130"/>
            <a:ext cx="8963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Source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751617" y="4088468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339560" y="3891144"/>
            <a:ext cx="794758" cy="794758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5858704" y="4097014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cxnSp>
        <p:nvCxnSpPr>
          <p:cNvPr id="5" name="Straight Arrow Connector 4"/>
          <p:cNvCxnSpPr>
            <a:stCxn id="21" idx="4"/>
            <a:endCxn id="36" idx="2"/>
          </p:cNvCxnSpPr>
          <p:nvPr/>
        </p:nvCxnSpPr>
        <p:spPr>
          <a:xfrm>
            <a:off x="3736939" y="4685902"/>
            <a:ext cx="1694916" cy="10947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339560" y="3891144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5796903" y="5587799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431855" y="3891144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5277581" y="3481369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51" idx="4"/>
            <a:endCxn id="36" idx="0"/>
          </p:cNvCxnSpPr>
          <p:nvPr/>
        </p:nvCxnSpPr>
        <p:spPr>
          <a:xfrm>
            <a:off x="5829234" y="4674966"/>
            <a:ext cx="0" cy="7083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431855" y="3880208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Box 25"/>
          <p:cNvSpPr txBox="1">
            <a:spLocks noChangeArrowheads="1"/>
          </p:cNvSpPr>
          <p:nvPr/>
        </p:nvSpPr>
        <p:spPr bwMode="auto">
          <a:xfrm>
            <a:off x="5791268" y="5597900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431855" y="5383301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5255539" y="6203444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77581" y="3572142"/>
            <a:ext cx="1209385" cy="247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2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2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>
            <a:stCxn id="30" idx="6"/>
            <a:endCxn id="33" idx="2"/>
          </p:cNvCxnSpPr>
          <p:nvPr/>
        </p:nvCxnSpPr>
        <p:spPr>
          <a:xfrm>
            <a:off x="4134318" y="4288523"/>
            <a:ext cx="12975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Simulation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767600"/>
            <a:ext cx="654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Store the shortest distance from source for all vertex at the end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8200" y="2223870"/>
            <a:ext cx="334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Prim’s Algorithm will help us</a:t>
            </a:r>
          </a:p>
        </p:txBody>
      </p:sp>
      <p:cxnSp>
        <p:nvCxnSpPr>
          <p:cNvPr id="7" name="Straight Arrow Connector 6"/>
          <p:cNvCxnSpPr>
            <a:stCxn id="21" idx="6"/>
          </p:cNvCxnSpPr>
          <p:nvPr/>
        </p:nvCxnSpPr>
        <p:spPr>
          <a:xfrm>
            <a:off x="4134318" y="4288523"/>
            <a:ext cx="131444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0" idx="4"/>
            <a:endCxn id="36" idx="2"/>
          </p:cNvCxnSpPr>
          <p:nvPr/>
        </p:nvCxnSpPr>
        <p:spPr>
          <a:xfrm>
            <a:off x="3736939" y="4685902"/>
            <a:ext cx="1694916" cy="1094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3403159" y="408846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3599913" y="4082628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495454" y="408846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5692208" y="4082628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5495454" y="558062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5649478" y="5574785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40" name="Straight Connector 39"/>
          <p:cNvCxnSpPr>
            <a:stCxn id="33" idx="4"/>
          </p:cNvCxnSpPr>
          <p:nvPr/>
        </p:nvCxnSpPr>
        <p:spPr>
          <a:xfrm flipH="1">
            <a:off x="5808360" y="4685902"/>
            <a:ext cx="20874" cy="6973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4606049" y="388257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2" name="Text Box 25"/>
          <p:cNvSpPr txBox="1">
            <a:spLocks noChangeArrowheads="1"/>
          </p:cNvSpPr>
          <p:nvPr/>
        </p:nvSpPr>
        <p:spPr bwMode="auto">
          <a:xfrm>
            <a:off x="5808360" y="4873039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4155002" y="5273149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15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680328" y="4282173"/>
            <a:ext cx="5072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1794392" y="4044130"/>
            <a:ext cx="8963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Source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751617" y="4088468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339560" y="3891144"/>
            <a:ext cx="794758" cy="794758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5858704" y="4097014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339560" y="3891144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5796903" y="5587799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431855" y="3891144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5277581" y="3481369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51" idx="4"/>
            <a:endCxn id="36" idx="0"/>
          </p:cNvCxnSpPr>
          <p:nvPr/>
        </p:nvCxnSpPr>
        <p:spPr>
          <a:xfrm>
            <a:off x="5829234" y="4674966"/>
            <a:ext cx="0" cy="7083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431855" y="3880208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Box 25"/>
          <p:cNvSpPr txBox="1">
            <a:spLocks noChangeArrowheads="1"/>
          </p:cNvSpPr>
          <p:nvPr/>
        </p:nvSpPr>
        <p:spPr bwMode="auto">
          <a:xfrm>
            <a:off x="5791268" y="5597900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431855" y="5383301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5255539" y="6203444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77581" y="3572142"/>
            <a:ext cx="1209385" cy="247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434322" y="5383300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5469339" y="6483541"/>
            <a:ext cx="8258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Done!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" name="Text Box 25"/>
          <p:cNvSpPr txBox="1">
            <a:spLocks noChangeArrowheads="1"/>
          </p:cNvSpPr>
          <p:nvPr/>
        </p:nvSpPr>
        <p:spPr bwMode="auto">
          <a:xfrm>
            <a:off x="7265698" y="4299658"/>
            <a:ext cx="42434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Minimum Distance from source to 1:  0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55" name="Text Box 25"/>
          <p:cNvSpPr txBox="1">
            <a:spLocks noChangeArrowheads="1"/>
          </p:cNvSpPr>
          <p:nvPr/>
        </p:nvSpPr>
        <p:spPr bwMode="auto">
          <a:xfrm>
            <a:off x="7265697" y="4708299"/>
            <a:ext cx="42434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Minimum Distance from source to 2:  </a:t>
            </a:r>
            <a:r>
              <a:rPr lang="en-US" sz="20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7" name="Text Box 25"/>
          <p:cNvSpPr txBox="1">
            <a:spLocks noChangeArrowheads="1"/>
          </p:cNvSpPr>
          <p:nvPr/>
        </p:nvSpPr>
        <p:spPr bwMode="auto">
          <a:xfrm>
            <a:off x="7269846" y="5116940"/>
            <a:ext cx="43717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Minimum Distance from source to 3:  10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4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4" grpId="0"/>
      <p:bldP spid="55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Another Example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364276" y="4034345"/>
            <a:ext cx="5072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478340" y="3796302"/>
            <a:ext cx="8963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Source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2135533" y="383429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2332287" y="3828450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3544164" y="543947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3740918" y="5433635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3544164" y="214606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3740918" y="2140221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6372823" y="214606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8" name="Text Box 25"/>
          <p:cNvSpPr txBox="1">
            <a:spLocks noChangeArrowheads="1"/>
          </p:cNvSpPr>
          <p:nvPr/>
        </p:nvSpPr>
        <p:spPr bwMode="auto">
          <a:xfrm>
            <a:off x="6569577" y="2140221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auto">
          <a:xfrm>
            <a:off x="6372823" y="543947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1" name="Text Box 25"/>
          <p:cNvSpPr txBox="1">
            <a:spLocks noChangeArrowheads="1"/>
          </p:cNvSpPr>
          <p:nvPr/>
        </p:nvSpPr>
        <p:spPr bwMode="auto">
          <a:xfrm>
            <a:off x="6569577" y="5433635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2" name="Oval 71"/>
          <p:cNvSpPr/>
          <p:nvPr/>
        </p:nvSpPr>
        <p:spPr>
          <a:xfrm>
            <a:off x="6309224" y="5242151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60" idx="5"/>
            <a:endCxn id="63" idx="1"/>
          </p:cNvCxnSpPr>
          <p:nvPr/>
        </p:nvCxnSpPr>
        <p:spPr>
          <a:xfrm>
            <a:off x="2750302" y="4315334"/>
            <a:ext cx="846653" cy="10432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0" idx="7"/>
            <a:endCxn id="66" idx="3"/>
          </p:cNvCxnSpPr>
          <p:nvPr/>
        </p:nvCxnSpPr>
        <p:spPr>
          <a:xfrm flipV="1">
            <a:off x="2750302" y="2627105"/>
            <a:ext cx="846653" cy="1126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025069" y="2710149"/>
            <a:ext cx="8546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40918" y="2710149"/>
            <a:ext cx="0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3" idx="6"/>
            <a:endCxn id="72" idx="2"/>
          </p:cNvCxnSpPr>
          <p:nvPr/>
        </p:nvCxnSpPr>
        <p:spPr>
          <a:xfrm>
            <a:off x="4275323" y="5639530"/>
            <a:ext cx="20339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2" idx="1"/>
            <a:endCxn id="60" idx="6"/>
          </p:cNvCxnSpPr>
          <p:nvPr/>
        </p:nvCxnSpPr>
        <p:spPr>
          <a:xfrm flipH="1" flipV="1">
            <a:off x="2866692" y="4034345"/>
            <a:ext cx="3558922" cy="1324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3" idx="7"/>
            <a:endCxn id="69" idx="3"/>
          </p:cNvCxnSpPr>
          <p:nvPr/>
        </p:nvCxnSpPr>
        <p:spPr>
          <a:xfrm flipV="1">
            <a:off x="4158933" y="2627105"/>
            <a:ext cx="2266681" cy="2731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6" idx="6"/>
            <a:endCxn id="69" idx="2"/>
          </p:cNvCxnSpPr>
          <p:nvPr/>
        </p:nvCxnSpPr>
        <p:spPr>
          <a:xfrm>
            <a:off x="4275323" y="2346116"/>
            <a:ext cx="20339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6843628" y="2704747"/>
            <a:ext cx="8546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559477" y="2704747"/>
            <a:ext cx="0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25"/>
          <p:cNvSpPr txBox="1">
            <a:spLocks noChangeArrowheads="1"/>
          </p:cNvSpPr>
          <p:nvPr/>
        </p:nvSpPr>
        <p:spPr bwMode="auto">
          <a:xfrm>
            <a:off x="2758170" y="2905280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10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Text Box 25"/>
          <p:cNvSpPr txBox="1">
            <a:spLocks noChangeArrowheads="1"/>
          </p:cNvSpPr>
          <p:nvPr/>
        </p:nvSpPr>
        <p:spPr bwMode="auto">
          <a:xfrm>
            <a:off x="2860722" y="4763217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5229892" y="456659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8" name="Text Box 25"/>
          <p:cNvSpPr txBox="1">
            <a:spLocks noChangeArrowheads="1"/>
          </p:cNvSpPr>
          <p:nvPr/>
        </p:nvSpPr>
        <p:spPr bwMode="auto">
          <a:xfrm>
            <a:off x="3440502" y="359800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4037558" y="359271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5127273" y="1948737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" name="Text Box 25"/>
          <p:cNvSpPr txBox="1">
            <a:spLocks noChangeArrowheads="1"/>
          </p:cNvSpPr>
          <p:nvPr/>
        </p:nvSpPr>
        <p:spPr bwMode="auto">
          <a:xfrm>
            <a:off x="5229892" y="563369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" name="Text Box 25"/>
          <p:cNvSpPr txBox="1">
            <a:spLocks noChangeArrowheads="1"/>
          </p:cNvSpPr>
          <p:nvPr/>
        </p:nvSpPr>
        <p:spPr bwMode="auto">
          <a:xfrm>
            <a:off x="5135820" y="355057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3" name="Text Box 25"/>
          <p:cNvSpPr txBox="1">
            <a:spLocks noChangeArrowheads="1"/>
          </p:cNvSpPr>
          <p:nvPr/>
        </p:nvSpPr>
        <p:spPr bwMode="auto">
          <a:xfrm>
            <a:off x="6271133" y="395068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6831139" y="395068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9" name="Oval 68"/>
          <p:cNvSpPr/>
          <p:nvPr/>
        </p:nvSpPr>
        <p:spPr>
          <a:xfrm>
            <a:off x="6309224" y="1948737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 Box 25"/>
          <p:cNvSpPr txBox="1">
            <a:spLocks noChangeArrowheads="1"/>
          </p:cNvSpPr>
          <p:nvPr/>
        </p:nvSpPr>
        <p:spPr bwMode="auto">
          <a:xfrm>
            <a:off x="2492637" y="3851382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2071934" y="3636966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60" idx="7"/>
            <a:endCxn id="66" idx="3"/>
          </p:cNvCxnSpPr>
          <p:nvPr/>
        </p:nvCxnSpPr>
        <p:spPr>
          <a:xfrm flipV="1">
            <a:off x="2750302" y="2627105"/>
            <a:ext cx="846653" cy="11262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25"/>
          <p:cNvSpPr txBox="1">
            <a:spLocks noChangeArrowheads="1"/>
          </p:cNvSpPr>
          <p:nvPr/>
        </p:nvSpPr>
        <p:spPr bwMode="auto">
          <a:xfrm>
            <a:off x="1686355" y="3248108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92" name="Text Box 25"/>
          <p:cNvSpPr txBox="1">
            <a:spLocks noChangeArrowheads="1"/>
          </p:cNvSpPr>
          <p:nvPr/>
        </p:nvSpPr>
        <p:spPr bwMode="auto">
          <a:xfrm>
            <a:off x="3865977" y="2148792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480565" y="1948737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 Box 25"/>
          <p:cNvSpPr txBox="1">
            <a:spLocks noChangeArrowheads="1"/>
          </p:cNvSpPr>
          <p:nvPr/>
        </p:nvSpPr>
        <p:spPr bwMode="auto">
          <a:xfrm>
            <a:off x="3872889" y="5447963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3480565" y="5242151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87" idx="5"/>
          </p:cNvCxnSpPr>
          <p:nvPr/>
        </p:nvCxnSpPr>
        <p:spPr>
          <a:xfrm>
            <a:off x="2744332" y="4318065"/>
            <a:ext cx="852623" cy="10404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065964" y="3639697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85643" y="3352823"/>
            <a:ext cx="1133566" cy="245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3369021" y="6007704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0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8" grpId="0"/>
      <p:bldP spid="59" grpId="0"/>
      <p:bldP spid="61" grpId="0"/>
      <p:bldP spid="62" grpId="0"/>
      <p:bldP spid="64" grpId="0"/>
      <p:bldP spid="65" grpId="0"/>
      <p:bldP spid="67" grpId="0"/>
      <p:bldP spid="68" grpId="0"/>
      <p:bldP spid="70" grpId="0"/>
      <p:bldP spid="71" grpId="0"/>
      <p:bldP spid="72" grpId="0" animBg="1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69" grpId="0" animBg="1"/>
      <p:bldP spid="85" grpId="0" animBg="1"/>
      <p:bldP spid="60" grpId="0" animBg="1"/>
      <p:bldP spid="86" grpId="0"/>
      <p:bldP spid="92" grpId="0" animBg="1"/>
      <p:bldP spid="66" grpId="0" animBg="1"/>
      <p:bldP spid="93" grpId="0" animBg="1"/>
      <p:bldP spid="63" grpId="0" animBg="1"/>
      <p:bldP spid="87" grpId="0" animBg="1"/>
      <p:bldP spid="6" grpId="0" animBg="1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Another Example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364276" y="4034345"/>
            <a:ext cx="5072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478340" y="3796302"/>
            <a:ext cx="8963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Source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2135533" y="383429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2332287" y="3828450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3544164" y="543947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3740918" y="5433635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3544164" y="214606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3740918" y="2140221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6372823" y="214606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8" name="Text Box 25"/>
          <p:cNvSpPr txBox="1">
            <a:spLocks noChangeArrowheads="1"/>
          </p:cNvSpPr>
          <p:nvPr/>
        </p:nvSpPr>
        <p:spPr bwMode="auto">
          <a:xfrm>
            <a:off x="6569577" y="2140221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auto">
          <a:xfrm>
            <a:off x="6372823" y="543947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1" name="Text Box 25"/>
          <p:cNvSpPr txBox="1">
            <a:spLocks noChangeArrowheads="1"/>
          </p:cNvSpPr>
          <p:nvPr/>
        </p:nvSpPr>
        <p:spPr bwMode="auto">
          <a:xfrm>
            <a:off x="6569577" y="5433635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5" name="Straight Arrow Connector 4"/>
          <p:cNvCxnSpPr>
            <a:stCxn id="60" idx="5"/>
            <a:endCxn id="63" idx="1"/>
          </p:cNvCxnSpPr>
          <p:nvPr/>
        </p:nvCxnSpPr>
        <p:spPr>
          <a:xfrm>
            <a:off x="2750302" y="4315334"/>
            <a:ext cx="846653" cy="10432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0" idx="7"/>
            <a:endCxn id="66" idx="3"/>
          </p:cNvCxnSpPr>
          <p:nvPr/>
        </p:nvCxnSpPr>
        <p:spPr>
          <a:xfrm flipV="1">
            <a:off x="2750302" y="2627105"/>
            <a:ext cx="846653" cy="1126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025069" y="2710149"/>
            <a:ext cx="8546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40918" y="2710149"/>
            <a:ext cx="0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3" idx="6"/>
            <a:endCxn id="72" idx="2"/>
          </p:cNvCxnSpPr>
          <p:nvPr/>
        </p:nvCxnSpPr>
        <p:spPr>
          <a:xfrm>
            <a:off x="4275323" y="5639530"/>
            <a:ext cx="20339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2" idx="1"/>
            <a:endCxn id="60" idx="6"/>
          </p:cNvCxnSpPr>
          <p:nvPr/>
        </p:nvCxnSpPr>
        <p:spPr>
          <a:xfrm flipH="1" flipV="1">
            <a:off x="2866692" y="4034345"/>
            <a:ext cx="3558922" cy="1324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3" idx="7"/>
            <a:endCxn id="69" idx="3"/>
          </p:cNvCxnSpPr>
          <p:nvPr/>
        </p:nvCxnSpPr>
        <p:spPr>
          <a:xfrm flipV="1">
            <a:off x="4158933" y="2627105"/>
            <a:ext cx="2266681" cy="2731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6" idx="6"/>
            <a:endCxn id="69" idx="2"/>
          </p:cNvCxnSpPr>
          <p:nvPr/>
        </p:nvCxnSpPr>
        <p:spPr>
          <a:xfrm>
            <a:off x="4275323" y="2346116"/>
            <a:ext cx="20339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6843628" y="2704747"/>
            <a:ext cx="8546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559477" y="2704747"/>
            <a:ext cx="0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25"/>
          <p:cNvSpPr txBox="1">
            <a:spLocks noChangeArrowheads="1"/>
          </p:cNvSpPr>
          <p:nvPr/>
        </p:nvSpPr>
        <p:spPr bwMode="auto">
          <a:xfrm>
            <a:off x="2758170" y="2905280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10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Text Box 25"/>
          <p:cNvSpPr txBox="1">
            <a:spLocks noChangeArrowheads="1"/>
          </p:cNvSpPr>
          <p:nvPr/>
        </p:nvSpPr>
        <p:spPr bwMode="auto">
          <a:xfrm>
            <a:off x="2860722" y="4763217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5229892" y="456659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8" name="Text Box 25"/>
          <p:cNvSpPr txBox="1">
            <a:spLocks noChangeArrowheads="1"/>
          </p:cNvSpPr>
          <p:nvPr/>
        </p:nvSpPr>
        <p:spPr bwMode="auto">
          <a:xfrm>
            <a:off x="3440502" y="359800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4037558" y="359271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5127273" y="1948737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" name="Text Box 25"/>
          <p:cNvSpPr txBox="1">
            <a:spLocks noChangeArrowheads="1"/>
          </p:cNvSpPr>
          <p:nvPr/>
        </p:nvSpPr>
        <p:spPr bwMode="auto">
          <a:xfrm>
            <a:off x="5229892" y="563369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" name="Text Box 25"/>
          <p:cNvSpPr txBox="1">
            <a:spLocks noChangeArrowheads="1"/>
          </p:cNvSpPr>
          <p:nvPr/>
        </p:nvSpPr>
        <p:spPr bwMode="auto">
          <a:xfrm>
            <a:off x="5135820" y="355057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3" name="Text Box 25"/>
          <p:cNvSpPr txBox="1">
            <a:spLocks noChangeArrowheads="1"/>
          </p:cNvSpPr>
          <p:nvPr/>
        </p:nvSpPr>
        <p:spPr bwMode="auto">
          <a:xfrm>
            <a:off x="6271133" y="395068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6831139" y="395068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5" name="Text Box 25"/>
          <p:cNvSpPr txBox="1">
            <a:spLocks noChangeArrowheads="1"/>
          </p:cNvSpPr>
          <p:nvPr/>
        </p:nvSpPr>
        <p:spPr bwMode="auto">
          <a:xfrm>
            <a:off x="2492637" y="3851382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2071934" y="3636966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60" idx="7"/>
            <a:endCxn id="66" idx="3"/>
          </p:cNvCxnSpPr>
          <p:nvPr/>
        </p:nvCxnSpPr>
        <p:spPr>
          <a:xfrm flipV="1">
            <a:off x="2750302" y="2627105"/>
            <a:ext cx="846653" cy="11262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25"/>
          <p:cNvSpPr txBox="1">
            <a:spLocks noChangeArrowheads="1"/>
          </p:cNvSpPr>
          <p:nvPr/>
        </p:nvSpPr>
        <p:spPr bwMode="auto">
          <a:xfrm>
            <a:off x="1686355" y="3248108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92" name="Text Box 25"/>
          <p:cNvSpPr txBox="1">
            <a:spLocks noChangeArrowheads="1"/>
          </p:cNvSpPr>
          <p:nvPr/>
        </p:nvSpPr>
        <p:spPr bwMode="auto">
          <a:xfrm>
            <a:off x="3865977" y="2148792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93" name="Text Box 25"/>
          <p:cNvSpPr txBox="1">
            <a:spLocks noChangeArrowheads="1"/>
          </p:cNvSpPr>
          <p:nvPr/>
        </p:nvSpPr>
        <p:spPr bwMode="auto">
          <a:xfrm>
            <a:off x="3872889" y="5447963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3480565" y="5242151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065964" y="3639697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85643" y="3352823"/>
            <a:ext cx="1133566" cy="245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3369021" y="6007704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stCxn id="87" idx="5"/>
          </p:cNvCxnSpPr>
          <p:nvPr/>
        </p:nvCxnSpPr>
        <p:spPr>
          <a:xfrm>
            <a:off x="2744332" y="4318065"/>
            <a:ext cx="852623" cy="10404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019718" y="2699566"/>
            <a:ext cx="13897" cy="25538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25"/>
          <p:cNvSpPr txBox="1">
            <a:spLocks noChangeArrowheads="1"/>
          </p:cNvSpPr>
          <p:nvPr/>
        </p:nvSpPr>
        <p:spPr bwMode="auto">
          <a:xfrm>
            <a:off x="3933447" y="2160369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480565" y="1948737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2" idx="7"/>
            <a:endCxn id="69" idx="3"/>
          </p:cNvCxnSpPr>
          <p:nvPr/>
        </p:nvCxnSpPr>
        <p:spPr>
          <a:xfrm flipV="1">
            <a:off x="4144767" y="2627105"/>
            <a:ext cx="2280847" cy="27150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25"/>
          <p:cNvSpPr txBox="1">
            <a:spLocks noChangeArrowheads="1"/>
          </p:cNvSpPr>
          <p:nvPr/>
        </p:nvSpPr>
        <p:spPr bwMode="auto">
          <a:xfrm>
            <a:off x="6702939" y="2147755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14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309224" y="1948737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52" idx="6"/>
            <a:endCxn id="72" idx="2"/>
          </p:cNvCxnSpPr>
          <p:nvPr/>
        </p:nvCxnSpPr>
        <p:spPr>
          <a:xfrm>
            <a:off x="4261157" y="5623168"/>
            <a:ext cx="2048067" cy="163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466399" y="5225789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Box 25"/>
          <p:cNvSpPr txBox="1">
            <a:spLocks noChangeArrowheads="1"/>
          </p:cNvSpPr>
          <p:nvPr/>
        </p:nvSpPr>
        <p:spPr bwMode="auto">
          <a:xfrm>
            <a:off x="6732875" y="5447963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6309224" y="5242151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 Box 25"/>
          <p:cNvSpPr txBox="1">
            <a:spLocks noChangeArrowheads="1"/>
          </p:cNvSpPr>
          <p:nvPr/>
        </p:nvSpPr>
        <p:spPr bwMode="auto">
          <a:xfrm>
            <a:off x="6172242" y="6007704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80680" y="6089826"/>
            <a:ext cx="1159946" cy="309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4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89" grpId="0" animBg="1"/>
      <p:bldP spid="90" grpId="0" animBg="1"/>
      <p:bldP spid="94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Another Example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364276" y="4034345"/>
            <a:ext cx="5072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478340" y="3796302"/>
            <a:ext cx="8963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Source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2135533" y="383429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2332287" y="3828450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3544164" y="543947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3740918" y="5433635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3544164" y="214606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3740918" y="2140221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6372823" y="214606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8" name="Text Box 25"/>
          <p:cNvSpPr txBox="1">
            <a:spLocks noChangeArrowheads="1"/>
          </p:cNvSpPr>
          <p:nvPr/>
        </p:nvSpPr>
        <p:spPr bwMode="auto">
          <a:xfrm>
            <a:off x="6569577" y="2140221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auto">
          <a:xfrm>
            <a:off x="6372823" y="543947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1" name="Text Box 25"/>
          <p:cNvSpPr txBox="1">
            <a:spLocks noChangeArrowheads="1"/>
          </p:cNvSpPr>
          <p:nvPr/>
        </p:nvSpPr>
        <p:spPr bwMode="auto">
          <a:xfrm>
            <a:off x="6569577" y="5433635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5" name="Straight Arrow Connector 4"/>
          <p:cNvCxnSpPr>
            <a:stCxn id="60" idx="5"/>
            <a:endCxn id="63" idx="1"/>
          </p:cNvCxnSpPr>
          <p:nvPr/>
        </p:nvCxnSpPr>
        <p:spPr>
          <a:xfrm>
            <a:off x="2750302" y="4315334"/>
            <a:ext cx="846653" cy="10432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0" idx="7"/>
            <a:endCxn id="66" idx="3"/>
          </p:cNvCxnSpPr>
          <p:nvPr/>
        </p:nvCxnSpPr>
        <p:spPr>
          <a:xfrm flipV="1">
            <a:off x="2750302" y="2627105"/>
            <a:ext cx="846653" cy="1126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025069" y="2710149"/>
            <a:ext cx="8546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40918" y="2710149"/>
            <a:ext cx="0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3" idx="6"/>
            <a:endCxn id="72" idx="2"/>
          </p:cNvCxnSpPr>
          <p:nvPr/>
        </p:nvCxnSpPr>
        <p:spPr>
          <a:xfrm>
            <a:off x="4275323" y="5639530"/>
            <a:ext cx="20339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2" idx="1"/>
            <a:endCxn id="60" idx="6"/>
          </p:cNvCxnSpPr>
          <p:nvPr/>
        </p:nvCxnSpPr>
        <p:spPr>
          <a:xfrm flipH="1" flipV="1">
            <a:off x="2866692" y="4034345"/>
            <a:ext cx="3558922" cy="1324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3" idx="7"/>
            <a:endCxn id="69" idx="3"/>
          </p:cNvCxnSpPr>
          <p:nvPr/>
        </p:nvCxnSpPr>
        <p:spPr>
          <a:xfrm flipV="1">
            <a:off x="4158933" y="2627105"/>
            <a:ext cx="2266681" cy="2731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6" idx="6"/>
            <a:endCxn id="69" idx="2"/>
          </p:cNvCxnSpPr>
          <p:nvPr/>
        </p:nvCxnSpPr>
        <p:spPr>
          <a:xfrm>
            <a:off x="4275323" y="2346116"/>
            <a:ext cx="20339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6843628" y="2704747"/>
            <a:ext cx="8546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559477" y="2704747"/>
            <a:ext cx="0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25"/>
          <p:cNvSpPr txBox="1">
            <a:spLocks noChangeArrowheads="1"/>
          </p:cNvSpPr>
          <p:nvPr/>
        </p:nvSpPr>
        <p:spPr bwMode="auto">
          <a:xfrm>
            <a:off x="2758170" y="2905280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10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Text Box 25"/>
          <p:cNvSpPr txBox="1">
            <a:spLocks noChangeArrowheads="1"/>
          </p:cNvSpPr>
          <p:nvPr/>
        </p:nvSpPr>
        <p:spPr bwMode="auto">
          <a:xfrm>
            <a:off x="2860722" y="4763217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5229892" y="456659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8" name="Text Box 25"/>
          <p:cNvSpPr txBox="1">
            <a:spLocks noChangeArrowheads="1"/>
          </p:cNvSpPr>
          <p:nvPr/>
        </p:nvSpPr>
        <p:spPr bwMode="auto">
          <a:xfrm>
            <a:off x="3440502" y="359800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4037558" y="359271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5127273" y="1948737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" name="Text Box 25"/>
          <p:cNvSpPr txBox="1">
            <a:spLocks noChangeArrowheads="1"/>
          </p:cNvSpPr>
          <p:nvPr/>
        </p:nvSpPr>
        <p:spPr bwMode="auto">
          <a:xfrm>
            <a:off x="5229892" y="563369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" name="Text Box 25"/>
          <p:cNvSpPr txBox="1">
            <a:spLocks noChangeArrowheads="1"/>
          </p:cNvSpPr>
          <p:nvPr/>
        </p:nvSpPr>
        <p:spPr bwMode="auto">
          <a:xfrm>
            <a:off x="5135820" y="355057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3" name="Text Box 25"/>
          <p:cNvSpPr txBox="1">
            <a:spLocks noChangeArrowheads="1"/>
          </p:cNvSpPr>
          <p:nvPr/>
        </p:nvSpPr>
        <p:spPr bwMode="auto">
          <a:xfrm>
            <a:off x="6271133" y="395068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6831139" y="395068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5" name="Text Box 25"/>
          <p:cNvSpPr txBox="1">
            <a:spLocks noChangeArrowheads="1"/>
          </p:cNvSpPr>
          <p:nvPr/>
        </p:nvSpPr>
        <p:spPr bwMode="auto">
          <a:xfrm>
            <a:off x="2492637" y="3851382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2071934" y="3636966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 Box 25"/>
          <p:cNvSpPr txBox="1">
            <a:spLocks noChangeArrowheads="1"/>
          </p:cNvSpPr>
          <p:nvPr/>
        </p:nvSpPr>
        <p:spPr bwMode="auto">
          <a:xfrm>
            <a:off x="1686355" y="3248108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92" name="Text Box 25"/>
          <p:cNvSpPr txBox="1">
            <a:spLocks noChangeArrowheads="1"/>
          </p:cNvSpPr>
          <p:nvPr/>
        </p:nvSpPr>
        <p:spPr bwMode="auto">
          <a:xfrm>
            <a:off x="3865977" y="2148792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93" name="Text Box 25"/>
          <p:cNvSpPr txBox="1">
            <a:spLocks noChangeArrowheads="1"/>
          </p:cNvSpPr>
          <p:nvPr/>
        </p:nvSpPr>
        <p:spPr bwMode="auto">
          <a:xfrm>
            <a:off x="3872889" y="5447963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3480565" y="5242151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85643" y="3352823"/>
            <a:ext cx="1133566" cy="245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3369021" y="6007704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stCxn id="87" idx="5"/>
          </p:cNvCxnSpPr>
          <p:nvPr/>
        </p:nvCxnSpPr>
        <p:spPr>
          <a:xfrm>
            <a:off x="2744332" y="4318065"/>
            <a:ext cx="852623" cy="10404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019718" y="2699566"/>
            <a:ext cx="13897" cy="25538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25"/>
          <p:cNvSpPr txBox="1">
            <a:spLocks noChangeArrowheads="1"/>
          </p:cNvSpPr>
          <p:nvPr/>
        </p:nvSpPr>
        <p:spPr bwMode="auto">
          <a:xfrm>
            <a:off x="3933447" y="2160369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480565" y="1948737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2" idx="7"/>
            <a:endCxn id="69" idx="3"/>
          </p:cNvCxnSpPr>
          <p:nvPr/>
        </p:nvCxnSpPr>
        <p:spPr>
          <a:xfrm flipV="1">
            <a:off x="4144767" y="2627105"/>
            <a:ext cx="2280847" cy="27150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25"/>
          <p:cNvSpPr txBox="1">
            <a:spLocks noChangeArrowheads="1"/>
          </p:cNvSpPr>
          <p:nvPr/>
        </p:nvSpPr>
        <p:spPr bwMode="auto">
          <a:xfrm>
            <a:off x="6702939" y="2147755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14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cxnSp>
        <p:nvCxnSpPr>
          <p:cNvPr id="17" name="Straight Arrow Connector 16"/>
          <p:cNvCxnSpPr>
            <a:stCxn id="52" idx="6"/>
            <a:endCxn id="72" idx="2"/>
          </p:cNvCxnSpPr>
          <p:nvPr/>
        </p:nvCxnSpPr>
        <p:spPr>
          <a:xfrm>
            <a:off x="4261157" y="5623168"/>
            <a:ext cx="2048067" cy="163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466399" y="5225789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Box 25"/>
          <p:cNvSpPr txBox="1">
            <a:spLocks noChangeArrowheads="1"/>
          </p:cNvSpPr>
          <p:nvPr/>
        </p:nvSpPr>
        <p:spPr bwMode="auto">
          <a:xfrm>
            <a:off x="6732875" y="5447963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6309224" y="5242151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 Box 25"/>
          <p:cNvSpPr txBox="1">
            <a:spLocks noChangeArrowheads="1"/>
          </p:cNvSpPr>
          <p:nvPr/>
        </p:nvSpPr>
        <p:spPr bwMode="auto">
          <a:xfrm>
            <a:off x="6172242" y="6007704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80680" y="6089826"/>
            <a:ext cx="1159946" cy="309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 Box 25"/>
          <p:cNvSpPr txBox="1">
            <a:spLocks noChangeArrowheads="1"/>
          </p:cNvSpPr>
          <p:nvPr/>
        </p:nvSpPr>
        <p:spPr bwMode="auto">
          <a:xfrm>
            <a:off x="6700797" y="2149975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13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309224" y="1948737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841071" y="2707496"/>
            <a:ext cx="11104" cy="25459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295058" y="5233970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065964" y="3639697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 Box 25"/>
          <p:cNvSpPr txBox="1">
            <a:spLocks noChangeArrowheads="1"/>
          </p:cNvSpPr>
          <p:nvPr/>
        </p:nvSpPr>
        <p:spPr bwMode="auto">
          <a:xfrm>
            <a:off x="3257175" y="1545025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72242" y="6081280"/>
            <a:ext cx="1160050" cy="30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Another Example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364276" y="4034345"/>
            <a:ext cx="5072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478340" y="3796302"/>
            <a:ext cx="8963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Source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2135533" y="383429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2332287" y="3828450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3544164" y="543947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3740918" y="5433635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3544164" y="214606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3740918" y="2140221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6372823" y="214606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8" name="Text Box 25"/>
          <p:cNvSpPr txBox="1">
            <a:spLocks noChangeArrowheads="1"/>
          </p:cNvSpPr>
          <p:nvPr/>
        </p:nvSpPr>
        <p:spPr bwMode="auto">
          <a:xfrm>
            <a:off x="6569577" y="2140221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auto">
          <a:xfrm>
            <a:off x="6372823" y="543947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1" name="Text Box 25"/>
          <p:cNvSpPr txBox="1">
            <a:spLocks noChangeArrowheads="1"/>
          </p:cNvSpPr>
          <p:nvPr/>
        </p:nvSpPr>
        <p:spPr bwMode="auto">
          <a:xfrm>
            <a:off x="6569577" y="5433635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5" name="Straight Arrow Connector 4"/>
          <p:cNvCxnSpPr>
            <a:stCxn id="60" idx="5"/>
            <a:endCxn id="63" idx="1"/>
          </p:cNvCxnSpPr>
          <p:nvPr/>
        </p:nvCxnSpPr>
        <p:spPr>
          <a:xfrm>
            <a:off x="2750302" y="4315334"/>
            <a:ext cx="846653" cy="10432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0" idx="7"/>
            <a:endCxn id="66" idx="3"/>
          </p:cNvCxnSpPr>
          <p:nvPr/>
        </p:nvCxnSpPr>
        <p:spPr>
          <a:xfrm flipV="1">
            <a:off x="2750302" y="2627105"/>
            <a:ext cx="846653" cy="1126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025069" y="2710149"/>
            <a:ext cx="8546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40918" y="2710149"/>
            <a:ext cx="0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3" idx="6"/>
            <a:endCxn id="72" idx="2"/>
          </p:cNvCxnSpPr>
          <p:nvPr/>
        </p:nvCxnSpPr>
        <p:spPr>
          <a:xfrm>
            <a:off x="4275323" y="5639530"/>
            <a:ext cx="20339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2" idx="1"/>
            <a:endCxn id="60" idx="6"/>
          </p:cNvCxnSpPr>
          <p:nvPr/>
        </p:nvCxnSpPr>
        <p:spPr>
          <a:xfrm flipH="1" flipV="1">
            <a:off x="2866692" y="4034345"/>
            <a:ext cx="3558922" cy="1324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3" idx="7"/>
            <a:endCxn id="69" idx="3"/>
          </p:cNvCxnSpPr>
          <p:nvPr/>
        </p:nvCxnSpPr>
        <p:spPr>
          <a:xfrm flipV="1">
            <a:off x="4158933" y="2627105"/>
            <a:ext cx="2266681" cy="2731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6" idx="6"/>
            <a:endCxn id="69" idx="2"/>
          </p:cNvCxnSpPr>
          <p:nvPr/>
        </p:nvCxnSpPr>
        <p:spPr>
          <a:xfrm>
            <a:off x="4275323" y="2346116"/>
            <a:ext cx="20339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6843628" y="2704747"/>
            <a:ext cx="8546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559477" y="2704747"/>
            <a:ext cx="0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25"/>
          <p:cNvSpPr txBox="1">
            <a:spLocks noChangeArrowheads="1"/>
          </p:cNvSpPr>
          <p:nvPr/>
        </p:nvSpPr>
        <p:spPr bwMode="auto">
          <a:xfrm>
            <a:off x="2758170" y="2905280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10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Text Box 25"/>
          <p:cNvSpPr txBox="1">
            <a:spLocks noChangeArrowheads="1"/>
          </p:cNvSpPr>
          <p:nvPr/>
        </p:nvSpPr>
        <p:spPr bwMode="auto">
          <a:xfrm>
            <a:off x="2860722" y="4763217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5229892" y="456659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8" name="Text Box 25"/>
          <p:cNvSpPr txBox="1">
            <a:spLocks noChangeArrowheads="1"/>
          </p:cNvSpPr>
          <p:nvPr/>
        </p:nvSpPr>
        <p:spPr bwMode="auto">
          <a:xfrm>
            <a:off x="3440502" y="359800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4037558" y="359271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5127273" y="1948737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" name="Text Box 25"/>
          <p:cNvSpPr txBox="1">
            <a:spLocks noChangeArrowheads="1"/>
          </p:cNvSpPr>
          <p:nvPr/>
        </p:nvSpPr>
        <p:spPr bwMode="auto">
          <a:xfrm>
            <a:off x="5229892" y="563369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" name="Text Box 25"/>
          <p:cNvSpPr txBox="1">
            <a:spLocks noChangeArrowheads="1"/>
          </p:cNvSpPr>
          <p:nvPr/>
        </p:nvSpPr>
        <p:spPr bwMode="auto">
          <a:xfrm>
            <a:off x="5135820" y="355057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3" name="Text Box 25"/>
          <p:cNvSpPr txBox="1">
            <a:spLocks noChangeArrowheads="1"/>
          </p:cNvSpPr>
          <p:nvPr/>
        </p:nvSpPr>
        <p:spPr bwMode="auto">
          <a:xfrm>
            <a:off x="6271133" y="395068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6831139" y="395068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5" name="Text Box 25"/>
          <p:cNvSpPr txBox="1">
            <a:spLocks noChangeArrowheads="1"/>
          </p:cNvSpPr>
          <p:nvPr/>
        </p:nvSpPr>
        <p:spPr bwMode="auto">
          <a:xfrm>
            <a:off x="2492637" y="3851382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2071934" y="3636966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 Box 25"/>
          <p:cNvSpPr txBox="1">
            <a:spLocks noChangeArrowheads="1"/>
          </p:cNvSpPr>
          <p:nvPr/>
        </p:nvSpPr>
        <p:spPr bwMode="auto">
          <a:xfrm>
            <a:off x="3865977" y="2148792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93" name="Text Box 25"/>
          <p:cNvSpPr txBox="1">
            <a:spLocks noChangeArrowheads="1"/>
          </p:cNvSpPr>
          <p:nvPr/>
        </p:nvSpPr>
        <p:spPr bwMode="auto">
          <a:xfrm>
            <a:off x="3872889" y="5447963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3480565" y="5242151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87" idx="5"/>
          </p:cNvCxnSpPr>
          <p:nvPr/>
        </p:nvCxnSpPr>
        <p:spPr>
          <a:xfrm>
            <a:off x="2744332" y="4318065"/>
            <a:ext cx="852623" cy="10404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019718" y="2699566"/>
            <a:ext cx="13897" cy="25538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25"/>
          <p:cNvSpPr txBox="1">
            <a:spLocks noChangeArrowheads="1"/>
          </p:cNvSpPr>
          <p:nvPr/>
        </p:nvSpPr>
        <p:spPr bwMode="auto">
          <a:xfrm>
            <a:off x="3933447" y="2160369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480565" y="1948737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Box 25"/>
          <p:cNvSpPr txBox="1">
            <a:spLocks noChangeArrowheads="1"/>
          </p:cNvSpPr>
          <p:nvPr/>
        </p:nvSpPr>
        <p:spPr bwMode="auto">
          <a:xfrm>
            <a:off x="6702939" y="2147755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14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cxnSp>
        <p:nvCxnSpPr>
          <p:cNvPr id="17" name="Straight Arrow Connector 16"/>
          <p:cNvCxnSpPr>
            <a:stCxn id="52" idx="6"/>
            <a:endCxn id="72" idx="2"/>
          </p:cNvCxnSpPr>
          <p:nvPr/>
        </p:nvCxnSpPr>
        <p:spPr>
          <a:xfrm>
            <a:off x="4261157" y="5623168"/>
            <a:ext cx="2048067" cy="163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466399" y="5225789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Box 25"/>
          <p:cNvSpPr txBox="1">
            <a:spLocks noChangeArrowheads="1"/>
          </p:cNvSpPr>
          <p:nvPr/>
        </p:nvSpPr>
        <p:spPr bwMode="auto">
          <a:xfrm>
            <a:off x="6732875" y="5447963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6309224" y="5242151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 Box 25"/>
          <p:cNvSpPr txBox="1">
            <a:spLocks noChangeArrowheads="1"/>
          </p:cNvSpPr>
          <p:nvPr/>
        </p:nvSpPr>
        <p:spPr bwMode="auto">
          <a:xfrm>
            <a:off x="6700797" y="2149975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13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841071" y="2707496"/>
            <a:ext cx="11104" cy="25459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295058" y="5233970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 Box 25"/>
          <p:cNvSpPr txBox="1">
            <a:spLocks noChangeArrowheads="1"/>
          </p:cNvSpPr>
          <p:nvPr/>
        </p:nvSpPr>
        <p:spPr bwMode="auto">
          <a:xfrm>
            <a:off x="3257175" y="1545025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2065964" y="3639697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8" idx="6"/>
            <a:endCxn id="69" idx="2"/>
          </p:cNvCxnSpPr>
          <p:nvPr/>
        </p:nvCxnSpPr>
        <p:spPr>
          <a:xfrm flipV="1">
            <a:off x="4273181" y="2346116"/>
            <a:ext cx="2036043" cy="32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3478423" y="1952004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 Box 25"/>
          <p:cNvSpPr txBox="1">
            <a:spLocks noChangeArrowheads="1"/>
          </p:cNvSpPr>
          <p:nvPr/>
        </p:nvSpPr>
        <p:spPr bwMode="auto">
          <a:xfrm>
            <a:off x="6745376" y="2156666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309224" y="1948737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 Box 25"/>
          <p:cNvSpPr txBox="1">
            <a:spLocks noChangeArrowheads="1"/>
          </p:cNvSpPr>
          <p:nvPr/>
        </p:nvSpPr>
        <p:spPr bwMode="auto">
          <a:xfrm>
            <a:off x="6085083" y="1525588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57175" y="1615155"/>
            <a:ext cx="1231427" cy="247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9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391</Words>
  <Application>Microsoft Office PowerPoint</Application>
  <PresentationFormat>Widescreen</PresentationFormat>
  <Paragraphs>233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Adobe Fangsong Std R</vt:lpstr>
      <vt:lpstr>Arial</vt:lpstr>
      <vt:lpstr>Calibri</vt:lpstr>
      <vt:lpstr>Calibri Light</vt:lpstr>
      <vt:lpstr>Calisto MT</vt:lpstr>
      <vt:lpstr>Courier New</vt:lpstr>
      <vt:lpstr>Symbol</vt:lpstr>
      <vt:lpstr>Times New Roman</vt:lpstr>
      <vt:lpstr>Wingdings</vt:lpstr>
      <vt:lpstr>Office Theme</vt:lpstr>
      <vt:lpstr>Single Source Shortest Path </vt:lpstr>
      <vt:lpstr>Example</vt:lpstr>
      <vt:lpstr>Simulation</vt:lpstr>
      <vt:lpstr>Simulation</vt:lpstr>
      <vt:lpstr>Simulation</vt:lpstr>
      <vt:lpstr>Another Example</vt:lpstr>
      <vt:lpstr>Another Example</vt:lpstr>
      <vt:lpstr>Another Example</vt:lpstr>
      <vt:lpstr>Another Example</vt:lpstr>
      <vt:lpstr>Another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Source Shortest Path</dc:title>
  <dc:creator>ACER</dc:creator>
  <cp:lastModifiedBy>ACER</cp:lastModifiedBy>
  <cp:revision>35</cp:revision>
  <dcterms:created xsi:type="dcterms:W3CDTF">2020-08-22T19:41:47Z</dcterms:created>
  <dcterms:modified xsi:type="dcterms:W3CDTF">2020-08-23T21:09:27Z</dcterms:modified>
</cp:coreProperties>
</file>