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97" r:id="rId2"/>
    <p:sldId id="312" r:id="rId3"/>
    <p:sldId id="313" r:id="rId4"/>
    <p:sldId id="314" r:id="rId5"/>
    <p:sldId id="364" r:id="rId6"/>
    <p:sldId id="316" r:id="rId7"/>
    <p:sldId id="317" r:id="rId8"/>
    <p:sldId id="318" r:id="rId9"/>
    <p:sldId id="319" r:id="rId10"/>
    <p:sldId id="320" r:id="rId11"/>
    <p:sldId id="321" r:id="rId12"/>
    <p:sldId id="365" r:id="rId13"/>
    <p:sldId id="323" r:id="rId14"/>
    <p:sldId id="324" r:id="rId15"/>
    <p:sldId id="367" r:id="rId16"/>
    <p:sldId id="325" r:id="rId17"/>
    <p:sldId id="326" r:id="rId18"/>
    <p:sldId id="368" r:id="rId19"/>
    <p:sldId id="360" r:id="rId20"/>
    <p:sldId id="328" r:id="rId21"/>
    <p:sldId id="329" r:id="rId22"/>
    <p:sldId id="331" r:id="rId23"/>
    <p:sldId id="373" r:id="rId24"/>
    <p:sldId id="370" r:id="rId25"/>
    <p:sldId id="361" r:id="rId26"/>
    <p:sldId id="362" r:id="rId27"/>
    <p:sldId id="335" r:id="rId28"/>
    <p:sldId id="336" r:id="rId29"/>
    <p:sldId id="363" r:id="rId30"/>
    <p:sldId id="337" r:id="rId31"/>
    <p:sldId id="338" r:id="rId32"/>
    <p:sldId id="339" r:id="rId33"/>
    <p:sldId id="340" r:id="rId34"/>
    <p:sldId id="341" r:id="rId35"/>
    <p:sldId id="343" r:id="rId36"/>
    <p:sldId id="346" r:id="rId37"/>
    <p:sldId id="347" r:id="rId38"/>
    <p:sldId id="348" r:id="rId39"/>
    <p:sldId id="349" r:id="rId40"/>
    <p:sldId id="351" r:id="rId41"/>
    <p:sldId id="353" r:id="rId42"/>
    <p:sldId id="354" r:id="rId43"/>
    <p:sldId id="372" r:id="rId44"/>
    <p:sldId id="355" r:id="rId45"/>
    <p:sldId id="356" r:id="rId46"/>
    <p:sldId id="357" r:id="rId47"/>
    <p:sldId id="278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14C"/>
    <a:srgbClr val="0EA235"/>
    <a:srgbClr val="FFFF8F"/>
    <a:srgbClr val="FFFF00"/>
    <a:srgbClr val="0104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5" autoAdjust="0"/>
    <p:restoredTop sz="94624" autoAdjust="0"/>
  </p:normalViewPr>
  <p:slideViewPr>
    <p:cSldViewPr>
      <p:cViewPr varScale="1">
        <p:scale>
          <a:sx n="105" d="100"/>
          <a:sy n="105" d="100"/>
        </p:scale>
        <p:origin x="15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F6060-F63A-4538-A322-0C0E739BE963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08400-5112-4B6C-81FC-93CC0C73A6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77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suppliers SET </a:t>
            </a:r>
            <a:r>
              <a:rPr lang="en-US" dirty="0" err="1"/>
              <a:t>supplier_name</a:t>
            </a:r>
            <a:r>
              <a:rPr lang="en-US" dirty="0"/>
              <a:t> = (SELECT customers.name FROM customers WHERE </a:t>
            </a:r>
            <a:r>
              <a:rPr lang="en-US" dirty="0" err="1"/>
              <a:t>customers.customer_id</a:t>
            </a:r>
            <a:r>
              <a:rPr lang="en-US" dirty="0"/>
              <a:t> = </a:t>
            </a:r>
            <a:r>
              <a:rPr lang="en-US" dirty="0" err="1"/>
              <a:t>suppliers.supplier_id</a:t>
            </a:r>
            <a:r>
              <a:rPr lang="en-US" dirty="0"/>
              <a:t>) WHERE EXISTS (SELECT customers.name FROM customers WHERE </a:t>
            </a:r>
            <a:r>
              <a:rPr lang="en-US" dirty="0" err="1"/>
              <a:t>customers.customer_id</a:t>
            </a:r>
            <a:r>
              <a:rPr lang="en-US" dirty="0"/>
              <a:t> = </a:t>
            </a:r>
            <a:r>
              <a:rPr lang="en-US" dirty="0" err="1"/>
              <a:t>suppliers.supplier_id</a:t>
            </a:r>
            <a:r>
              <a:rPr lang="en-US" dirty="0"/>
              <a:t>);</a:t>
            </a:r>
          </a:p>
          <a:p>
            <a:r>
              <a:rPr lang="en-US" dirty="0"/>
              <a:t>DELETE FROM contacts WHERE EXISTS (SELECT * FROM employees WHERE </a:t>
            </a:r>
            <a:r>
              <a:rPr lang="en-US" dirty="0" err="1"/>
              <a:t>employees.last_name</a:t>
            </a:r>
            <a:r>
              <a:rPr lang="en-US" dirty="0"/>
              <a:t> = </a:t>
            </a:r>
            <a:r>
              <a:rPr lang="en-US" dirty="0" err="1"/>
              <a:t>contacts.last_name</a:t>
            </a:r>
            <a:r>
              <a:rPr lang="en-US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08400-5112-4B6C-81FC-93CC0C73A67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2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184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676400"/>
          </a:xfrm>
          <a:solidFill>
            <a:srgbClr val="18414C"/>
          </a:solidFill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rgbClr val="18414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5638800" y="6553200"/>
            <a:ext cx="3505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CSE 302 (</a:t>
            </a:r>
            <a:r>
              <a:rPr kumimoji="0" lang="fr-FR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Management </a:t>
            </a:r>
            <a:r>
              <a:rPr kumimoji="0" lang="fr-FR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Sessional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F687-8CA9-4858-B0E5-E2FC4BA3B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F687-8CA9-4858-B0E5-E2FC4BA3B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184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143000"/>
          </a:xfrm>
          <a:solidFill>
            <a:srgbClr val="18414C"/>
          </a:solidFill>
        </p:spPr>
        <p:txBody>
          <a:bodyPr/>
          <a:lstStyle>
            <a:lvl1pPr algn="l">
              <a:defRPr sz="4000" b="1">
                <a:solidFill>
                  <a:schemeClr val="bg1"/>
                </a:solidFill>
                <a:latin typeface="+mn-lt"/>
                <a:cs typeface="Courier New" pitchFamily="49" charset="0"/>
              </a:defRPr>
            </a:lvl1pPr>
          </a:lstStyle>
          <a:p>
            <a:r>
              <a:rPr lang="en-US" dirty="0"/>
              <a:t> 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553200"/>
            <a:ext cx="2133600" cy="30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30ABD80A-9053-443B-854C-39AE6DEE51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2133600" cy="30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553200"/>
            <a:ext cx="3962400" cy="2889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F687-8CA9-4858-B0E5-E2FC4BA3B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F687-8CA9-4858-B0E5-E2FC4BA3B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F687-8CA9-4858-B0E5-E2FC4BA3B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F687-8CA9-4858-B0E5-E2FC4BA3B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F687-8CA9-4858-B0E5-E2FC4BA3B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F687-8CA9-4858-B0E5-E2FC4BA3B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F687-8CA9-4858-B0E5-E2FC4BA3B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AF687-8CA9-4858-B0E5-E2FC4BA3B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8305800" cy="1676400"/>
          </a:xfrm>
        </p:spPr>
        <p:txBody>
          <a:bodyPr>
            <a:normAutofit fontScale="90000"/>
          </a:bodyPr>
          <a:lstStyle/>
          <a:p>
            <a:r>
              <a:rPr lang="es-UY" sz="4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CSE – 302</a:t>
            </a:r>
            <a:br>
              <a:rPr lang="es-UY" sz="4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s-UY" sz="4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s-UY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Management </a:t>
            </a:r>
            <a:r>
              <a:rPr lang="es-UY" sz="4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s-UY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UY" sz="4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Sessional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876300" y="3276600"/>
            <a:ext cx="7391400" cy="1752600"/>
          </a:xfrm>
        </p:spPr>
        <p:txBody>
          <a:bodyPr>
            <a:normAutofit/>
          </a:bodyPr>
          <a:lstStyle/>
          <a:p>
            <a:r>
              <a:rPr lang="en-GB" sz="4400" dirty="0"/>
              <a:t>SUBQUERIES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 SINGLE ROW SUBQUERIES (CONTD.)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Display the Employees Name whose City is the same as that of   </a:t>
            </a:r>
            <a:r>
              <a:rPr lang="en-GB" dirty="0" err="1"/>
              <a:t>Employee_id</a:t>
            </a:r>
            <a:r>
              <a:rPr lang="en-GB" dirty="0"/>
              <a:t> = 'E00000000004'.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457200" lvl="1" indent="0">
              <a:buChar char=" "/>
            </a:pPr>
            <a:r>
              <a:rPr lang="en-GB" b="1" dirty="0"/>
              <a:t>  </a:t>
            </a:r>
            <a:r>
              <a:rPr lang="en-GB" sz="2800" b="1" dirty="0"/>
              <a:t>                                   </a:t>
            </a:r>
          </a:p>
          <a:p>
            <a:pPr marL="457200" lvl="1" indent="0">
              <a:buChar char=" "/>
            </a:pPr>
            <a:r>
              <a:rPr lang="en-GB" sz="2800" b="1" dirty="0"/>
              <a:t>                       </a:t>
            </a:r>
          </a:p>
          <a:p>
            <a:pPr marL="457200" lvl="1" indent="0">
              <a:buChar char=" "/>
            </a:pPr>
            <a:r>
              <a:rPr lang="en-GB" sz="2800" b="1" dirty="0"/>
              <a:t>                                      </a:t>
            </a:r>
          </a:p>
          <a:p>
            <a:pPr marL="457200" lvl="1" indent="0">
              <a:buChar char=" "/>
            </a:pPr>
            <a:r>
              <a:rPr lang="en-GB" sz="2800" b="1" dirty="0"/>
              <a:t>                                     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D80A-9053-443B-854C-39AE6DEE515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44188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 SINGLE ROW SUBQUERIES (CONTD.)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4351337"/>
          </a:xfrm>
        </p:spPr>
        <p:txBody>
          <a:bodyPr>
            <a:noAutofit/>
          </a:bodyPr>
          <a:lstStyle/>
          <a:p>
            <a:r>
              <a:rPr lang="en-GB" dirty="0"/>
              <a:t>Display the Employees Name whose City is the same as that of   </a:t>
            </a:r>
            <a:r>
              <a:rPr lang="en-GB" dirty="0" err="1"/>
              <a:t>Employee_id</a:t>
            </a:r>
            <a:r>
              <a:rPr lang="en-GB" dirty="0"/>
              <a:t>=’ E00000000004’. </a:t>
            </a:r>
          </a:p>
          <a:p>
            <a:pPr marL="457200" lvl="1" indent="0">
              <a:buChar char=" "/>
            </a:pPr>
            <a:r>
              <a:rPr lang="en-GB" dirty="0"/>
              <a:t> </a:t>
            </a:r>
            <a:r>
              <a:rPr lang="en-GB" b="1" dirty="0">
                <a:solidFill>
                  <a:srgbClr val="FF0000"/>
                </a:solidFill>
              </a:rPr>
              <a:t>SELECT </a:t>
            </a:r>
            <a:r>
              <a:rPr lang="en-GB" b="1" dirty="0" err="1">
                <a:solidFill>
                  <a:srgbClr val="FF0000"/>
                </a:solidFill>
              </a:rPr>
              <a:t>Employee_city</a:t>
            </a:r>
            <a:r>
              <a:rPr lang="en-GB" b="1" dirty="0">
                <a:solidFill>
                  <a:srgbClr val="FF0000"/>
                </a:solidFill>
              </a:rPr>
              <a:t> From Employee </a:t>
            </a:r>
          </a:p>
          <a:p>
            <a:pPr marL="457200" lvl="1" indent="0">
              <a:buNone/>
            </a:pPr>
            <a:r>
              <a:rPr lang="en-GB" b="1" dirty="0">
                <a:solidFill>
                  <a:srgbClr val="FF0000"/>
                </a:solidFill>
              </a:rPr>
              <a:t>  Where </a:t>
            </a:r>
            <a:r>
              <a:rPr lang="en-GB" b="1" dirty="0" err="1">
                <a:solidFill>
                  <a:srgbClr val="FF0000"/>
                </a:solidFill>
              </a:rPr>
              <a:t>Employee_id</a:t>
            </a:r>
            <a:r>
              <a:rPr lang="en-GB" b="1" dirty="0">
                <a:solidFill>
                  <a:srgbClr val="FF0000"/>
                </a:solidFill>
              </a:rPr>
              <a:t> = 'E00000000004'; 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Char char=" "/>
            </a:pPr>
            <a:r>
              <a:rPr lang="en-GB" b="1" dirty="0"/>
              <a:t>  </a:t>
            </a:r>
            <a:r>
              <a:rPr lang="en-GB" sz="2800" b="1" dirty="0"/>
              <a:t>                                   </a:t>
            </a:r>
          </a:p>
          <a:p>
            <a:pPr marL="457200" lvl="1" indent="0">
              <a:buChar char=" "/>
            </a:pPr>
            <a:r>
              <a:rPr lang="en-GB" sz="2800" b="1" dirty="0"/>
              <a:t> 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12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870100"/>
              </p:ext>
            </p:extLst>
          </p:nvPr>
        </p:nvGraphicFramePr>
        <p:xfrm>
          <a:off x="2438400" y="4800600"/>
          <a:ext cx="2667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</a:rPr>
                        <a:t>EMPLOYEE_CITY</a:t>
                      </a:r>
                    </a:p>
                  </a:txBody>
                  <a:tcPr marL="68580" marR="6858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e_city_004</a:t>
                      </a:r>
                    </a:p>
                  </a:txBody>
                  <a:tcPr marL="68580" marR="68580" marT="22860" marB="228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04418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 SINGLE ROW SUBQUERIES (CONTD.)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533400" y="1371600"/>
            <a:ext cx="7886700" cy="4351337"/>
          </a:xfrm>
        </p:spPr>
        <p:txBody>
          <a:bodyPr>
            <a:noAutofit/>
          </a:bodyPr>
          <a:lstStyle/>
          <a:p>
            <a:r>
              <a:rPr lang="en-GB" sz="2400" dirty="0"/>
              <a:t>Display the Employees Name whose City is the same as that of   </a:t>
            </a:r>
            <a:r>
              <a:rPr lang="en-GB" sz="2400" dirty="0" err="1"/>
              <a:t>Employee_id</a:t>
            </a:r>
            <a:r>
              <a:rPr lang="en-GB" sz="2400" dirty="0"/>
              <a:t>=’ E00000000004’. </a:t>
            </a:r>
          </a:p>
          <a:p>
            <a:endParaRPr lang="en-GB" sz="2400" b="1" dirty="0">
              <a:latin typeface="Calibri"/>
            </a:endParaRPr>
          </a:p>
          <a:p>
            <a:pPr>
              <a:buNone/>
            </a:pPr>
            <a:r>
              <a:rPr lang="en-GB" sz="2400" b="1" dirty="0">
                <a:latin typeface="Calibri"/>
              </a:rPr>
              <a:t>	</a:t>
            </a:r>
            <a:r>
              <a:rPr lang="en-GB" sz="2400" b="1" dirty="0"/>
              <a:t>SELECT </a:t>
            </a:r>
            <a:r>
              <a:rPr lang="en-GB" sz="2400" b="1" dirty="0" err="1"/>
              <a:t>Employee_name</a:t>
            </a:r>
            <a:r>
              <a:rPr lang="en-GB" sz="2400" b="1" dirty="0"/>
              <a:t>, </a:t>
            </a:r>
            <a:r>
              <a:rPr lang="en-GB" sz="2400" b="1" dirty="0" err="1"/>
              <a:t>Employee_city</a:t>
            </a:r>
            <a:r>
              <a:rPr lang="en-GB" sz="2400" b="1" dirty="0">
                <a:solidFill>
                  <a:srgbClr val="FF0000"/>
                </a:solidFill>
              </a:rPr>
              <a:t> </a:t>
            </a:r>
            <a:r>
              <a:rPr lang="en-GB" sz="2400" b="1" dirty="0"/>
              <a:t>From Employee Where </a:t>
            </a:r>
            <a:r>
              <a:rPr lang="en-GB" sz="2400" b="1" dirty="0" err="1"/>
              <a:t>Employee_city</a:t>
            </a:r>
            <a:r>
              <a:rPr lang="en-GB" sz="2400" b="1" dirty="0"/>
              <a:t> =   </a:t>
            </a:r>
          </a:p>
          <a:p>
            <a:pPr marL="457200" lvl="1" indent="0">
              <a:buNone/>
            </a:pPr>
            <a:r>
              <a:rPr lang="en-GB" sz="2400" b="1" dirty="0">
                <a:solidFill>
                  <a:srgbClr val="FF0000"/>
                </a:solidFill>
              </a:rPr>
              <a:t> (SELECT </a:t>
            </a:r>
            <a:r>
              <a:rPr lang="en-GB" sz="2400" b="1" dirty="0" err="1">
                <a:solidFill>
                  <a:srgbClr val="FF0000"/>
                </a:solidFill>
              </a:rPr>
              <a:t>Employee_city</a:t>
            </a:r>
            <a:r>
              <a:rPr lang="en-GB" sz="2400" b="1" dirty="0">
                <a:solidFill>
                  <a:srgbClr val="FF0000"/>
                </a:solidFill>
              </a:rPr>
              <a:t> From Employee Where </a:t>
            </a:r>
            <a:r>
              <a:rPr lang="en-GB" sz="2400" b="1" dirty="0" err="1">
                <a:solidFill>
                  <a:srgbClr val="FF0000"/>
                </a:solidFill>
              </a:rPr>
              <a:t>Employee_id</a:t>
            </a:r>
            <a:r>
              <a:rPr lang="en-GB" sz="2400" b="1" dirty="0">
                <a:solidFill>
                  <a:srgbClr val="FF0000"/>
                </a:solidFill>
              </a:rPr>
              <a:t> = 'E00000000004'); </a:t>
            </a:r>
          </a:p>
          <a:p>
            <a:pPr marL="457200" lvl="1" indent="0">
              <a:buNone/>
            </a:pPr>
            <a:endParaRPr lang="en-GB" sz="14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803254"/>
              </p:ext>
            </p:extLst>
          </p:nvPr>
        </p:nvGraphicFramePr>
        <p:xfrm>
          <a:off x="2438400" y="4572000"/>
          <a:ext cx="5486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</a:rPr>
                        <a:t>EMPLOYEE_NAME</a:t>
                      </a:r>
                    </a:p>
                  </a:txBody>
                  <a:tcPr marL="68580" marR="6858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</a:rPr>
                        <a:t>EMPLOYEE_CITY</a:t>
                      </a:r>
                    </a:p>
                  </a:txBody>
                  <a:tcPr marL="68580" marR="6858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E_D</a:t>
                      </a:r>
                    </a:p>
                  </a:txBody>
                  <a:tcPr marL="68580" marR="6858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e_city_004</a:t>
                      </a:r>
                    </a:p>
                  </a:txBody>
                  <a:tcPr marL="68580" marR="68580" marT="22860" marB="228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E_N</a:t>
                      </a:r>
                    </a:p>
                  </a:txBody>
                  <a:tcPr marL="68580" marR="6858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e_city_004</a:t>
                      </a:r>
                    </a:p>
                  </a:txBody>
                  <a:tcPr marL="68580" marR="68580" marT="22860" marB="228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E_X</a:t>
                      </a:r>
                    </a:p>
                  </a:txBody>
                  <a:tcPr marL="68580" marR="6858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e_city_004</a:t>
                      </a:r>
                    </a:p>
                  </a:txBody>
                  <a:tcPr marL="68580" marR="68580" marT="22860" marB="228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D80A-9053-443B-854C-39AE6DEE515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0805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 SINGLE ROW SUBQUERIES (CONTD.)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The Outer and the Inner Query can get data from different tables.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Display the Employee's Name whose Date of Birth is the same as that of </a:t>
            </a:r>
            <a:r>
              <a:rPr lang="en-GB" dirty="0" err="1"/>
              <a:t>Cust_id</a:t>
            </a:r>
            <a:r>
              <a:rPr lang="en-GB" dirty="0"/>
              <a:t>=‘C00000000010’. 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457200" lvl="1" indent="0">
              <a:buChar char=" "/>
            </a:pPr>
            <a:r>
              <a:rPr lang="en-GB" sz="2800" dirty="0"/>
              <a:t> </a:t>
            </a:r>
            <a:r>
              <a:rPr lang="en-GB" sz="2800" b="1" dirty="0"/>
              <a:t>                     </a:t>
            </a:r>
          </a:p>
          <a:p>
            <a:pPr marL="457200" lvl="1" indent="0">
              <a:buChar char=" "/>
            </a:pPr>
            <a:r>
              <a:rPr lang="en-GB" sz="2800" b="1" dirty="0"/>
              <a:t>               </a:t>
            </a:r>
          </a:p>
          <a:p>
            <a:pPr marL="457200" lvl="1" indent="0">
              <a:buChar char=" "/>
            </a:pPr>
            <a:r>
              <a:rPr lang="en-GB" sz="2800" b="1" dirty="0"/>
              <a:t>                                        </a:t>
            </a:r>
          </a:p>
          <a:p>
            <a:pPr marL="457200" lvl="1" indent="0">
              <a:buChar char=" "/>
            </a:pPr>
            <a:r>
              <a:rPr lang="en-GB" sz="2800" b="1" dirty="0"/>
              <a:t>               </a:t>
            </a:r>
          </a:p>
          <a:p>
            <a:pPr marL="457200" lvl="1" indent="0">
              <a:buChar char=" "/>
            </a:pPr>
            <a:r>
              <a:rPr lang="en-GB" sz="2800" b="1" dirty="0"/>
              <a:t>                                </a:t>
            </a:r>
          </a:p>
          <a:p>
            <a:pPr marL="457200" lvl="1" indent="0">
              <a:buChar char=" "/>
            </a:pPr>
            <a:r>
              <a:rPr lang="en-GB" sz="2800" dirty="0"/>
              <a:t> </a:t>
            </a:r>
          </a:p>
        </p:txBody>
      </p:sp>
      <p:sp>
        <p:nvSpPr>
          <p:cNvPr id="4" name="Slide Number Placeholder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850694274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 SINGLE ROW SUBQUERIES (CONTD.)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/>
              <a:t>Display the Employees Name whose Date of Birth is the same as that of </a:t>
            </a:r>
            <a:r>
              <a:rPr lang="en-GB" dirty="0" err="1"/>
              <a:t>Cust_id</a:t>
            </a:r>
            <a:r>
              <a:rPr lang="en-GB" dirty="0"/>
              <a:t>=‘C00000000010’.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SELECT </a:t>
            </a:r>
            <a:r>
              <a:rPr lang="en-US" sz="2800" b="1" dirty="0" err="1">
                <a:solidFill>
                  <a:srgbClr val="FF0000"/>
                </a:solidFill>
              </a:rPr>
              <a:t>Cust_dob</a:t>
            </a:r>
            <a:r>
              <a:rPr lang="en-US" sz="2800" b="1" dirty="0">
                <a:solidFill>
                  <a:srgbClr val="FF0000"/>
                </a:solidFill>
              </a:rPr>
              <a:t> From Customer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Where </a:t>
            </a:r>
            <a:r>
              <a:rPr lang="en-US" sz="2800" b="1" dirty="0" err="1">
                <a:solidFill>
                  <a:srgbClr val="FF0000"/>
                </a:solidFill>
              </a:rPr>
              <a:t>Cust_id</a:t>
            </a:r>
            <a:r>
              <a:rPr lang="en-US" sz="2800" b="1" dirty="0">
                <a:solidFill>
                  <a:srgbClr val="FF0000"/>
                </a:solidFill>
              </a:rPr>
              <a:t>='C00000000010’;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Slide Number Placeholder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16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080097"/>
              </p:ext>
            </p:extLst>
          </p:nvPr>
        </p:nvGraphicFramePr>
        <p:xfrm>
          <a:off x="3733800" y="5410200"/>
          <a:ext cx="1981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</a:rPr>
                        <a:t>CUST_DOB</a:t>
                      </a:r>
                    </a:p>
                  </a:txBody>
                  <a:tcPr marL="68580" marR="6858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04/21/1956</a:t>
                      </a:r>
                    </a:p>
                  </a:txBody>
                  <a:tcPr marL="68580" marR="68580" marT="22860" marB="228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69427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 SINGLE ROW SUBQUERIES (CONTD.)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533400" y="1600200"/>
            <a:ext cx="788670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600" dirty="0"/>
              <a:t>Display the Employees Name whose dob is the same as that of </a:t>
            </a:r>
            <a:r>
              <a:rPr lang="en-GB" sz="2600" dirty="0" err="1"/>
              <a:t>Cust_id</a:t>
            </a:r>
            <a:r>
              <a:rPr lang="en-GB" sz="2600" dirty="0"/>
              <a:t>=’C00000000010’.  </a:t>
            </a:r>
          </a:p>
          <a:p>
            <a:pPr marL="0" indent="0">
              <a:buNone/>
            </a:pPr>
            <a:r>
              <a:rPr lang="en-GB" sz="2600" dirty="0"/>
              <a:t> </a:t>
            </a:r>
          </a:p>
          <a:p>
            <a:pPr marL="457200" lvl="1" indent="0">
              <a:buNone/>
            </a:pPr>
            <a:r>
              <a:rPr lang="en-GB" sz="2600" b="1" dirty="0"/>
              <a:t>SELECT </a:t>
            </a:r>
            <a:r>
              <a:rPr lang="en-GB" sz="2600" b="1" dirty="0" err="1"/>
              <a:t>Employee_name</a:t>
            </a:r>
            <a:r>
              <a:rPr lang="en-GB" sz="2600" b="1" dirty="0"/>
              <a:t>, </a:t>
            </a:r>
            <a:r>
              <a:rPr lang="en-GB" sz="2600" b="1" dirty="0" err="1"/>
              <a:t>Employee_dob</a:t>
            </a:r>
            <a:r>
              <a:rPr lang="en-GB" sz="2600" b="1" dirty="0"/>
              <a:t> From Employee Where </a:t>
            </a:r>
            <a:r>
              <a:rPr lang="en-GB" sz="2600" b="1" dirty="0" err="1"/>
              <a:t>Employee_dob</a:t>
            </a:r>
            <a:r>
              <a:rPr lang="en-GB" sz="2600" b="1" dirty="0"/>
              <a:t> = </a:t>
            </a:r>
            <a:r>
              <a:rPr lang="en-GB" sz="2600" b="1" dirty="0">
                <a:solidFill>
                  <a:srgbClr val="FF0000"/>
                </a:solidFill>
              </a:rPr>
              <a:t>(SELECT </a:t>
            </a:r>
            <a:r>
              <a:rPr lang="en-GB" sz="2600" b="1" dirty="0" err="1">
                <a:solidFill>
                  <a:srgbClr val="FF0000"/>
                </a:solidFill>
              </a:rPr>
              <a:t>Cust_dob</a:t>
            </a:r>
            <a:r>
              <a:rPr lang="en-GB" sz="2600" b="1" dirty="0">
                <a:solidFill>
                  <a:srgbClr val="FF0000"/>
                </a:solidFill>
              </a:rPr>
              <a:t> From Customer Where </a:t>
            </a:r>
            <a:r>
              <a:rPr lang="en-GB" sz="2600" b="1" dirty="0" err="1">
                <a:solidFill>
                  <a:srgbClr val="FF0000"/>
                </a:solidFill>
              </a:rPr>
              <a:t>Cust_id</a:t>
            </a:r>
            <a:r>
              <a:rPr lang="en-GB" sz="2600" b="1" dirty="0">
                <a:solidFill>
                  <a:srgbClr val="FF0000"/>
                </a:solidFill>
              </a:rPr>
              <a:t>=’C00000000010’); </a:t>
            </a:r>
          </a:p>
          <a:p>
            <a:pPr marL="457200" lvl="1" indent="0">
              <a:buNone/>
            </a:pPr>
            <a:endParaRPr lang="en-GB" sz="16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GB" sz="1600" dirty="0"/>
          </a:p>
        </p:txBody>
      </p:sp>
      <p:sp>
        <p:nvSpPr>
          <p:cNvPr id="4" name="Slide Number Placeholder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18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807659"/>
              </p:ext>
            </p:extLst>
          </p:nvPr>
        </p:nvGraphicFramePr>
        <p:xfrm>
          <a:off x="3657600" y="4876800"/>
          <a:ext cx="457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</a:rPr>
                        <a:t>EMPLOYEE_NAME</a:t>
                      </a:r>
                    </a:p>
                  </a:txBody>
                  <a:tcPr marL="68580" marR="6858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</a:rPr>
                        <a:t>EMPLOYEE_DOB</a:t>
                      </a:r>
                    </a:p>
                  </a:txBody>
                  <a:tcPr marL="68580" marR="6858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E_J</a:t>
                      </a:r>
                    </a:p>
                  </a:txBody>
                  <a:tcPr marL="68580" marR="68580" marT="22860" marB="228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04/21/1956</a:t>
                      </a:r>
                    </a:p>
                  </a:txBody>
                  <a:tcPr marL="68580" marR="68580" marT="22860" marB="228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80902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 SINGLE ROW SUBQUERIES (CONTD.)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628650" y="1852921"/>
            <a:ext cx="7886700" cy="4351338"/>
          </a:xfrm>
        </p:spPr>
        <p:txBody>
          <a:bodyPr>
            <a:normAutofit/>
          </a:bodyPr>
          <a:lstStyle/>
          <a:p>
            <a:r>
              <a:rPr lang="en-GB" dirty="0"/>
              <a:t>There can be more than one inner queries: </a:t>
            </a:r>
          </a:p>
          <a:p>
            <a:endParaRPr lang="en-GB" dirty="0"/>
          </a:p>
          <a:p>
            <a:r>
              <a:rPr lang="en-GB" dirty="0"/>
              <a:t>Display the Employee's Name whose City is the same as that of   </a:t>
            </a:r>
            <a:r>
              <a:rPr lang="en-GB" dirty="0" err="1"/>
              <a:t>Employee_id</a:t>
            </a:r>
            <a:r>
              <a:rPr lang="en-GB" dirty="0"/>
              <a:t>=’E00000000004’ and salary is greater than average salary. </a:t>
            </a:r>
          </a:p>
        </p:txBody>
      </p:sp>
      <p:sp>
        <p:nvSpPr>
          <p:cNvPr id="4" name="TextBox 3" descr=" 4"/>
          <p:cNvSpPr txBox="1"/>
          <p:nvPr/>
        </p:nvSpPr>
        <p:spPr>
          <a:xfrm>
            <a:off x="5465928" y="4807302"/>
            <a:ext cx="2518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har char=" "/>
            </a:pPr>
            <a:r>
              <a:rPr lang="en-GB" sz="2400" b="1">
                <a:solidFill>
                  <a:srgbClr val="FF0000"/>
                </a:solidFill>
              </a:rPr>
              <a:t>                  </a:t>
            </a:r>
            <a:br>
              <a:rPr lang="en-GB" sz="2400" b="1">
                <a:solidFill>
                  <a:srgbClr val="FF0000"/>
                </a:solidFill>
              </a:rPr>
            </a:br>
            <a:r>
              <a:rPr lang="en-GB" sz="2400" b="1">
                <a:solidFill>
                  <a:srgbClr val="FF0000"/>
                </a:solidFill>
              </a:rPr>
              <a:t>                       </a:t>
            </a:r>
            <a:br>
              <a:rPr lang="en-GB" sz="2400" b="1">
                <a:solidFill>
                  <a:srgbClr val="FF0000"/>
                </a:solidFill>
              </a:rPr>
            </a:br>
            <a:r>
              <a:rPr lang="en-GB" sz="2400" b="1">
                <a:solidFill>
                  <a:srgbClr val="FF0000"/>
                </a:solidFill>
              </a:rPr>
              <a:t>                      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92642967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 SINGLE ROW SUBQUERIES (CONTD.)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304800" y="1295401"/>
            <a:ext cx="8210550" cy="4908860"/>
          </a:xfrm>
        </p:spPr>
        <p:txBody>
          <a:bodyPr>
            <a:normAutofit/>
          </a:bodyPr>
          <a:lstStyle/>
          <a:p>
            <a:r>
              <a:rPr lang="en-GB" dirty="0"/>
              <a:t>Display the Employees Name whose City is the same as that of   </a:t>
            </a:r>
            <a:r>
              <a:rPr lang="en-GB" dirty="0" err="1"/>
              <a:t>Employee_id</a:t>
            </a:r>
            <a:r>
              <a:rPr lang="en-GB" dirty="0"/>
              <a:t>=’E00000000004’ and salary is greater than average salary. </a:t>
            </a:r>
          </a:p>
          <a:p>
            <a:pPr marL="0" indent="0">
              <a:buNone/>
            </a:pPr>
            <a:r>
              <a:rPr lang="en-GB" sz="2600" b="1" dirty="0">
                <a:solidFill>
                  <a:srgbClr val="FF0000"/>
                </a:solidFill>
              </a:rPr>
              <a:t>( SELECT </a:t>
            </a:r>
            <a:r>
              <a:rPr lang="en-GB" sz="2600" b="1" dirty="0" err="1">
                <a:solidFill>
                  <a:srgbClr val="FF0000"/>
                </a:solidFill>
              </a:rPr>
              <a:t>Employee_city</a:t>
            </a:r>
            <a:endParaRPr lang="en-GB" sz="2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600" b="1" dirty="0">
                <a:solidFill>
                  <a:srgbClr val="FF0000"/>
                </a:solidFill>
              </a:rPr>
              <a:t>From Employee Where </a:t>
            </a:r>
            <a:r>
              <a:rPr lang="en-GB" sz="2600" b="1" dirty="0" err="1">
                <a:solidFill>
                  <a:srgbClr val="FF0000"/>
                </a:solidFill>
              </a:rPr>
              <a:t>Employee_id</a:t>
            </a:r>
            <a:r>
              <a:rPr lang="en-GB" sz="2600" b="1" dirty="0">
                <a:solidFill>
                  <a:srgbClr val="FF0000"/>
                </a:solidFill>
              </a:rPr>
              <a:t>=‘E00000000004’)</a:t>
            </a:r>
          </a:p>
          <a:p>
            <a:pPr marL="0" indent="0">
              <a:buNone/>
            </a:pPr>
            <a:endParaRPr lang="en-GB" sz="2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2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600" b="1" dirty="0">
                <a:solidFill>
                  <a:srgbClr val="0EA235"/>
                </a:solidFill>
              </a:rPr>
              <a:t>(SELECT AVG(Salary) FROM  EMPLOYEE);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GB" sz="2600" b="1" dirty="0">
              <a:latin typeface="Calibri"/>
            </a:endParaRPr>
          </a:p>
        </p:txBody>
      </p:sp>
      <p:sp>
        <p:nvSpPr>
          <p:cNvPr id="4" name="TextBox 3" descr=" 4"/>
          <p:cNvSpPr txBox="1"/>
          <p:nvPr/>
        </p:nvSpPr>
        <p:spPr>
          <a:xfrm>
            <a:off x="5440528" y="4781902"/>
            <a:ext cx="2518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har char=" "/>
            </a:pPr>
            <a:r>
              <a:rPr lang="en-GB" sz="2400" b="1">
                <a:solidFill>
                  <a:srgbClr val="FF0000"/>
                </a:solidFill>
              </a:rPr>
              <a:t>                  </a:t>
            </a:r>
            <a:br>
              <a:rPr lang="en-GB" sz="2400" b="1">
                <a:solidFill>
                  <a:srgbClr val="FF0000"/>
                </a:solidFill>
              </a:rPr>
            </a:br>
            <a:r>
              <a:rPr lang="en-GB" sz="2400" b="1">
                <a:solidFill>
                  <a:srgbClr val="FF0000"/>
                </a:solidFill>
              </a:rPr>
              <a:t>                       </a:t>
            </a:r>
            <a:br>
              <a:rPr lang="en-GB" sz="2400" b="1">
                <a:solidFill>
                  <a:srgbClr val="FF0000"/>
                </a:solidFill>
              </a:rPr>
            </a:br>
            <a:r>
              <a:rPr lang="en-GB" sz="2400" b="1">
                <a:solidFill>
                  <a:srgbClr val="FF0000"/>
                </a:solidFill>
              </a:rPr>
              <a:t>                      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348902"/>
              </p:ext>
            </p:extLst>
          </p:nvPr>
        </p:nvGraphicFramePr>
        <p:xfrm>
          <a:off x="2895600" y="4439002"/>
          <a:ext cx="2438400" cy="68580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</a:rPr>
                        <a:t>EMPLOYEE_CITY</a:t>
                      </a:r>
                    </a:p>
                  </a:txBody>
                  <a:tcPr marL="68580" marR="68580" anchor="b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9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e_city_004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256120"/>
              </p:ext>
            </p:extLst>
          </p:nvPr>
        </p:nvGraphicFramePr>
        <p:xfrm>
          <a:off x="1295400" y="5715000"/>
          <a:ext cx="4907128" cy="685800"/>
        </p:xfrm>
        <a:graphic>
          <a:graphicData uri="http://schemas.openxmlformats.org/drawingml/2006/table">
            <a:tbl>
              <a:tblPr/>
              <a:tblGrid>
                <a:gridCol w="4907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</a:rPr>
                        <a:t>AVG(SALARY)</a:t>
                      </a:r>
                    </a:p>
                  </a:txBody>
                  <a:tcPr marL="68580" marR="6858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9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4505.769230769230769230769230769231</a:t>
                      </a:r>
                    </a:p>
                  </a:txBody>
                  <a:tcPr marL="68580" marR="68580" marT="22860" marB="228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4296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 SINGLE ROW SUBQUERIES (CONTD.)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304800" y="1143000"/>
            <a:ext cx="8210550" cy="4908860"/>
          </a:xfrm>
        </p:spPr>
        <p:txBody>
          <a:bodyPr>
            <a:normAutofit fontScale="92500"/>
          </a:bodyPr>
          <a:lstStyle/>
          <a:p>
            <a:r>
              <a:rPr lang="en-GB" dirty="0"/>
              <a:t>Display the Employees Name whose City is the same as that of   </a:t>
            </a:r>
            <a:r>
              <a:rPr lang="en-GB" dirty="0" err="1"/>
              <a:t>Employee_id</a:t>
            </a:r>
            <a:r>
              <a:rPr lang="en-GB" dirty="0"/>
              <a:t>=’ E00000000004’ and salary is greater than average salary.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600" b="1" dirty="0"/>
              <a:t>SELECT </a:t>
            </a:r>
            <a:r>
              <a:rPr lang="en-GB" sz="2600" b="1" dirty="0" err="1"/>
              <a:t>Employee_name</a:t>
            </a:r>
            <a:r>
              <a:rPr lang="en-GB" sz="2600" b="1" dirty="0"/>
              <a:t>, </a:t>
            </a:r>
            <a:r>
              <a:rPr lang="en-GB" sz="2600" b="1" dirty="0" err="1"/>
              <a:t>Employee_city</a:t>
            </a:r>
            <a:r>
              <a:rPr lang="en-GB" sz="2600" b="1" dirty="0"/>
              <a:t>, Salary</a:t>
            </a:r>
          </a:p>
          <a:p>
            <a:pPr marL="0" indent="0">
              <a:buNone/>
            </a:pPr>
            <a:r>
              <a:rPr lang="en-GB" sz="2600" b="1" dirty="0"/>
              <a:t>From Employee </a:t>
            </a:r>
          </a:p>
          <a:p>
            <a:pPr marL="0" indent="0">
              <a:buNone/>
            </a:pPr>
            <a:r>
              <a:rPr lang="en-GB" sz="2600" b="1" dirty="0"/>
              <a:t>Where </a:t>
            </a:r>
            <a:r>
              <a:rPr lang="en-GB" sz="2600" b="1" dirty="0" err="1"/>
              <a:t>Employee_city</a:t>
            </a:r>
            <a:r>
              <a:rPr lang="en-GB" sz="2600" b="1" dirty="0"/>
              <a:t>= </a:t>
            </a:r>
            <a:r>
              <a:rPr lang="en-GB" sz="2600" b="1" dirty="0">
                <a:solidFill>
                  <a:srgbClr val="FF0000"/>
                </a:solidFill>
              </a:rPr>
              <a:t>( SELECT </a:t>
            </a:r>
            <a:r>
              <a:rPr lang="en-GB" sz="2600" b="1" dirty="0" err="1">
                <a:solidFill>
                  <a:srgbClr val="FF0000"/>
                </a:solidFill>
              </a:rPr>
              <a:t>Employee_city</a:t>
            </a:r>
            <a:endParaRPr lang="en-GB" sz="2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600" b="1" dirty="0">
                <a:solidFill>
                  <a:srgbClr val="FF0000"/>
                </a:solidFill>
              </a:rPr>
              <a:t>From Employee Where </a:t>
            </a:r>
            <a:r>
              <a:rPr lang="en-GB" sz="2600" b="1" dirty="0" err="1">
                <a:solidFill>
                  <a:srgbClr val="FF0000"/>
                </a:solidFill>
              </a:rPr>
              <a:t>Employee_id</a:t>
            </a:r>
            <a:r>
              <a:rPr lang="en-GB" sz="2600" b="1" dirty="0">
                <a:solidFill>
                  <a:srgbClr val="FF0000"/>
                </a:solidFill>
              </a:rPr>
              <a:t>=‘E00000000004’) </a:t>
            </a:r>
          </a:p>
          <a:p>
            <a:pPr marL="0" indent="0">
              <a:buNone/>
            </a:pPr>
            <a:r>
              <a:rPr lang="en-GB" sz="2600" b="1" dirty="0">
                <a:solidFill>
                  <a:srgbClr val="0070C0"/>
                </a:solidFill>
              </a:rPr>
              <a:t>AND</a:t>
            </a:r>
            <a:r>
              <a:rPr lang="en-GB" sz="2600" b="1" dirty="0"/>
              <a:t>  Salary &gt; </a:t>
            </a:r>
            <a:r>
              <a:rPr lang="en-GB" sz="2600" b="1" dirty="0">
                <a:solidFill>
                  <a:srgbClr val="0EA235"/>
                </a:solidFill>
              </a:rPr>
              <a:t>(SELECT AVG(Salary) FROM    EMPLOYEE);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GB" sz="2600" b="1" dirty="0">
              <a:latin typeface="Calibri"/>
            </a:endParaRPr>
          </a:p>
        </p:txBody>
      </p:sp>
      <p:sp>
        <p:nvSpPr>
          <p:cNvPr id="4" name="TextBox 3" descr=" 4"/>
          <p:cNvSpPr txBox="1"/>
          <p:nvPr/>
        </p:nvSpPr>
        <p:spPr>
          <a:xfrm>
            <a:off x="5465928" y="4807302"/>
            <a:ext cx="2518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har char=" "/>
            </a:pPr>
            <a:r>
              <a:rPr lang="en-GB" sz="2400" b="1">
                <a:solidFill>
                  <a:srgbClr val="FF0000"/>
                </a:solidFill>
              </a:rPr>
              <a:t>                  </a:t>
            </a:r>
            <a:br>
              <a:rPr lang="en-GB" sz="2400" b="1">
                <a:solidFill>
                  <a:srgbClr val="FF0000"/>
                </a:solidFill>
              </a:rPr>
            </a:br>
            <a:r>
              <a:rPr lang="en-GB" sz="2400" b="1">
                <a:solidFill>
                  <a:srgbClr val="FF0000"/>
                </a:solidFill>
              </a:rPr>
              <a:t>                       </a:t>
            </a:r>
            <a:br>
              <a:rPr lang="en-GB" sz="2400" b="1">
                <a:solidFill>
                  <a:srgbClr val="FF0000"/>
                </a:solidFill>
              </a:rPr>
            </a:br>
            <a:r>
              <a:rPr lang="en-GB" sz="2400" b="1">
                <a:solidFill>
                  <a:srgbClr val="FF0000"/>
                </a:solidFill>
              </a:rPr>
              <a:t>                      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613973"/>
              </p:ext>
            </p:extLst>
          </p:nvPr>
        </p:nvGraphicFramePr>
        <p:xfrm>
          <a:off x="2590800" y="5715000"/>
          <a:ext cx="6324600" cy="68580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</a:rPr>
                        <a:t>EMPLOYEE_NAME</a:t>
                      </a:r>
                    </a:p>
                  </a:txBody>
                  <a:tcPr marL="68580" marR="68580" anchor="b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9CBD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</a:rPr>
                        <a:t>SALARY</a:t>
                      </a:r>
                    </a:p>
                  </a:txBody>
                  <a:tcPr marL="68580" marR="68580" anchor="b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9CBD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</a:rPr>
                        <a:t>EMPLOYEE_CITY</a:t>
                      </a:r>
                    </a:p>
                  </a:txBody>
                  <a:tcPr marL="68580" marR="68580" anchor="b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9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E_D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5300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e_city_004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52146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 SINGLE ROW SUBQUERIES (CONTD.)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304800" y="1295401"/>
            <a:ext cx="8210550" cy="490886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Display the Employees Name whose City is the same as that of   </a:t>
            </a:r>
            <a:r>
              <a:rPr lang="en-GB" dirty="0" err="1"/>
              <a:t>Employee_id</a:t>
            </a:r>
            <a:r>
              <a:rPr lang="en-GB" dirty="0"/>
              <a:t>=‘E00000000004’ and salary is greater than average salary.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sz="2600" b="1" dirty="0"/>
              <a:t>SELECT </a:t>
            </a:r>
            <a:r>
              <a:rPr lang="en-GB" sz="2600" b="1" dirty="0" err="1"/>
              <a:t>Employee_name</a:t>
            </a:r>
            <a:r>
              <a:rPr lang="en-GB" sz="2600" b="1" dirty="0"/>
              <a:t> </a:t>
            </a:r>
          </a:p>
          <a:p>
            <a:pPr marL="0" indent="0">
              <a:buNone/>
            </a:pPr>
            <a:r>
              <a:rPr lang="en-GB" sz="2600" b="1" dirty="0"/>
              <a:t>From Employee </a:t>
            </a:r>
          </a:p>
          <a:p>
            <a:pPr marL="0" indent="0">
              <a:buNone/>
            </a:pPr>
            <a:r>
              <a:rPr lang="en-GB" sz="2600" b="1" dirty="0"/>
              <a:t>Where </a:t>
            </a:r>
            <a:r>
              <a:rPr lang="en-GB" sz="2600" b="1" dirty="0" err="1"/>
              <a:t>Employee_city</a:t>
            </a:r>
            <a:r>
              <a:rPr lang="en-GB" sz="2600" b="1" dirty="0"/>
              <a:t>= ( SELECT </a:t>
            </a:r>
            <a:r>
              <a:rPr lang="en-GB" sz="2600" b="1" dirty="0" err="1"/>
              <a:t>Employee_city</a:t>
            </a:r>
            <a:endParaRPr lang="en-GB" sz="2600" b="1" dirty="0"/>
          </a:p>
          <a:p>
            <a:pPr marL="0" indent="0">
              <a:buNone/>
            </a:pPr>
            <a:r>
              <a:rPr lang="en-GB" sz="2600" b="1" dirty="0"/>
              <a:t>From Employee </a:t>
            </a:r>
          </a:p>
          <a:p>
            <a:pPr marL="0" indent="0">
              <a:buNone/>
            </a:pPr>
            <a:r>
              <a:rPr lang="en-GB" sz="2600" b="1" dirty="0"/>
              <a:t>Where </a:t>
            </a:r>
            <a:r>
              <a:rPr lang="en-GB" sz="2600" b="1" dirty="0" err="1"/>
              <a:t>Employee_id</a:t>
            </a:r>
            <a:r>
              <a:rPr lang="en-GB" sz="2600" b="1" dirty="0"/>
              <a:t>=‘E00000000004’) </a:t>
            </a:r>
          </a:p>
          <a:p>
            <a:pPr marL="0" indent="0">
              <a:buNone/>
            </a:pPr>
            <a:r>
              <a:rPr lang="en-GB" sz="2600" b="1" dirty="0"/>
              <a:t>AND  Salary &gt; (SELECT </a:t>
            </a:r>
            <a:r>
              <a:rPr lang="en-GB" sz="2600" b="1" dirty="0">
                <a:solidFill>
                  <a:srgbClr val="FF0000"/>
                </a:solidFill>
              </a:rPr>
              <a:t>AVG(Salary)</a:t>
            </a:r>
            <a:r>
              <a:rPr lang="en-GB" sz="2600" b="1" dirty="0"/>
              <a:t> </a:t>
            </a:r>
          </a:p>
          <a:p>
            <a:pPr marL="0" indent="0">
              <a:buNone/>
            </a:pPr>
            <a:r>
              <a:rPr lang="en-GB" sz="2600" b="1" dirty="0"/>
              <a:t>FROM    EMPLOYEE);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GB" sz="2600" b="1" dirty="0">
              <a:latin typeface="Calibri"/>
            </a:endParaRPr>
          </a:p>
        </p:txBody>
      </p:sp>
      <p:sp>
        <p:nvSpPr>
          <p:cNvPr id="4" name="TextBox 3" descr=" 4"/>
          <p:cNvSpPr txBox="1"/>
          <p:nvPr/>
        </p:nvSpPr>
        <p:spPr>
          <a:xfrm>
            <a:off x="5465928" y="4807302"/>
            <a:ext cx="2518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har char=" "/>
            </a:pPr>
            <a:r>
              <a:rPr lang="en-GB" sz="2400" b="1">
                <a:solidFill>
                  <a:srgbClr val="FF0000"/>
                </a:solidFill>
              </a:rPr>
              <a:t>                  </a:t>
            </a:r>
            <a:br>
              <a:rPr lang="en-GB" sz="2400" b="1">
                <a:solidFill>
                  <a:srgbClr val="FF0000"/>
                </a:solidFill>
              </a:rPr>
            </a:br>
            <a:r>
              <a:rPr lang="en-GB" sz="2400" b="1">
                <a:solidFill>
                  <a:srgbClr val="FF0000"/>
                </a:solidFill>
              </a:rPr>
              <a:t>                       </a:t>
            </a:r>
            <a:br>
              <a:rPr lang="en-GB" sz="2400" b="1">
                <a:solidFill>
                  <a:srgbClr val="FF0000"/>
                </a:solidFill>
              </a:rPr>
            </a:br>
            <a:r>
              <a:rPr lang="en-GB" sz="2400" b="1">
                <a:solidFill>
                  <a:srgbClr val="FF0000"/>
                </a:solidFill>
              </a:rPr>
              <a:t>                      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23</a:t>
            </a:r>
          </a:p>
        </p:txBody>
      </p:sp>
      <p:sp>
        <p:nvSpPr>
          <p:cNvPr id="6" name="TextBox 5" descr=" 4"/>
          <p:cNvSpPr txBox="1"/>
          <p:nvPr/>
        </p:nvSpPr>
        <p:spPr>
          <a:xfrm>
            <a:off x="5943600" y="4648200"/>
            <a:ext cx="32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You can use GROUP FUNCTION in a </a:t>
            </a:r>
            <a:r>
              <a:rPr lang="en-GB" sz="2400" b="1" dirty="0" err="1">
                <a:solidFill>
                  <a:srgbClr val="FF0000"/>
                </a:solidFill>
              </a:rPr>
              <a:t>subquery</a:t>
            </a:r>
            <a:r>
              <a:rPr lang="en-GB" sz="2400" b="1" dirty="0">
                <a:solidFill>
                  <a:srgbClr val="FF0000"/>
                </a:solidFill>
              </a:rPr>
              <a:t> to return a single row</a:t>
            </a:r>
          </a:p>
          <a:p>
            <a:pPr algn="ctr">
              <a:buChar char=" "/>
            </a:pP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2967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You want a list of all of the Employees that have a higher Salary than that of the Employee Name “E_H”. </a:t>
            </a:r>
          </a:p>
          <a:p>
            <a:pPr marL="0" indent="0">
              <a:buNone/>
            </a:pPr>
            <a:r>
              <a:rPr lang="en-GB" sz="3200" dirty="0"/>
              <a:t> </a:t>
            </a:r>
          </a:p>
          <a:p>
            <a:r>
              <a:rPr lang="en-GB" sz="3200" dirty="0"/>
              <a:t>To solve this problem, you need two queries: </a:t>
            </a:r>
          </a:p>
          <a:p>
            <a:pPr lvl="1"/>
            <a:r>
              <a:rPr lang="en-GB" sz="2800" dirty="0"/>
              <a:t> One to find the Salary of E_H </a:t>
            </a:r>
          </a:p>
          <a:p>
            <a:pPr lvl="1"/>
            <a:r>
              <a:rPr lang="en-GB" sz="2800" dirty="0"/>
              <a:t>And second to find who earns more than that amount. </a:t>
            </a:r>
          </a:p>
          <a:p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1002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/>
              <a:t>Practice: </a:t>
            </a:r>
          </a:p>
          <a:p>
            <a:pPr marL="0" indent="0">
              <a:buNone/>
            </a:pPr>
            <a:endParaRPr lang="en-GB" b="1" u="sng" dirty="0"/>
          </a:p>
          <a:p>
            <a:r>
              <a:rPr lang="en-GB" dirty="0"/>
              <a:t>Show the name of the employee who has the lowest salary.</a:t>
            </a:r>
          </a:p>
          <a:p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salary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department_id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employees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salary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employees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dirty="0"/>
              <a:t> 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892586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 HAVING CLAUSE WITH SUBQUERIES 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You can use </a:t>
            </a:r>
            <a:r>
              <a:rPr lang="en-GB" dirty="0" err="1"/>
              <a:t>subqueries</a:t>
            </a:r>
            <a:r>
              <a:rPr lang="en-GB" dirty="0"/>
              <a:t> also in the HAVING clause</a:t>
            </a:r>
          </a:p>
          <a:p>
            <a:endParaRPr lang="en-GB" dirty="0"/>
          </a:p>
          <a:p>
            <a:r>
              <a:rPr lang="en-GB" dirty="0"/>
              <a:t>To display all the employees’ city that have a minimum salary greater than that of Employee city ‘e_city_001’.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457200" lvl="1" indent="0">
              <a:buChar char=" "/>
            </a:pPr>
            <a:r>
              <a:rPr lang="en-GB" dirty="0"/>
              <a:t>  </a:t>
            </a:r>
            <a:r>
              <a:rPr lang="en-GB" b="1" dirty="0"/>
              <a:t>                                  </a:t>
            </a:r>
          </a:p>
          <a:p>
            <a:pPr marL="457200" lvl="1" indent="0">
              <a:buChar char=" "/>
            </a:pPr>
            <a:r>
              <a:rPr lang="en-GB" b="1" dirty="0"/>
              <a:t>                </a:t>
            </a:r>
          </a:p>
          <a:p>
            <a:pPr marL="457200" lvl="1" indent="0">
              <a:buChar char=" "/>
            </a:pPr>
            <a:r>
              <a:rPr lang="en-GB" b="1" dirty="0"/>
              <a:t>                         </a:t>
            </a:r>
          </a:p>
          <a:p>
            <a:pPr marL="457200" lvl="1" indent="0">
              <a:buChar char=" "/>
            </a:pPr>
            <a:r>
              <a:rPr lang="en-GB" b="1" dirty="0"/>
              <a:t>                      </a:t>
            </a:r>
          </a:p>
          <a:p>
            <a:pPr marL="457200" lvl="1" indent="0">
              <a:buChar char=" "/>
            </a:pPr>
            <a:r>
              <a:rPr lang="en-GB" b="1" dirty="0"/>
              <a:t>                      </a:t>
            </a:r>
          </a:p>
          <a:p>
            <a:pPr marL="457200" lvl="1" indent="0">
              <a:buChar char=" "/>
            </a:pPr>
            <a:r>
              <a:rPr lang="en-GB" b="1" dirty="0"/>
              <a:t>                </a:t>
            </a:r>
          </a:p>
          <a:p>
            <a:pPr marL="457200" lvl="1" indent="0">
              <a:buChar char=" "/>
            </a:pPr>
            <a:r>
              <a:rPr lang="en-GB" b="1" dirty="0"/>
              <a:t>                                     </a:t>
            </a:r>
          </a:p>
          <a:p>
            <a:pPr marL="0" indent="0">
              <a:buNone/>
            </a:pPr>
            <a:r>
              <a:rPr lang="en-GB" b="1" dirty="0"/>
              <a:t> </a:t>
            </a:r>
          </a:p>
        </p:txBody>
      </p:sp>
      <p:sp>
        <p:nvSpPr>
          <p:cNvPr id="4" name="Slide Number Placeholder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209487789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 HAVING CLAUSE WITH SUBQUERIES 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GB" sz="1400" dirty="0"/>
              <a:t>To display all the employees’ city that have a minimum salary greater than that of Employee city ‘e_city_001’. </a:t>
            </a:r>
          </a:p>
          <a:p>
            <a:pPr marL="0" indent="0">
              <a:buNone/>
            </a:pPr>
            <a:r>
              <a:rPr lang="en-GB" sz="1400" dirty="0"/>
              <a:t> </a:t>
            </a:r>
            <a:r>
              <a:rPr lang="en-GB" sz="1400" b="1" dirty="0"/>
              <a:t>  SELECT SALARY FROM EMPLOYEE </a:t>
            </a:r>
          </a:p>
          <a:p>
            <a:pPr marL="457200" lvl="1" indent="0">
              <a:buNone/>
            </a:pPr>
            <a:r>
              <a:rPr lang="en-GB" sz="1400" b="1" dirty="0"/>
              <a:t>  WHERE EMPLOYEE_CITY='e_city_001’; </a:t>
            </a:r>
          </a:p>
          <a:p>
            <a:pPr marL="457200" lvl="1" indent="0">
              <a:buNone/>
            </a:pPr>
            <a:endParaRPr lang="en-GB" sz="1400" b="1" dirty="0"/>
          </a:p>
          <a:p>
            <a:pPr marL="457200" lvl="1" indent="0">
              <a:buNone/>
            </a:pPr>
            <a:r>
              <a:rPr lang="en-GB" b="1" dirty="0"/>
              <a:t> </a:t>
            </a:r>
          </a:p>
          <a:p>
            <a:pPr marL="457200" lvl="1" indent="0">
              <a:buNone/>
            </a:pPr>
            <a:endParaRPr lang="en-GB" b="1" dirty="0"/>
          </a:p>
        </p:txBody>
      </p:sp>
      <p:sp>
        <p:nvSpPr>
          <p:cNvPr id="4" name="Slide Number Placeholder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26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634809"/>
              </p:ext>
            </p:extLst>
          </p:nvPr>
        </p:nvGraphicFramePr>
        <p:xfrm>
          <a:off x="2286000" y="2590800"/>
          <a:ext cx="3200400" cy="1325880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</a:rPr>
                        <a:t>SALARY</a:t>
                      </a:r>
                    </a:p>
                  </a:txBody>
                  <a:tcPr marL="68580" marR="68580" anchor="b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9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5000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1400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5000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4400" y="3962400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GB" sz="1600" b="1" dirty="0"/>
          </a:p>
          <a:p>
            <a:pPr lvl="1"/>
            <a:r>
              <a:rPr lang="en-GB" sz="1600" b="1" dirty="0"/>
              <a:t>SELECT MIN(SALARY) FROM EMPLOYEEWHEREEMPLOYEE_CITY='e_city_001’;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17635"/>
              </p:ext>
            </p:extLst>
          </p:nvPr>
        </p:nvGraphicFramePr>
        <p:xfrm>
          <a:off x="2362200" y="4876800"/>
          <a:ext cx="3657600" cy="68580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</a:rPr>
                        <a:t>MIN(SALARY)</a:t>
                      </a:r>
                    </a:p>
                  </a:txBody>
                  <a:tcPr marL="68580" marR="68580" anchor="b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9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1400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487789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 HAVING CLAUSE WITH SUBQUERIES 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GB" sz="2200" dirty="0"/>
              <a:t>To display all the employees’ city that have a minimum salary greater than that of Employee city ‘e_city_001’. </a:t>
            </a:r>
          </a:p>
          <a:p>
            <a:pPr marL="0" indent="0">
              <a:buNone/>
            </a:pPr>
            <a:r>
              <a:rPr lang="en-GB" sz="2200" dirty="0"/>
              <a:t> </a:t>
            </a:r>
            <a:r>
              <a:rPr lang="en-GB" sz="2200" b="1" dirty="0"/>
              <a:t>  </a:t>
            </a:r>
          </a:p>
          <a:p>
            <a:pPr marL="457200" lvl="1" indent="0">
              <a:buNone/>
            </a:pPr>
            <a:r>
              <a:rPr lang="en-GB" sz="2200" b="1" dirty="0"/>
              <a:t> </a:t>
            </a:r>
          </a:p>
          <a:p>
            <a:pPr marL="457200" lvl="1" indent="0">
              <a:buNone/>
            </a:pPr>
            <a:endParaRPr lang="en-GB" sz="2200" b="1" dirty="0"/>
          </a:p>
          <a:p>
            <a:pPr marL="457200" lvl="1" indent="0">
              <a:buNone/>
            </a:pPr>
            <a:endParaRPr lang="en-GB" sz="2200" b="1" dirty="0"/>
          </a:p>
          <a:p>
            <a:pPr marL="457200" lvl="1" indent="0">
              <a:buNone/>
            </a:pPr>
            <a:endParaRPr lang="en-US" sz="2200" b="1" dirty="0"/>
          </a:p>
          <a:p>
            <a:pPr marL="457200" lvl="1" indent="0">
              <a:buNone/>
            </a:pPr>
            <a:r>
              <a:rPr lang="en-US" sz="2200" b="1" dirty="0"/>
              <a:t>SELECT EMPLOYEE_CITY, MIN(SALARY) </a:t>
            </a:r>
          </a:p>
          <a:p>
            <a:pPr marL="457200" lvl="1" indent="0">
              <a:buNone/>
            </a:pPr>
            <a:r>
              <a:rPr lang="en-US" sz="2200" b="1" dirty="0"/>
              <a:t>FROM EMPLOYEE </a:t>
            </a:r>
          </a:p>
          <a:p>
            <a:pPr marL="457200" lvl="1" indent="0">
              <a:buNone/>
            </a:pPr>
            <a:r>
              <a:rPr lang="en-US" sz="2200" b="1" dirty="0"/>
              <a:t>GROUP BY EMPLOYEE_CITY</a:t>
            </a:r>
            <a:endParaRPr lang="en-GB" sz="2200" b="1" dirty="0"/>
          </a:p>
        </p:txBody>
      </p:sp>
      <p:sp>
        <p:nvSpPr>
          <p:cNvPr id="4" name="Slide Number Placeholder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26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956137"/>
            <a:ext cx="7772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GB" sz="1600" b="1" dirty="0"/>
          </a:p>
          <a:p>
            <a:pPr lvl="1"/>
            <a:r>
              <a:rPr lang="en-GB" sz="2200" b="1" dirty="0">
                <a:solidFill>
                  <a:srgbClr val="FF0000"/>
                </a:solidFill>
              </a:rPr>
              <a:t>SELECT MIN(SALARY) FROM EMPLOYEE </a:t>
            </a:r>
          </a:p>
          <a:p>
            <a:pPr lvl="1"/>
            <a:r>
              <a:rPr lang="en-GB" sz="2200" b="1" dirty="0">
                <a:solidFill>
                  <a:srgbClr val="FF0000"/>
                </a:solidFill>
              </a:rPr>
              <a:t>WHERE EMPLOYEE_CITY='e_city_001’;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114165"/>
              </p:ext>
            </p:extLst>
          </p:nvPr>
        </p:nvGraphicFramePr>
        <p:xfrm>
          <a:off x="3352800" y="3048000"/>
          <a:ext cx="2362200" cy="68580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</a:rPr>
                        <a:t>MIN(SALARY)</a:t>
                      </a:r>
                    </a:p>
                  </a:txBody>
                  <a:tcPr marL="68580" marR="68580" anchor="b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9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1400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4334060"/>
            <a:ext cx="2190750" cy="2371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62708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 HAVING CLAUSE WITH SUBQUERIES 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GB" sz="2200" dirty="0"/>
              <a:t>To display all the employees’ city that have a minimum salary greater than that of Employee city ‘e_city_001’. </a:t>
            </a:r>
          </a:p>
          <a:p>
            <a:pPr marL="57150" indent="0">
              <a:buNone/>
            </a:pPr>
            <a:r>
              <a:rPr lang="en-GB" sz="2600" dirty="0">
                <a:latin typeface="Calibri"/>
              </a:rPr>
              <a:t>  </a:t>
            </a:r>
            <a:r>
              <a:rPr lang="en-GB" sz="1800" b="1" dirty="0"/>
              <a:t>SELECT EMPLOYEE_CITY, MIN(SALARY) </a:t>
            </a:r>
          </a:p>
          <a:p>
            <a:pPr marL="57150" indent="0">
              <a:buNone/>
            </a:pPr>
            <a:r>
              <a:rPr lang="en-GB" sz="1800" b="1" dirty="0"/>
              <a:t>  FROM EMPLOYEE </a:t>
            </a:r>
          </a:p>
          <a:p>
            <a:pPr marL="57150" indent="0">
              <a:buNone/>
            </a:pPr>
            <a:r>
              <a:rPr lang="en-GB" sz="1800" b="1" dirty="0"/>
              <a:t>  GROUP BY EMPLOYEE_CITY </a:t>
            </a:r>
          </a:p>
          <a:p>
            <a:pPr marL="57150" indent="0">
              <a:buNone/>
            </a:pPr>
            <a:r>
              <a:rPr lang="en-GB" sz="1800" b="1" dirty="0"/>
              <a:t>  </a:t>
            </a:r>
            <a:r>
              <a:rPr lang="en-GB" sz="1800" b="1" dirty="0">
                <a:solidFill>
                  <a:srgbClr val="0070C0"/>
                </a:solidFill>
              </a:rPr>
              <a:t>HAVING MIN(SALARY)&gt; </a:t>
            </a:r>
          </a:p>
          <a:p>
            <a:pPr marL="57150" indent="0">
              <a:buNone/>
            </a:pPr>
            <a:r>
              <a:rPr lang="en-GB" sz="1800" b="1" dirty="0">
                <a:solidFill>
                  <a:srgbClr val="FF0000"/>
                </a:solidFill>
              </a:rPr>
              <a:t>  (SELECT MIN(SALARY) </a:t>
            </a:r>
          </a:p>
          <a:p>
            <a:pPr marL="57150" indent="0">
              <a:buNone/>
            </a:pPr>
            <a:r>
              <a:rPr lang="en-GB" sz="1800" b="1" dirty="0">
                <a:solidFill>
                  <a:srgbClr val="FF0000"/>
                </a:solidFill>
              </a:rPr>
              <a:t>  FROM EMPLOYEE </a:t>
            </a:r>
          </a:p>
          <a:p>
            <a:pPr marL="57150" indent="0">
              <a:buNone/>
            </a:pPr>
            <a:r>
              <a:rPr lang="en-GB" sz="1800" b="1" dirty="0">
                <a:solidFill>
                  <a:srgbClr val="FF0000"/>
                </a:solidFill>
              </a:rPr>
              <a:t>  WHERE EMPLOYEE_CITY='e_city_001’)</a:t>
            </a:r>
            <a:r>
              <a:rPr lang="en-GB" sz="1800" b="1" dirty="0"/>
              <a:t>; </a:t>
            </a:r>
          </a:p>
          <a:p>
            <a:pPr marL="457200" lvl="1" indent="0">
              <a:buNone/>
            </a:pPr>
            <a:r>
              <a:rPr lang="en-GB" sz="1800" b="1" dirty="0"/>
              <a:t> </a:t>
            </a:r>
          </a:p>
        </p:txBody>
      </p:sp>
      <p:sp>
        <p:nvSpPr>
          <p:cNvPr id="4" name="Slide Number Placeholder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27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54528"/>
              </p:ext>
            </p:extLst>
          </p:nvPr>
        </p:nvGraphicFramePr>
        <p:xfrm>
          <a:off x="5236536" y="3794760"/>
          <a:ext cx="3886199" cy="2377440"/>
        </p:xfrm>
        <a:graphic>
          <a:graphicData uri="http://schemas.openxmlformats.org/drawingml/2006/table">
            <a:tbl>
              <a:tblPr/>
              <a:tblGrid>
                <a:gridCol w="2467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</a:rPr>
                        <a:t>EMPLOYEE_CITY</a:t>
                      </a:r>
                    </a:p>
                  </a:txBody>
                  <a:tcPr marL="68580" marR="68580" anchor="b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9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MIN(SALARY)</a:t>
                      </a:r>
                    </a:p>
                  </a:txBody>
                  <a:tcPr marL="68580" marR="68580" anchor="b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9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8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e_city_002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2850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8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e_city_006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1500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8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e_city_008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1500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8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e_city_003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2000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8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e_city_009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4000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8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e_city_010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5600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1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e_city_005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5000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8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e_city_007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3500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76086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2400" b="1" dirty="0"/>
              <a:t>SELECT EMPLOYEE_NAME, EMPLOYEE_CITY, SALARY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400" b="1" dirty="0"/>
              <a:t>FROM EMPLOYEE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400" b="1" dirty="0"/>
              <a:t>WHERE SALARY= (SELECT MIN(SALARY)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400" b="1" dirty="0"/>
              <a:t>FROM EMPLOYEE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400" b="1" dirty="0"/>
              <a:t>GROUP BY EMPLOYEE_CITY); </a:t>
            </a:r>
          </a:p>
        </p:txBody>
      </p:sp>
      <p:sp>
        <p:nvSpPr>
          <p:cNvPr id="4" name="TextBox 3" descr=" 4"/>
          <p:cNvSpPr txBox="1"/>
          <p:nvPr/>
        </p:nvSpPr>
        <p:spPr>
          <a:xfrm>
            <a:off x="5588759" y="3232134"/>
            <a:ext cx="2620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har char=" "/>
            </a:pPr>
            <a:r>
              <a:rPr lang="en-GB" sz="2800" b="1">
                <a:solidFill>
                  <a:srgbClr val="FF0000"/>
                </a:solidFill>
              </a:rPr>
              <a:t>                   </a:t>
            </a:r>
            <a:br>
              <a:rPr lang="en-GB" sz="2800" b="1">
                <a:solidFill>
                  <a:srgbClr val="FF0000"/>
                </a:solidFill>
              </a:rPr>
            </a:br>
            <a:r>
              <a:rPr lang="en-GB" sz="2800" b="1">
                <a:solidFill>
                  <a:srgbClr val="FF0000"/>
                </a:solidFill>
              </a:rPr>
              <a:t>                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30</a:t>
            </a:r>
          </a:p>
        </p:txBody>
      </p:sp>
      <p:sp>
        <p:nvSpPr>
          <p:cNvPr id="6" name="TextBox 5" descr=" 4"/>
          <p:cNvSpPr txBox="1"/>
          <p:nvPr/>
        </p:nvSpPr>
        <p:spPr>
          <a:xfrm>
            <a:off x="6172200" y="4267200"/>
            <a:ext cx="26203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alibri"/>
              </a:rPr>
              <a:t>What is Wrong with this </a:t>
            </a:r>
            <a:r>
              <a:rPr lang="en-GB" sz="2800" b="1" dirty="0" err="1">
                <a:solidFill>
                  <a:srgbClr val="FF0000"/>
                </a:solidFill>
                <a:latin typeface="Calibri"/>
              </a:rPr>
              <a:t>statemant</a:t>
            </a:r>
            <a:r>
              <a:rPr lang="en-GB" sz="2800" b="1" dirty="0">
                <a:solidFill>
                  <a:srgbClr val="FF0000"/>
                </a:solidFill>
                <a:latin typeface="Calibri"/>
              </a:rPr>
              <a:t>? </a:t>
            </a:r>
          </a:p>
          <a:p>
            <a:pPr>
              <a:buChar char=" "/>
            </a:pPr>
            <a:endParaRPr lang="en-GB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8048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228600" y="1690688"/>
            <a:ext cx="86868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2400" b="1" dirty="0"/>
              <a:t>SELECT EMPLOYEE_NAME, EMPLOYEE_CITY, SALARY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400" b="1" dirty="0"/>
              <a:t>FROM EMPLOYEE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400" b="1" dirty="0"/>
              <a:t>WHERE SALARY= (</a:t>
            </a:r>
            <a:r>
              <a:rPr lang="en-GB" sz="2400" b="1" dirty="0">
                <a:solidFill>
                  <a:srgbClr val="FF0000"/>
                </a:solidFill>
              </a:rPr>
              <a:t>SELECT MIN(SALARY)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400" b="1" dirty="0">
                <a:solidFill>
                  <a:srgbClr val="FF0000"/>
                </a:solidFill>
              </a:rPr>
              <a:t>FROM EMPLOYEE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400" b="1" dirty="0">
                <a:solidFill>
                  <a:srgbClr val="FF0000"/>
                </a:solidFill>
              </a:rPr>
              <a:t>GROUP BY EMPLOYEE_CITY</a:t>
            </a:r>
            <a:r>
              <a:rPr lang="en-GB" sz="2400" b="1" dirty="0"/>
              <a:t>); </a:t>
            </a:r>
          </a:p>
        </p:txBody>
      </p:sp>
      <p:sp>
        <p:nvSpPr>
          <p:cNvPr id="4" name="TextBox 3" descr=" 4"/>
          <p:cNvSpPr txBox="1"/>
          <p:nvPr/>
        </p:nvSpPr>
        <p:spPr>
          <a:xfrm>
            <a:off x="5588759" y="3232134"/>
            <a:ext cx="2620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har char=" "/>
            </a:pPr>
            <a:r>
              <a:rPr lang="en-GB" sz="2800" b="1">
                <a:solidFill>
                  <a:srgbClr val="FF0000"/>
                </a:solidFill>
              </a:rPr>
              <a:t>                   </a:t>
            </a:r>
            <a:br>
              <a:rPr lang="en-GB" sz="2800" b="1">
                <a:solidFill>
                  <a:srgbClr val="FF0000"/>
                </a:solidFill>
              </a:rPr>
            </a:br>
            <a:r>
              <a:rPr lang="en-GB" sz="2800" b="1">
                <a:solidFill>
                  <a:srgbClr val="FF0000"/>
                </a:solidFill>
              </a:rPr>
              <a:t>                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 descr="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31</a:t>
            </a:r>
          </a:p>
        </p:txBody>
      </p:sp>
      <p:sp>
        <p:nvSpPr>
          <p:cNvPr id="6" name="TextBox 5" descr=" 4"/>
          <p:cNvSpPr txBox="1"/>
          <p:nvPr/>
        </p:nvSpPr>
        <p:spPr>
          <a:xfrm>
            <a:off x="457200" y="5141893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single row query returns more than one row. The solution is to use IN operator. </a:t>
            </a:r>
          </a:p>
        </p:txBody>
      </p:sp>
    </p:spTree>
    <p:extLst>
      <p:ext uri="{BB962C8B-B14F-4D97-AF65-F5344CB8AC3E}">
        <p14:creationId xmlns:p14="http://schemas.microsoft.com/office/powerpoint/2010/main" val="1658280485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MULTIPLE ROW SUBQUERIES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 </a:t>
            </a:r>
            <a:r>
              <a:rPr lang="en-GB" sz="2800" dirty="0" err="1"/>
              <a:t>Subqueries</a:t>
            </a:r>
            <a:r>
              <a:rPr lang="en-GB" sz="2800" dirty="0"/>
              <a:t> that return more than one row. </a:t>
            </a:r>
          </a:p>
          <a:p>
            <a:r>
              <a:rPr lang="en-GB" sz="2800" dirty="0"/>
              <a:t> You have to use </a:t>
            </a:r>
            <a:r>
              <a:rPr lang="en-GB" sz="2800" dirty="0">
                <a:solidFill>
                  <a:srgbClr val="FF0000"/>
                </a:solidFill>
              </a:rPr>
              <a:t>multiple row comparison operators</a:t>
            </a:r>
            <a:r>
              <a:rPr lang="en-GB" sz="2800" dirty="0"/>
              <a:t>. 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941155"/>
              </p:ext>
            </p:extLst>
          </p:nvPr>
        </p:nvGraphicFramePr>
        <p:xfrm>
          <a:off x="706272" y="3261816"/>
          <a:ext cx="7707573" cy="28872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3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4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309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Operator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Meaning 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IN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Equal to any member in the list  (</a:t>
                      </a:r>
                      <a:r>
                        <a:rPr lang="en-GB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 operator returns TRUE if the comparison value is contained in the list)</a:t>
                      </a:r>
                      <a:endParaRPr lang="en-GB" sz="2000" b="1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ANY 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r>
                        <a:rPr lang="en-GB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operator returns TRUE if the comparison value matches any of the values in the list.</a:t>
                      </a:r>
                      <a:endParaRPr lang="en-GB" sz="2000" b="1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ALL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r>
                        <a:rPr lang="en-GB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operator returns TRUE only if the comparison value matches all the values in the list.</a:t>
                      </a:r>
                      <a:endParaRPr lang="en-GB" sz="2000" b="1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4203656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/>
              <a:t>USING </a:t>
            </a:r>
            <a:r>
              <a:rPr lang="en-GB" sz="3600" dirty="0">
                <a:solidFill>
                  <a:srgbClr val="FF0000"/>
                </a:solidFill>
              </a:rPr>
              <a:t>IN</a:t>
            </a:r>
            <a:r>
              <a:rPr lang="en-GB" sz="3600" dirty="0"/>
              <a:t> OPERATOR IN MULTIPLE-ROW 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SELECT </a:t>
            </a:r>
            <a:r>
              <a:rPr lang="en-GB" b="1" dirty="0" err="1"/>
              <a:t>Employee_name</a:t>
            </a:r>
            <a:r>
              <a:rPr lang="en-GB" b="1" dirty="0"/>
              <a:t>, </a:t>
            </a:r>
            <a:r>
              <a:rPr lang="en-GB" b="1" dirty="0" err="1"/>
              <a:t>Employee_city</a:t>
            </a:r>
            <a:r>
              <a:rPr lang="en-GB" b="1" dirty="0"/>
              <a:t>, salary </a:t>
            </a:r>
          </a:p>
          <a:p>
            <a:pPr marL="0" indent="0">
              <a:buNone/>
            </a:pPr>
            <a:r>
              <a:rPr lang="en-GB" b="1" dirty="0"/>
              <a:t>FROM EMPLOYEE </a:t>
            </a:r>
          </a:p>
          <a:p>
            <a:pPr marL="0" indent="0">
              <a:buNone/>
            </a:pPr>
            <a:r>
              <a:rPr lang="en-GB" b="1" dirty="0"/>
              <a:t>WHERE SALARY IN (1400, 2850, 2000, 1000);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2769688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/>
              <a:t>USING </a:t>
            </a:r>
            <a:r>
              <a:rPr lang="en-GB" sz="3600" dirty="0">
                <a:solidFill>
                  <a:srgbClr val="FF0000"/>
                </a:solidFill>
              </a:rPr>
              <a:t>IN</a:t>
            </a:r>
            <a:r>
              <a:rPr lang="en-GB" sz="3600" dirty="0"/>
              <a:t> OPERATOR IN MULTIPLE-ROW 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/>
              <a:t>SELECT </a:t>
            </a:r>
            <a:r>
              <a:rPr lang="en-GB" sz="2800" b="1" dirty="0" err="1"/>
              <a:t>Employee_name</a:t>
            </a:r>
            <a:r>
              <a:rPr lang="en-GB" sz="2800" b="1" dirty="0"/>
              <a:t>, </a:t>
            </a:r>
            <a:r>
              <a:rPr lang="en-GB" sz="2800" b="1" dirty="0" err="1"/>
              <a:t>Employee_city</a:t>
            </a:r>
            <a:r>
              <a:rPr lang="en-GB" sz="2800" b="1" dirty="0"/>
              <a:t>, salary </a:t>
            </a:r>
          </a:p>
          <a:p>
            <a:pPr marL="0" indent="0">
              <a:buNone/>
            </a:pPr>
            <a:r>
              <a:rPr lang="en-GB" sz="2800" b="1" dirty="0"/>
              <a:t>FROM EMPLOYEE </a:t>
            </a:r>
          </a:p>
          <a:p>
            <a:pPr marL="0" indent="0">
              <a:buNone/>
            </a:pPr>
            <a:r>
              <a:rPr lang="en-GB" sz="2800" b="1" dirty="0"/>
              <a:t>WHERE Salary IN (SELECT MIN(Salary) </a:t>
            </a:r>
          </a:p>
          <a:p>
            <a:pPr marL="0" indent="0">
              <a:buNone/>
            </a:pPr>
            <a:r>
              <a:rPr lang="en-GB" sz="2800" b="1" dirty="0"/>
              <a:t>FROM EMPLOYEE </a:t>
            </a:r>
          </a:p>
          <a:p>
            <a:pPr marL="0" indent="0">
              <a:buNone/>
            </a:pPr>
            <a:r>
              <a:rPr lang="en-GB" sz="2800" b="1" dirty="0"/>
              <a:t>GROUP BY </a:t>
            </a:r>
            <a:r>
              <a:rPr lang="en-GB" sz="2800" b="1" dirty="0" err="1"/>
              <a:t>Employee_city</a:t>
            </a:r>
            <a:r>
              <a:rPr lang="en-GB" sz="2800" b="1" dirty="0"/>
              <a:t>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276968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SUBQUERIES (CONTD.)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You can solve the problem by combining the two queries, placing one query inside the other query. </a:t>
            </a:r>
          </a:p>
          <a:p>
            <a:pPr marL="0" indent="0">
              <a:buNone/>
            </a:pPr>
            <a:r>
              <a:rPr lang="en-GB" sz="2800" dirty="0"/>
              <a:t> </a:t>
            </a:r>
          </a:p>
          <a:p>
            <a:r>
              <a:rPr lang="en-GB" sz="2800" dirty="0"/>
              <a:t>The inner query or the </a:t>
            </a:r>
            <a:r>
              <a:rPr lang="en-GB" sz="2800" dirty="0" err="1"/>
              <a:t>subquery</a:t>
            </a:r>
            <a:r>
              <a:rPr lang="en-GB" sz="2800" dirty="0"/>
              <a:t> returns a value that is used by the outer query or main query. </a:t>
            </a:r>
          </a:p>
          <a:p>
            <a:pPr lvl="1"/>
            <a:r>
              <a:rPr lang="en-GB" dirty="0"/>
              <a:t>The </a:t>
            </a:r>
            <a:r>
              <a:rPr lang="en-GB" dirty="0" err="1"/>
              <a:t>subquery</a:t>
            </a:r>
            <a:r>
              <a:rPr lang="en-GB" dirty="0"/>
              <a:t> executes once before the main query. </a:t>
            </a:r>
          </a:p>
          <a:p>
            <a:pPr lvl="1"/>
            <a:r>
              <a:rPr lang="en-GB" dirty="0"/>
              <a:t>The result of the </a:t>
            </a:r>
            <a:r>
              <a:rPr lang="en-GB" dirty="0" err="1"/>
              <a:t>subquery</a:t>
            </a:r>
            <a:r>
              <a:rPr lang="en-GB" dirty="0"/>
              <a:t> is used by the main query.</a:t>
            </a:r>
          </a:p>
        </p:txBody>
      </p:sp>
      <p:sp>
        <p:nvSpPr>
          <p:cNvPr id="4" name="Slide Number Placeholder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771219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/>
              <a:t>USING </a:t>
            </a:r>
            <a:r>
              <a:rPr lang="en-GB" sz="3600" dirty="0">
                <a:solidFill>
                  <a:srgbClr val="FF0000"/>
                </a:solidFill>
              </a:rPr>
              <a:t>ANY</a:t>
            </a:r>
            <a:r>
              <a:rPr lang="en-GB" sz="3600" dirty="0"/>
              <a:t> OPERATOR IN MULTIPLE-ROW SUBQUERIES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SELECT EMPLOYEE_NAME, EMPLOYEE_CITY, SALARY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FROM EMPLOYEE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WHERE SALARY &lt; ANY (SELECT MIN(SALARY)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FROM EMPLOYEE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GROUP BY EMPLOYEE_CITY);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b="1" dirty="0"/>
              <a:t>&lt; ANY  </a:t>
            </a:r>
            <a:r>
              <a:rPr lang="en-GB" dirty="0"/>
              <a:t>means  less than the Maximum 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b="1" dirty="0"/>
              <a:t>&gt;ANY   </a:t>
            </a:r>
            <a:r>
              <a:rPr lang="en-GB" dirty="0"/>
              <a:t>means more than the minimum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</a:t>
            </a:r>
            <a:r>
              <a:rPr lang="en-GB" b="1" dirty="0">
                <a:solidFill>
                  <a:srgbClr val="0070C0"/>
                </a:solidFill>
              </a:rPr>
              <a:t>=ANY   </a:t>
            </a:r>
            <a:r>
              <a:rPr lang="en-GB" dirty="0">
                <a:solidFill>
                  <a:srgbClr val="0070C0"/>
                </a:solidFill>
              </a:rPr>
              <a:t>is equivalent to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40805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/>
              <a:t>USING </a:t>
            </a:r>
            <a:r>
              <a:rPr lang="en-GB" sz="3600" dirty="0">
                <a:solidFill>
                  <a:srgbClr val="FF0000"/>
                </a:solidFill>
              </a:rPr>
              <a:t>ANY</a:t>
            </a:r>
            <a:r>
              <a:rPr lang="en-GB" sz="3600" dirty="0"/>
              <a:t> OPERATOR IN MULTIPLE-ROW SUBQUERIES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1" u="sng" dirty="0"/>
              <a:t>Practice </a:t>
            </a:r>
          </a:p>
          <a:p>
            <a:pPr marL="0" indent="0">
              <a:buNone/>
            </a:pPr>
            <a:endParaRPr lang="en-GB" b="1" u="sng" dirty="0"/>
          </a:p>
          <a:p>
            <a:r>
              <a:rPr lang="en-GB" dirty="0"/>
              <a:t>Find all the employee’s Name, ID, city and Salary who have the </a:t>
            </a:r>
            <a:r>
              <a:rPr lang="en-GB" b="1" dirty="0"/>
              <a:t>salary more than the maximum salary</a:t>
            </a:r>
            <a:r>
              <a:rPr lang="en-GB" dirty="0"/>
              <a:t> grouped by Employee’s city-.</a:t>
            </a:r>
          </a:p>
          <a:p>
            <a:r>
              <a:rPr lang="en-GB" dirty="0"/>
              <a:t> </a:t>
            </a:r>
            <a:r>
              <a:rPr lang="en-US" sz="2600" b="0" i="0" dirty="0">
                <a:solidFill>
                  <a:srgbClr val="1990B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first_name</a:t>
            </a:r>
            <a:r>
              <a:rPr lang="en-US" sz="2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last_name</a:t>
            </a:r>
            <a:r>
              <a:rPr lang="en-US" sz="2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salary</a:t>
            </a:r>
            <a:r>
              <a:rPr lang="en-US" sz="2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department_id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0" i="0" dirty="0">
                <a:solidFill>
                  <a:srgbClr val="1990B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employees </a:t>
            </a:r>
            <a:r>
              <a:rPr lang="en-US" sz="2600" b="0" i="0" dirty="0">
                <a:solidFill>
                  <a:srgbClr val="1990B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salary </a:t>
            </a:r>
            <a:r>
              <a:rPr lang="en-US" sz="2600" dirty="0">
                <a:solidFill>
                  <a:srgbClr val="A67F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0" i="0" dirty="0">
                <a:solidFill>
                  <a:srgbClr val="1990B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solidFill>
                  <a:srgbClr val="2F9C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r>
              <a:rPr lang="en-US" sz="2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salary</a:t>
            </a:r>
            <a:r>
              <a:rPr lang="en-US" sz="2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0" i="0" dirty="0">
                <a:solidFill>
                  <a:srgbClr val="1990B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employees </a:t>
            </a:r>
            <a:r>
              <a:rPr lang="en-US" sz="2600" b="0" i="0" dirty="0">
                <a:solidFill>
                  <a:srgbClr val="1990B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0" i="0" dirty="0">
                <a:solidFill>
                  <a:srgbClr val="1990B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dirty="0" err="1"/>
              <a:t>Employee_city</a:t>
            </a:r>
            <a:r>
              <a:rPr lang="en-US" sz="2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GB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561058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/>
              <a:t>USING </a:t>
            </a:r>
            <a:r>
              <a:rPr lang="en-GB" sz="3600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OPERATOR IN MULTIPLE ROW SUBQUERIES: 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Find all the employee’s Name, ID, city and Salary who have the salaries </a:t>
            </a:r>
            <a:r>
              <a:rPr lang="en-GB" b="1" dirty="0"/>
              <a:t>more than the Average salaries of all </a:t>
            </a:r>
            <a:r>
              <a:rPr lang="en-GB" dirty="0"/>
              <a:t>Employees grouped by Employee’s c</a:t>
            </a:r>
            <a:r>
              <a:rPr lang="en-GB" sz="2400" dirty="0"/>
              <a:t>i</a:t>
            </a:r>
            <a:r>
              <a:rPr lang="en-GB" dirty="0"/>
              <a:t>ty</a:t>
            </a:r>
            <a:r>
              <a:rPr lang="en-GB" sz="2400" dirty="0"/>
              <a:t>. </a:t>
            </a:r>
          </a:p>
          <a:p>
            <a:pPr marL="457200" lvl="1" indent="0">
              <a:buNone/>
            </a:pPr>
            <a:r>
              <a:rPr lang="en-GB" b="1" dirty="0">
                <a:solidFill>
                  <a:srgbClr val="FF0000"/>
                </a:solidFill>
              </a:rPr>
              <a:t>GIVEN ON NEXT SLIDE</a:t>
            </a:r>
          </a:p>
          <a:p>
            <a:pPr marL="457200" lvl="1" indent="0">
              <a:buChar char=" "/>
            </a:pPr>
            <a:r>
              <a:rPr lang="en-GB" b="1" dirty="0"/>
              <a:t>                                            </a:t>
            </a:r>
          </a:p>
          <a:p>
            <a:pPr marL="457200" lvl="1" indent="0">
              <a:buChar char=" "/>
            </a:pPr>
            <a:r>
              <a:rPr lang="en-GB" b="1" dirty="0"/>
              <a:t>              </a:t>
            </a:r>
          </a:p>
          <a:p>
            <a:pPr marL="457200" lvl="1" indent="0">
              <a:buChar char=" "/>
            </a:pPr>
            <a:r>
              <a:rPr lang="en-GB" b="1" dirty="0"/>
              <a:t>                   </a:t>
            </a:r>
          </a:p>
          <a:p>
            <a:pPr marL="457200" lvl="1" indent="0">
              <a:buChar char=" "/>
            </a:pPr>
            <a:r>
              <a:rPr lang="en-GB" b="1" dirty="0"/>
              <a:t>                                  </a:t>
            </a:r>
          </a:p>
          <a:p>
            <a:pPr marL="457200" lvl="1" indent="0">
              <a:buChar char=" "/>
            </a:pPr>
            <a:r>
              <a:rPr lang="en-GB" b="1" dirty="0"/>
              <a:t>                         </a:t>
            </a:r>
          </a:p>
          <a:p>
            <a:pPr marL="0" indent="0">
              <a:buNone/>
            </a:pPr>
            <a:endParaRPr lang="en-GB" sz="2400" b="1" dirty="0"/>
          </a:p>
          <a:p>
            <a:pPr>
              <a:buChar char=" "/>
            </a:pPr>
            <a:r>
              <a:rPr lang="en-GB" sz="2400" dirty="0"/>
              <a:t>                                 </a:t>
            </a:r>
          </a:p>
          <a:p>
            <a:pPr>
              <a:buChar char=" "/>
            </a:pPr>
            <a:r>
              <a:rPr lang="en-GB" sz="2400" dirty="0"/>
              <a:t>                                  </a:t>
            </a:r>
          </a:p>
          <a:p>
            <a:pPr>
              <a:buChar char=" "/>
            </a:pPr>
            <a:r>
              <a:rPr lang="en-GB" sz="2400" dirty="0"/>
              <a:t>                                                          </a:t>
            </a:r>
          </a:p>
        </p:txBody>
      </p:sp>
      <p:sp>
        <p:nvSpPr>
          <p:cNvPr id="4" name="Slide Number Placeholder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626063366"/>
      </p:ext>
    </p:extLst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/>
              <a:t>USING </a:t>
            </a:r>
            <a:r>
              <a:rPr lang="en-GB" sz="3600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OPERATOR IN MULTIPLE ROW SUBQUERIES: 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Find all the employee’s Name, ID and Salary who have the salaries </a:t>
            </a:r>
            <a:r>
              <a:rPr lang="en-GB" b="1" dirty="0"/>
              <a:t>more than the </a:t>
            </a:r>
            <a:r>
              <a:rPr lang="en-GB" b="1" dirty="0">
                <a:solidFill>
                  <a:srgbClr val="FF0000"/>
                </a:solidFill>
              </a:rPr>
              <a:t>Average salaries of all</a:t>
            </a:r>
            <a:r>
              <a:rPr lang="en-GB" dirty="0">
                <a:solidFill>
                  <a:srgbClr val="FF0000"/>
                </a:solidFill>
              </a:rPr>
              <a:t> Employees grouped by Employee’s c</a:t>
            </a:r>
            <a:r>
              <a:rPr lang="en-GB" sz="2400" dirty="0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ty</a:t>
            </a:r>
            <a:r>
              <a:rPr lang="en-GB" sz="2400" dirty="0">
                <a:solidFill>
                  <a:srgbClr val="FF0000"/>
                </a:solidFill>
              </a:rPr>
              <a:t>. </a:t>
            </a:r>
          </a:p>
          <a:p>
            <a:pPr marL="457200" lvl="1" indent="0">
              <a:buNone/>
            </a:pPr>
            <a:endParaRPr lang="en-GB" b="1" dirty="0">
              <a:latin typeface="Calibri"/>
            </a:endParaRPr>
          </a:p>
          <a:p>
            <a:pPr marL="457200" lvl="1" indent="0">
              <a:buNone/>
            </a:pPr>
            <a:r>
              <a:rPr lang="en-GB" sz="2600" b="1" dirty="0">
                <a:solidFill>
                  <a:srgbClr val="00B050"/>
                </a:solidFill>
              </a:rPr>
              <a:t>(SELECT AVG(SALARY) FROM EMPLOYEE </a:t>
            </a:r>
          </a:p>
          <a:p>
            <a:pPr marL="457200" lvl="1" indent="0">
              <a:buNone/>
            </a:pPr>
            <a:r>
              <a:rPr lang="en-GB" sz="2600" b="1" dirty="0">
                <a:solidFill>
                  <a:srgbClr val="00B050"/>
                </a:solidFill>
              </a:rPr>
              <a:t>GROUP BY </a:t>
            </a:r>
            <a:r>
              <a:rPr lang="en-GB" sz="2600" b="1" dirty="0" err="1">
                <a:solidFill>
                  <a:srgbClr val="00B050"/>
                </a:solidFill>
              </a:rPr>
              <a:t>Employee_city</a:t>
            </a:r>
            <a:r>
              <a:rPr lang="en-GB" sz="2600" b="1" dirty="0">
                <a:solidFill>
                  <a:srgbClr val="00B050"/>
                </a:solidFill>
              </a:rPr>
              <a:t>); </a:t>
            </a:r>
          </a:p>
          <a:p>
            <a:pPr marL="0" indent="0">
              <a:buNone/>
            </a:pPr>
            <a:endParaRPr lang="en-GB" sz="2600" b="1" dirty="0"/>
          </a:p>
          <a:p>
            <a:pPr>
              <a:buChar char=" "/>
            </a:pPr>
            <a:r>
              <a:rPr lang="en-GB" sz="2600" dirty="0"/>
              <a:t> </a:t>
            </a:r>
            <a:r>
              <a:rPr lang="en-GB" sz="2400" dirty="0"/>
              <a:t>                                </a:t>
            </a:r>
          </a:p>
          <a:p>
            <a:pPr>
              <a:buChar char=" "/>
            </a:pPr>
            <a:r>
              <a:rPr lang="en-GB" sz="2400" dirty="0"/>
              <a:t>                                  </a:t>
            </a:r>
          </a:p>
          <a:p>
            <a:pPr>
              <a:buChar char=" "/>
            </a:pPr>
            <a:r>
              <a:rPr lang="en-GB" sz="2400" dirty="0"/>
              <a:t>                                                          </a:t>
            </a:r>
          </a:p>
        </p:txBody>
      </p:sp>
      <p:sp>
        <p:nvSpPr>
          <p:cNvPr id="4" name="Slide Number Placeholder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62606336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/>
              <a:t>USING </a:t>
            </a:r>
            <a:r>
              <a:rPr lang="en-GB" sz="3600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OPERATOR IN MULTIPLE ROW SUBQUERIES: 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r>
              <a:rPr lang="en-GB" sz="2800" dirty="0"/>
              <a:t>Find all the employee’s Name, ID and Salary who have the salaries </a:t>
            </a:r>
            <a:r>
              <a:rPr lang="en-GB" sz="2800" b="1" dirty="0"/>
              <a:t>more than the Average salaries of all </a:t>
            </a:r>
            <a:r>
              <a:rPr lang="en-GB" sz="2800" dirty="0"/>
              <a:t>Employees grouped by Employee’s city. </a:t>
            </a:r>
          </a:p>
          <a:p>
            <a:pPr marL="457200" lvl="1" indent="0">
              <a:buNone/>
            </a:pPr>
            <a:endParaRPr lang="en-GB" sz="1200" b="1" dirty="0"/>
          </a:p>
          <a:p>
            <a:pPr marL="457200" lvl="1" indent="0">
              <a:buNone/>
            </a:pPr>
            <a:r>
              <a:rPr lang="en-GB" b="1" dirty="0"/>
              <a:t>SELECT </a:t>
            </a:r>
            <a:r>
              <a:rPr lang="en-GB" b="1" dirty="0" err="1"/>
              <a:t>Employee_name</a:t>
            </a:r>
            <a:r>
              <a:rPr lang="en-GB" b="1" dirty="0"/>
              <a:t>, Salary, </a:t>
            </a:r>
            <a:r>
              <a:rPr lang="en-GB" b="1" dirty="0" err="1"/>
              <a:t>Employee_City</a:t>
            </a:r>
            <a:r>
              <a:rPr lang="en-GB" b="1" dirty="0"/>
              <a:t> </a:t>
            </a:r>
          </a:p>
          <a:p>
            <a:pPr marL="457200" lvl="1" indent="0">
              <a:buNone/>
            </a:pPr>
            <a:r>
              <a:rPr lang="en-GB" b="1" dirty="0"/>
              <a:t>FROM EMPLOYEE </a:t>
            </a:r>
          </a:p>
          <a:p>
            <a:pPr marL="457200" lvl="1" indent="0">
              <a:buNone/>
            </a:pPr>
            <a:r>
              <a:rPr lang="en-GB" b="1" dirty="0"/>
              <a:t>WHERE SALARY </a:t>
            </a:r>
            <a:r>
              <a:rPr lang="en-GB" b="1" dirty="0">
                <a:solidFill>
                  <a:srgbClr val="0070C0"/>
                </a:solidFill>
              </a:rPr>
              <a:t>&gt; ALL </a:t>
            </a:r>
          </a:p>
          <a:p>
            <a:pPr marL="457200" lvl="1" indent="0">
              <a:buNone/>
            </a:pPr>
            <a:r>
              <a:rPr lang="en-GB" b="1" dirty="0">
                <a:solidFill>
                  <a:srgbClr val="0EA235"/>
                </a:solidFill>
              </a:rPr>
              <a:t>(SELECT AVG(SALARY) FROM EMPLOYEE </a:t>
            </a:r>
          </a:p>
          <a:p>
            <a:pPr marL="457200" lvl="1" indent="0">
              <a:buNone/>
            </a:pPr>
            <a:r>
              <a:rPr lang="en-GB" b="1" dirty="0">
                <a:solidFill>
                  <a:srgbClr val="0EA235"/>
                </a:solidFill>
              </a:rPr>
              <a:t>GROUP BY </a:t>
            </a:r>
            <a:r>
              <a:rPr lang="en-GB" b="1" dirty="0" err="1">
                <a:solidFill>
                  <a:srgbClr val="0EA235"/>
                </a:solidFill>
              </a:rPr>
              <a:t>Employee_city</a:t>
            </a:r>
            <a:r>
              <a:rPr lang="en-GB" b="1" dirty="0">
                <a:solidFill>
                  <a:srgbClr val="0EA235"/>
                </a:solidFill>
              </a:rPr>
              <a:t>);</a:t>
            </a:r>
            <a:endParaRPr lang="en-GB" sz="2400" dirty="0">
              <a:solidFill>
                <a:srgbClr val="0EA235"/>
              </a:solidFill>
            </a:endParaRPr>
          </a:p>
        </p:txBody>
      </p:sp>
      <p:sp>
        <p:nvSpPr>
          <p:cNvPr id="4" name="Slide Number Placeholder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626063366"/>
      </p:ext>
    </p:extLst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/>
              <a:t>USING </a:t>
            </a:r>
            <a:r>
              <a:rPr lang="en-GB" sz="3600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OPERATOR IN MULTIPLE ROW SUBQUERIES: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Create a query to display the </a:t>
            </a:r>
            <a:r>
              <a:rPr lang="en-GB" sz="2200" dirty="0" err="1"/>
              <a:t>Cust_ID</a:t>
            </a:r>
            <a:r>
              <a:rPr lang="en-GB" sz="2200" dirty="0"/>
              <a:t> and the CUST_NAME for all the  customers who have the </a:t>
            </a:r>
            <a:r>
              <a:rPr lang="en-GB" sz="2200" b="1" dirty="0"/>
              <a:t>balance less than the Average salaries of all </a:t>
            </a:r>
            <a:r>
              <a:rPr lang="en-GB" sz="2200" dirty="0"/>
              <a:t>Employees grouped by Employee’s city. </a:t>
            </a:r>
          </a:p>
          <a:p>
            <a:endParaRPr lang="en-GB" sz="2200" dirty="0"/>
          </a:p>
          <a:p>
            <a:pPr marL="457200" lvl="1" indent="0">
              <a:buNone/>
            </a:pPr>
            <a:r>
              <a:rPr lang="en-GB" sz="2200" b="1" dirty="0"/>
              <a:t>SELECT </a:t>
            </a:r>
            <a:r>
              <a:rPr lang="en-GB" sz="2200" b="1" dirty="0" err="1"/>
              <a:t>Cust_id</a:t>
            </a:r>
            <a:r>
              <a:rPr lang="en-GB" sz="2200" b="1" dirty="0"/>
              <a:t>, </a:t>
            </a:r>
            <a:r>
              <a:rPr lang="en-GB" sz="2200" b="1" dirty="0" err="1"/>
              <a:t>Cust_Name</a:t>
            </a:r>
            <a:r>
              <a:rPr lang="en-GB" sz="2200" b="1" dirty="0"/>
              <a:t>, Balance </a:t>
            </a:r>
          </a:p>
          <a:p>
            <a:pPr marL="457200" lvl="1" indent="0">
              <a:buNone/>
            </a:pPr>
            <a:r>
              <a:rPr lang="en-GB" sz="2200" b="1" dirty="0"/>
              <a:t>FROM Customer NATURAL JOIN Depositor Natural Join ACCOUNT </a:t>
            </a:r>
          </a:p>
          <a:p>
            <a:pPr marL="457200" lvl="1" indent="0">
              <a:buNone/>
            </a:pPr>
            <a:r>
              <a:rPr lang="en-GB" sz="2200" b="1" dirty="0">
                <a:solidFill>
                  <a:srgbClr val="0070C0"/>
                </a:solidFill>
              </a:rPr>
              <a:t>WHERE BALANCE &lt; ALL </a:t>
            </a:r>
          </a:p>
          <a:p>
            <a:pPr marL="457200" lvl="1" indent="0">
              <a:buNone/>
            </a:pPr>
            <a:r>
              <a:rPr lang="en-GB" sz="2200" b="1" dirty="0">
                <a:solidFill>
                  <a:srgbClr val="0EA235"/>
                </a:solidFill>
              </a:rPr>
              <a:t>(SELECT AVG(SALARY) FROM EMPLOYEE </a:t>
            </a:r>
          </a:p>
          <a:p>
            <a:pPr marL="457200" lvl="1" indent="0">
              <a:buNone/>
            </a:pPr>
            <a:r>
              <a:rPr lang="en-GB" sz="2200" b="1" dirty="0">
                <a:solidFill>
                  <a:srgbClr val="0EA235"/>
                </a:solidFill>
              </a:rPr>
              <a:t>GROUP BY </a:t>
            </a:r>
            <a:r>
              <a:rPr lang="en-GB" sz="2200" b="1" dirty="0" err="1">
                <a:solidFill>
                  <a:srgbClr val="0EA235"/>
                </a:solidFill>
              </a:rPr>
              <a:t>Employee_city</a:t>
            </a:r>
            <a:r>
              <a:rPr lang="en-GB" sz="2200" b="1" dirty="0">
                <a:solidFill>
                  <a:srgbClr val="0EA235"/>
                </a:solidFill>
              </a:rPr>
              <a:t>);</a:t>
            </a:r>
            <a:r>
              <a:rPr lang="en-GB" sz="2200" b="1" dirty="0"/>
              <a:t>               </a:t>
            </a:r>
          </a:p>
          <a:p>
            <a:pPr marL="457200" lvl="1" indent="0">
              <a:buChar char=" "/>
            </a:pPr>
            <a:r>
              <a:rPr lang="en-GB" sz="2200" b="1" dirty="0"/>
              <a:t>                                    </a:t>
            </a:r>
          </a:p>
        </p:txBody>
      </p:sp>
      <p:sp>
        <p:nvSpPr>
          <p:cNvPr id="4" name="Slide Number Placeholder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88258791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/>
              <a:t>Practice: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en-GB" dirty="0"/>
              <a:t>Create a query to display the </a:t>
            </a:r>
            <a:r>
              <a:rPr lang="en-GB" dirty="0" err="1"/>
              <a:t>Cust_ID</a:t>
            </a:r>
            <a:r>
              <a:rPr lang="en-GB" dirty="0"/>
              <a:t> and the </a:t>
            </a:r>
            <a:r>
              <a:rPr lang="en-GB" dirty="0" err="1"/>
              <a:t>Loan_ID</a:t>
            </a:r>
            <a:r>
              <a:rPr lang="en-GB" dirty="0"/>
              <a:t> for all the  Loan Greater than average loan. 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endParaRPr lang="en-GB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GB" dirty="0"/>
              <a:t>Display the Employee name and ID of all the employee who report the manager of Employee(E_B)’s manager. 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endParaRPr lang="en-GB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GB" dirty="0"/>
              <a:t>Find all the Customer who has balance equal to minimum  balance.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endParaRPr lang="en-GB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GB" dirty="0"/>
              <a:t>Display the Manager’s name and the Average Salary of all the employees managed by them.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3386415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000" b="1" dirty="0">
              <a:solidFill>
                <a:srgbClr val="18414C"/>
              </a:solidFill>
            </a:endParaRPr>
          </a:p>
          <a:p>
            <a:pPr algn="ctr">
              <a:buNone/>
            </a:pPr>
            <a:endParaRPr lang="en-US" sz="4000" b="1" dirty="0">
              <a:solidFill>
                <a:srgbClr val="18414C"/>
              </a:solidFill>
            </a:endParaRPr>
          </a:p>
          <a:p>
            <a:pPr algn="ctr">
              <a:buNone/>
            </a:pPr>
            <a:r>
              <a:rPr lang="en-US" sz="4000" b="1" dirty="0">
                <a:solidFill>
                  <a:srgbClr val="18414C"/>
                </a:solidFill>
              </a:rPr>
              <a:t>EXIST AND NON EXIST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44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EXIST AND NON EXIST COMMAND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Oracle </a:t>
            </a:r>
            <a:r>
              <a:rPr lang="en-US" dirty="0">
                <a:solidFill>
                  <a:srgbClr val="FF0000"/>
                </a:solidFill>
              </a:rPr>
              <a:t>EXISTS</a:t>
            </a:r>
            <a:r>
              <a:rPr lang="en-US" dirty="0"/>
              <a:t> condition is used in combination with a </a:t>
            </a:r>
            <a:r>
              <a:rPr lang="en-US" dirty="0" err="1"/>
              <a:t>subquery</a:t>
            </a:r>
            <a:r>
              <a:rPr lang="en-US" dirty="0"/>
              <a:t> and is considered "to be met" if the </a:t>
            </a:r>
            <a:r>
              <a:rPr lang="en-US" dirty="0" err="1"/>
              <a:t>subquery</a:t>
            </a:r>
            <a:r>
              <a:rPr lang="en-US" dirty="0"/>
              <a:t> returns at least one row.</a:t>
            </a:r>
          </a:p>
          <a:p>
            <a:endParaRPr lang="en-US" dirty="0"/>
          </a:p>
          <a:p>
            <a:r>
              <a:rPr lang="en-US" b="1" cap="all" dirty="0"/>
              <a:t>SYNTAX</a:t>
            </a:r>
          </a:p>
          <a:p>
            <a:pPr lvl="1">
              <a:buNone/>
            </a:pPr>
            <a:r>
              <a:rPr lang="en-US" sz="2800" dirty="0"/>
              <a:t>WHERE EXISTS ( </a:t>
            </a:r>
            <a:r>
              <a:rPr lang="en-US" sz="2800" dirty="0" err="1"/>
              <a:t>subquery</a:t>
            </a:r>
            <a:r>
              <a:rPr lang="en-US" sz="2800" dirty="0"/>
              <a:t> 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45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EXIST AND NON EXIST COMMAND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900" dirty="0"/>
              <a:t>If the </a:t>
            </a:r>
            <a:r>
              <a:rPr lang="en-US" sz="2900" dirty="0" err="1"/>
              <a:t>subquery</a:t>
            </a:r>
            <a:r>
              <a:rPr lang="en-US" sz="2900" dirty="0"/>
              <a:t> returns at least one record in its result set, the EXISTS clause will evaluate to true and the EXISTS condition will be met.</a:t>
            </a:r>
          </a:p>
          <a:p>
            <a:pPr>
              <a:lnSpc>
                <a:spcPct val="120000"/>
              </a:lnSpc>
            </a:pPr>
            <a:endParaRPr lang="en-US" sz="2900" dirty="0"/>
          </a:p>
          <a:p>
            <a:pPr>
              <a:lnSpc>
                <a:spcPct val="120000"/>
              </a:lnSpc>
            </a:pPr>
            <a:r>
              <a:rPr lang="en-US" sz="2900" dirty="0"/>
              <a:t> If the </a:t>
            </a:r>
            <a:r>
              <a:rPr lang="en-US" sz="2900" dirty="0" err="1"/>
              <a:t>subquery</a:t>
            </a:r>
            <a:r>
              <a:rPr lang="en-US" sz="2900" dirty="0"/>
              <a:t> does not return any records, the EXISTS clause will evaluate to false and the EXISTS condition will not be met.</a:t>
            </a:r>
          </a:p>
          <a:p>
            <a:pPr>
              <a:lnSpc>
                <a:spcPct val="120000"/>
              </a:lnSpc>
            </a:pPr>
            <a:endParaRPr lang="en-US" sz="2900" dirty="0"/>
          </a:p>
          <a:p>
            <a:pPr>
              <a:lnSpc>
                <a:spcPct val="120000"/>
              </a:lnSpc>
            </a:pPr>
            <a:r>
              <a:rPr lang="en-US" sz="2900" dirty="0"/>
              <a:t>Oracle SQL statements that use the Oracle EXISTS condition are very inefficient since the sub-query is RE-RUN for EVERY row in the outer query's table. There are more efficient ways to write most queries, that do not use </a:t>
            </a:r>
            <a:r>
              <a:rPr lang="en-US" sz="2800" dirty="0"/>
              <a:t>the EXISTS condition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46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SUBQUERIES (CONTD.)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43513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2800" dirty="0"/>
              <a:t>You want a list of all of the Employees that have a higher Salary than that of the Employee Name “E_H”.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400" b="1" dirty="0">
                <a:solidFill>
                  <a:srgbClr val="FF0000"/>
                </a:solidFill>
              </a:rPr>
              <a:t>SELECT SALARY FROM EMPLOYEE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GB" sz="2400" b="1" dirty="0">
                <a:solidFill>
                  <a:srgbClr val="FF0000"/>
                </a:solidFill>
              </a:rPr>
              <a:t>      WHERE EMPLOYEE_NAME = 'E_H';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4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68400"/>
              </p:ext>
            </p:extLst>
          </p:nvPr>
        </p:nvGraphicFramePr>
        <p:xfrm>
          <a:off x="1600200" y="4953000"/>
          <a:ext cx="304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121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EXIST AND NON EXIST COMMAND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4351337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1800" b="1" dirty="0"/>
              <a:t>SELECT * FROM customer</a:t>
            </a:r>
          </a:p>
          <a:p>
            <a:pPr lvl="1">
              <a:buNone/>
            </a:pPr>
            <a:r>
              <a:rPr lang="en-US" sz="1800" b="1" dirty="0"/>
              <a:t>WHERE EXISTS</a:t>
            </a:r>
          </a:p>
          <a:p>
            <a:pPr lvl="1">
              <a:buNone/>
            </a:pPr>
            <a:r>
              <a:rPr lang="en-US" sz="1800" b="1" dirty="0"/>
              <a:t>(SELECT * FROM depositor WHERE </a:t>
            </a:r>
            <a:r>
              <a:rPr lang="en-US" sz="1800" b="1" dirty="0" err="1"/>
              <a:t>customer.cust_id</a:t>
            </a:r>
            <a:r>
              <a:rPr lang="en-US" sz="1800" b="1" dirty="0"/>
              <a:t> =</a:t>
            </a:r>
            <a:r>
              <a:rPr lang="en-US" sz="1800" b="1" dirty="0" err="1"/>
              <a:t>depositor.cust_id</a:t>
            </a:r>
            <a:r>
              <a:rPr lang="en-US" sz="1800" b="1" dirty="0"/>
              <a:t>);</a:t>
            </a:r>
          </a:p>
          <a:p>
            <a:pPr lvl="1">
              <a:buNone/>
            </a:pPr>
            <a:endParaRPr lang="en-US" sz="1400" b="1" dirty="0"/>
          </a:p>
        </p:txBody>
      </p:sp>
      <p:sp>
        <p:nvSpPr>
          <p:cNvPr id="7" name="Slide Number Placeholder 6" descr="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47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907287"/>
              </p:ext>
            </p:extLst>
          </p:nvPr>
        </p:nvGraphicFramePr>
        <p:xfrm>
          <a:off x="533400" y="3581400"/>
          <a:ext cx="8229600" cy="2286000"/>
        </p:xfrm>
        <a:graphic>
          <a:graphicData uri="http://schemas.openxmlformats.org/drawingml/2006/table">
            <a:tbl>
              <a:tblPr/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</a:rPr>
                        <a:t>CUST_ID</a:t>
                      </a:r>
                    </a:p>
                  </a:txBody>
                  <a:tcPr marL="68580" marR="68580" anchor="b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9CBD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</a:rPr>
                        <a:t>CUST_NAME</a:t>
                      </a:r>
                    </a:p>
                  </a:txBody>
                  <a:tcPr marL="68580" marR="68580" anchor="b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9CBD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</a:rPr>
                        <a:t>CUST_DOB</a:t>
                      </a:r>
                    </a:p>
                  </a:txBody>
                  <a:tcPr marL="68580" marR="68580" anchor="b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9CBD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</a:rPr>
                        <a:t>CUST_STREET</a:t>
                      </a:r>
                    </a:p>
                  </a:txBody>
                  <a:tcPr marL="68580" marR="68580" anchor="b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9CBD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</a:rPr>
                        <a:t>CUST_CITY</a:t>
                      </a:r>
                    </a:p>
                  </a:txBody>
                  <a:tcPr marL="68580" marR="68580" anchor="b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9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C00000000001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Jones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01/11/1982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Main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Harrison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C00000000002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Smith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01/22/1958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North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Rye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C00000000003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Hayes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02/23/1962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Main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Harrison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C00000000004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Curry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02/24/1964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North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Rye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C00000000005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Lindsay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10/25/1956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Park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Pittsfield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C00000000006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Turner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11/26/1982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Putnam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Stamford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EXIST AND NON EXIST COMMAND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351337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b="1" dirty="0"/>
              <a:t>SELECT * FROM customers</a:t>
            </a:r>
          </a:p>
          <a:p>
            <a:pPr lvl="1">
              <a:buNone/>
            </a:pPr>
            <a:r>
              <a:rPr lang="en-US" b="1" dirty="0"/>
              <a:t>WHERE EXISTS</a:t>
            </a:r>
          </a:p>
          <a:p>
            <a:pPr lvl="1">
              <a:buNone/>
            </a:pPr>
            <a:r>
              <a:rPr lang="en-US" b="1" dirty="0"/>
              <a:t>(SELECT * FROM depositor WHERE </a:t>
            </a:r>
            <a:r>
              <a:rPr lang="en-US" b="1" dirty="0" err="1"/>
              <a:t>customer.cust_id</a:t>
            </a:r>
            <a:r>
              <a:rPr lang="en-US" b="1" dirty="0"/>
              <a:t> =</a:t>
            </a:r>
            <a:r>
              <a:rPr lang="en-US" b="1" dirty="0" err="1"/>
              <a:t>depositor.cust_id</a:t>
            </a:r>
            <a:r>
              <a:rPr lang="en-US" b="1" dirty="0"/>
              <a:t>);</a:t>
            </a:r>
          </a:p>
        </p:txBody>
      </p:sp>
      <p:sp>
        <p:nvSpPr>
          <p:cNvPr id="5" name="TextBox 4" descr=" 4"/>
          <p:cNvSpPr txBox="1"/>
          <p:nvPr/>
        </p:nvSpPr>
        <p:spPr>
          <a:xfrm>
            <a:off x="762000" y="2743200"/>
            <a:ext cx="71323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sz="2400" b="1" dirty="0">
              <a:solidFill>
                <a:srgbClr val="FF0000"/>
              </a:solidFill>
            </a:endParaRPr>
          </a:p>
          <a:p>
            <a:pPr marL="0" lvl="1"/>
            <a:endParaRPr lang="en-US" sz="2400" b="1" dirty="0">
              <a:solidFill>
                <a:srgbClr val="FF0000"/>
              </a:solidFill>
            </a:endParaRPr>
          </a:p>
          <a:p>
            <a:pPr marL="0" lvl="1"/>
            <a:endParaRPr lang="en-US" sz="2400" b="1" dirty="0">
              <a:solidFill>
                <a:srgbClr val="FF0000"/>
              </a:solidFill>
            </a:endParaRPr>
          </a:p>
          <a:p>
            <a:pPr marL="0" lvl="1"/>
            <a:endParaRPr lang="en-US" sz="2400" b="1" dirty="0">
              <a:solidFill>
                <a:srgbClr val="FF0000"/>
              </a:solidFill>
            </a:endParaRPr>
          </a:p>
          <a:p>
            <a:pPr marL="0" lvl="1"/>
            <a:endParaRPr lang="en-US" sz="2400" b="1" dirty="0">
              <a:solidFill>
                <a:srgbClr val="FF0000"/>
              </a:solidFill>
            </a:endParaRPr>
          </a:p>
          <a:p>
            <a:pPr marL="0" lvl="1"/>
            <a:r>
              <a:rPr lang="en-US" sz="2400" b="1" dirty="0">
                <a:solidFill>
                  <a:srgbClr val="FF0000"/>
                </a:solidFill>
              </a:rPr>
              <a:t>This Oracle EXISTS condition example will return all records from the </a:t>
            </a:r>
            <a:r>
              <a:rPr lang="en-US" sz="2400" b="1" i="1" dirty="0">
                <a:solidFill>
                  <a:srgbClr val="FF0000"/>
                </a:solidFill>
              </a:rPr>
              <a:t>customers</a:t>
            </a:r>
            <a:r>
              <a:rPr lang="en-US" sz="2400" b="1" dirty="0">
                <a:solidFill>
                  <a:srgbClr val="FF0000"/>
                </a:solidFill>
              </a:rPr>
              <a:t> table where there is at least one record in the </a:t>
            </a:r>
            <a:r>
              <a:rPr lang="en-US" sz="2400" b="1" i="1" dirty="0">
                <a:solidFill>
                  <a:srgbClr val="FF0000"/>
                </a:solidFill>
              </a:rPr>
              <a:t>Depositor</a:t>
            </a:r>
            <a:r>
              <a:rPr lang="en-US" sz="2400" b="1" dirty="0">
                <a:solidFill>
                  <a:srgbClr val="FF0000"/>
                </a:solidFill>
              </a:rPr>
              <a:t> table with the matching </a:t>
            </a:r>
            <a:r>
              <a:rPr lang="en-US" sz="2400" b="1" i="1" dirty="0" err="1">
                <a:solidFill>
                  <a:srgbClr val="FF0000"/>
                </a:solidFill>
              </a:rPr>
              <a:t>customer_id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</a:p>
          <a:p>
            <a:pPr marL="0" lvl="1"/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 descr="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EXIST AND NON EXIST COMMAND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4351337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1800" b="1" dirty="0"/>
              <a:t>SELECT * FROM Customer</a:t>
            </a:r>
          </a:p>
          <a:p>
            <a:pPr lvl="1">
              <a:buNone/>
            </a:pPr>
            <a:r>
              <a:rPr lang="en-US" sz="1800" b="1" dirty="0"/>
              <a:t>WHERE NOT EXISTS</a:t>
            </a:r>
          </a:p>
          <a:p>
            <a:pPr lvl="1">
              <a:buNone/>
            </a:pPr>
            <a:r>
              <a:rPr lang="en-US" sz="1800" b="1" dirty="0"/>
              <a:t>(SELECT * FROM depositor WHERE </a:t>
            </a:r>
            <a:r>
              <a:rPr lang="en-US" sz="1800" b="1" dirty="0" err="1"/>
              <a:t>customer.cust_id</a:t>
            </a:r>
            <a:r>
              <a:rPr lang="en-US" sz="1800" b="1" dirty="0"/>
              <a:t> =</a:t>
            </a:r>
            <a:r>
              <a:rPr lang="en-US" sz="1800" b="1" dirty="0" err="1"/>
              <a:t>depositor.cust_id</a:t>
            </a:r>
            <a:r>
              <a:rPr lang="en-US" sz="1800" b="1" dirty="0"/>
              <a:t>)</a:t>
            </a:r>
          </a:p>
          <a:p>
            <a:pPr lvl="1">
              <a:buNone/>
            </a:pPr>
            <a:endParaRPr lang="en-US" b="1" dirty="0"/>
          </a:p>
        </p:txBody>
      </p:sp>
      <p:sp>
        <p:nvSpPr>
          <p:cNvPr id="7" name="Slide Number Placeholder 6" descr="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49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37688"/>
              </p:ext>
            </p:extLst>
          </p:nvPr>
        </p:nvGraphicFramePr>
        <p:xfrm>
          <a:off x="457200" y="3370272"/>
          <a:ext cx="8229600" cy="2286000"/>
        </p:xfrm>
        <a:graphic>
          <a:graphicData uri="http://schemas.openxmlformats.org/drawingml/2006/table">
            <a:tbl>
              <a:tblPr/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</a:rPr>
                        <a:t>CUST_ID</a:t>
                      </a:r>
                    </a:p>
                  </a:txBody>
                  <a:tcPr marL="68580" marR="68580" anchor="b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9CBD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</a:rPr>
                        <a:t>CUST_NAME</a:t>
                      </a:r>
                    </a:p>
                  </a:txBody>
                  <a:tcPr marL="68580" marR="68580" anchor="b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9CBD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</a:rPr>
                        <a:t>CUST_DOB</a:t>
                      </a:r>
                    </a:p>
                  </a:txBody>
                  <a:tcPr marL="68580" marR="68580" anchor="b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9CBD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</a:rPr>
                        <a:t>CUST_STREET</a:t>
                      </a:r>
                    </a:p>
                  </a:txBody>
                  <a:tcPr marL="68580" marR="68580" anchor="b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9CBD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</a:rPr>
                        <a:t>CUST_CITY</a:t>
                      </a:r>
                    </a:p>
                  </a:txBody>
                  <a:tcPr marL="68580" marR="68580" anchor="b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9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C00000000007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Williams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12/27/1975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Nassau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Princeton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C00000000008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Adams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03/28/1978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Spring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Pittsfield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C00000000009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Johnson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03/27/1974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Alma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Palo alto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C00000000010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Glenn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04/21/1956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Sand Hill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Woodside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C00000000011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Brooks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04/21/1974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Senator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Brooklyn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C00000000012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Green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04/19/1979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Walnut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Stamford</a:t>
                      </a:r>
                    </a:p>
                  </a:txBody>
                  <a:tcPr marL="68580" marR="68580" marT="22860" marB="22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EXIST AND NON EXIST COMMAND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4351337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b="1" dirty="0"/>
              <a:t>SELECT * FROM Customer</a:t>
            </a:r>
          </a:p>
          <a:p>
            <a:pPr lvl="1">
              <a:buNone/>
            </a:pPr>
            <a:r>
              <a:rPr lang="en-US" b="1" dirty="0"/>
              <a:t>WHERE NOT EXISTS</a:t>
            </a:r>
          </a:p>
          <a:p>
            <a:pPr lvl="1">
              <a:buNone/>
            </a:pPr>
            <a:r>
              <a:rPr lang="en-US" b="1" dirty="0"/>
              <a:t>(SELECT * FROM depositor WHERE </a:t>
            </a:r>
            <a:r>
              <a:rPr lang="en-US" b="1" dirty="0" err="1"/>
              <a:t>customer.cust_id</a:t>
            </a:r>
            <a:r>
              <a:rPr lang="en-US" b="1" dirty="0"/>
              <a:t> =</a:t>
            </a:r>
            <a:r>
              <a:rPr lang="en-US" b="1" dirty="0" err="1"/>
              <a:t>depositor.cust_id</a:t>
            </a:r>
            <a:r>
              <a:rPr lang="en-US" b="1" dirty="0"/>
              <a:t>)</a:t>
            </a:r>
          </a:p>
        </p:txBody>
      </p:sp>
      <p:sp>
        <p:nvSpPr>
          <p:cNvPr id="6" name="TextBox 5" descr=" 5"/>
          <p:cNvSpPr txBox="1"/>
          <p:nvPr/>
        </p:nvSpPr>
        <p:spPr>
          <a:xfrm>
            <a:off x="762000" y="4419600"/>
            <a:ext cx="7132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b="1" dirty="0">
                <a:solidFill>
                  <a:srgbClr val="FF0000"/>
                </a:solidFill>
              </a:rPr>
              <a:t>This Oracle NOT EXISTS example will return all records from the </a:t>
            </a:r>
            <a:r>
              <a:rPr lang="en-US" sz="2400" b="1" i="1" dirty="0">
                <a:solidFill>
                  <a:srgbClr val="FF0000"/>
                </a:solidFill>
              </a:rPr>
              <a:t>customers</a:t>
            </a:r>
            <a:r>
              <a:rPr lang="en-US" sz="2400" b="1" dirty="0">
                <a:solidFill>
                  <a:srgbClr val="FF0000"/>
                </a:solidFill>
              </a:rPr>
              <a:t> table where there are no records in the </a:t>
            </a:r>
            <a:r>
              <a:rPr lang="en-US" sz="2400" b="1" i="1" dirty="0">
                <a:solidFill>
                  <a:srgbClr val="FF0000"/>
                </a:solidFill>
              </a:rPr>
              <a:t>Depositor </a:t>
            </a:r>
            <a:r>
              <a:rPr lang="en-US" sz="2400" b="1" dirty="0">
                <a:solidFill>
                  <a:srgbClr val="FF0000"/>
                </a:solidFill>
              </a:rPr>
              <a:t>table for the given </a:t>
            </a:r>
            <a:r>
              <a:rPr lang="en-US" sz="2400" b="1" dirty="0" err="1">
                <a:solidFill>
                  <a:srgbClr val="FF0000"/>
                </a:solidFill>
              </a:rPr>
              <a:t>customer_id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Slide Number Placeholder 6" descr="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40256681"/>
      </p:ext>
    </p:extLst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EXIST AND NON EXIST COMMAND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cap="all" dirty="0"/>
              <a:t>EXAMPLE - WITH INSERT STATEMENT</a:t>
            </a:r>
          </a:p>
          <a:p>
            <a:endParaRPr lang="en-US" sz="2600" b="1" cap="all" dirty="0"/>
          </a:p>
          <a:p>
            <a:pPr>
              <a:buNone/>
            </a:pPr>
            <a:r>
              <a:rPr lang="en-US" sz="2600" cap="all" dirty="0"/>
              <a:t>   Create a new table named </a:t>
            </a:r>
            <a:r>
              <a:rPr lang="en-US" sz="2600" cap="all" dirty="0">
                <a:solidFill>
                  <a:srgbClr val="FF0000"/>
                </a:solidFill>
              </a:rPr>
              <a:t>customer1</a:t>
            </a:r>
            <a:r>
              <a:rPr lang="en-US" sz="2600" cap="all" dirty="0"/>
              <a:t> of those customers who have only accounts. </a:t>
            </a:r>
          </a:p>
          <a:p>
            <a:endParaRPr lang="en-US" sz="2600" cap="all" dirty="0"/>
          </a:p>
          <a:p>
            <a:endParaRPr lang="en-US" sz="2600" cap="all" dirty="0"/>
          </a:p>
        </p:txBody>
      </p:sp>
      <p:sp>
        <p:nvSpPr>
          <p:cNvPr id="4" name="Slide Number Placeholder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51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EXIST AND NON EXIST COMMAND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4805363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INSERT INTO </a:t>
            </a:r>
            <a:r>
              <a:rPr lang="en-US" sz="2400" b="1" dirty="0">
                <a:solidFill>
                  <a:srgbClr val="18414C"/>
                </a:solidFill>
              </a:rPr>
              <a:t>CUSTOMER1 (CUST_NAME, CUST_ID)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SELECT CUST_NAME, CUST_ID FROM CUSTOMER </a:t>
            </a:r>
          </a:p>
          <a:p>
            <a:pPr>
              <a:buNone/>
            </a:pPr>
            <a:r>
              <a:rPr lang="en-US" sz="2400" b="1" dirty="0"/>
              <a:t>WHERE EXISTS </a:t>
            </a:r>
          </a:p>
          <a:p>
            <a:pPr>
              <a:buNone/>
            </a:pPr>
            <a:r>
              <a:rPr lang="en-US" sz="2400" b="1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SELECT * FROM DEPOSITOR WHERE CUSTOMER.CUST_ID = DEPOSITOR.CUST_ID</a:t>
            </a:r>
            <a:r>
              <a:rPr lang="en-US" sz="2400" b="1" dirty="0"/>
              <a:t>);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r>
              <a:rPr lang="en-US" sz="2400" b="1" dirty="0"/>
              <a:t>INSERT INTO </a:t>
            </a:r>
            <a:r>
              <a:rPr lang="en-US" sz="2400" b="1" dirty="0">
                <a:solidFill>
                  <a:srgbClr val="18414C"/>
                </a:solidFill>
              </a:rPr>
              <a:t>CUSTOMER1 </a:t>
            </a:r>
          </a:p>
          <a:p>
            <a:pPr>
              <a:buNone/>
            </a:pPr>
            <a:r>
              <a:rPr lang="en-US" sz="2400" b="1" dirty="0"/>
              <a:t>SELECT * FROM CUSTOMER </a:t>
            </a:r>
          </a:p>
          <a:p>
            <a:pPr>
              <a:buNone/>
            </a:pPr>
            <a:r>
              <a:rPr lang="en-US" sz="2400" b="1" dirty="0"/>
              <a:t>   WHERE EXISTS </a:t>
            </a:r>
          </a:p>
          <a:p>
            <a:pPr>
              <a:buNone/>
            </a:pPr>
            <a:r>
              <a:rPr lang="en-US" sz="2400" b="1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SELECT * FROM DEPOSITOR WHERE CUSTOMER.CUST_ID = DEPOSITOR.CUST_ID</a:t>
            </a:r>
            <a:r>
              <a:rPr lang="en-US" sz="2400" b="1" dirty="0"/>
              <a:t>);</a:t>
            </a:r>
          </a:p>
          <a:p>
            <a:pPr>
              <a:buNone/>
            </a:pPr>
            <a:endParaRPr lang="en-US" sz="2400" b="1" dirty="0"/>
          </a:p>
        </p:txBody>
      </p:sp>
      <p:sp>
        <p:nvSpPr>
          <p:cNvPr id="4" name="Slide Number Placeholder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52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EXIST AND NON EXIST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Self Study:</a:t>
            </a:r>
          </a:p>
          <a:p>
            <a:endParaRPr lang="en-US" dirty="0"/>
          </a:p>
          <a:p>
            <a:r>
              <a:rPr lang="en-US" sz="2000" dirty="0"/>
              <a:t>Exist Command with UPDATE Statement</a:t>
            </a:r>
          </a:p>
          <a:p>
            <a:r>
              <a:rPr lang="en-US" sz="2100" dirty="0">
                <a:solidFill>
                  <a:srgbClr val="92D050"/>
                </a:solidFill>
                <a:latin typeface="+mj-lt"/>
              </a:rPr>
              <a:t>UPDATE suppliers SET </a:t>
            </a:r>
            <a:r>
              <a:rPr lang="en-US" sz="2100" dirty="0" err="1">
                <a:solidFill>
                  <a:srgbClr val="92D050"/>
                </a:solidFill>
                <a:latin typeface="+mj-lt"/>
              </a:rPr>
              <a:t>supplier_name</a:t>
            </a:r>
            <a:r>
              <a:rPr lang="en-US" sz="2100" dirty="0">
                <a:solidFill>
                  <a:srgbClr val="92D050"/>
                </a:solidFill>
                <a:latin typeface="+mj-lt"/>
              </a:rPr>
              <a:t> = (SELECT customers.name FROM customers WHERE </a:t>
            </a:r>
            <a:r>
              <a:rPr lang="en-US" sz="2100" dirty="0" err="1">
                <a:solidFill>
                  <a:srgbClr val="92D050"/>
                </a:solidFill>
                <a:latin typeface="+mj-lt"/>
              </a:rPr>
              <a:t>customers.customer_id</a:t>
            </a:r>
            <a:r>
              <a:rPr lang="en-US" sz="2100" dirty="0">
                <a:solidFill>
                  <a:srgbClr val="92D050"/>
                </a:solidFill>
                <a:latin typeface="+mj-lt"/>
              </a:rPr>
              <a:t> = </a:t>
            </a:r>
            <a:r>
              <a:rPr lang="en-US" sz="2100" dirty="0" err="1">
                <a:solidFill>
                  <a:srgbClr val="92D050"/>
                </a:solidFill>
                <a:latin typeface="+mj-lt"/>
              </a:rPr>
              <a:t>suppliers.supplier_id</a:t>
            </a:r>
            <a:r>
              <a:rPr lang="en-US" sz="2100" dirty="0">
                <a:solidFill>
                  <a:srgbClr val="92D050"/>
                </a:solidFill>
                <a:latin typeface="+mj-lt"/>
              </a:rPr>
              <a:t>) WHERE EXISTS (SELECT customers.name FROM customers WHERE </a:t>
            </a:r>
            <a:r>
              <a:rPr lang="en-US" sz="2100" dirty="0" err="1">
                <a:solidFill>
                  <a:srgbClr val="92D050"/>
                </a:solidFill>
                <a:latin typeface="+mj-lt"/>
              </a:rPr>
              <a:t>customers.customer_id</a:t>
            </a:r>
            <a:r>
              <a:rPr lang="en-US" sz="2100" dirty="0">
                <a:solidFill>
                  <a:srgbClr val="92D050"/>
                </a:solidFill>
                <a:latin typeface="+mj-lt"/>
              </a:rPr>
              <a:t> = </a:t>
            </a:r>
            <a:r>
              <a:rPr lang="en-US" sz="2100" dirty="0" err="1">
                <a:solidFill>
                  <a:srgbClr val="92D050"/>
                </a:solidFill>
                <a:latin typeface="+mj-lt"/>
              </a:rPr>
              <a:t>suppliers.supplier_id</a:t>
            </a:r>
            <a:r>
              <a:rPr lang="en-US" sz="2100" dirty="0">
                <a:solidFill>
                  <a:srgbClr val="92D050"/>
                </a:solidFill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sz="2000" dirty="0"/>
              <a:t>     Exist Command with DELETE Statement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</a:rPr>
              <a:t>     DELETE FROM contacts WHERE EXISTS (SELECT * FROM employees WHERE       </a:t>
            </a:r>
            <a:r>
              <a:rPr lang="en-US" sz="1600" dirty="0" err="1">
                <a:solidFill>
                  <a:srgbClr val="92D050"/>
                </a:solidFill>
              </a:rPr>
              <a:t>employees.last_name</a:t>
            </a:r>
            <a:r>
              <a:rPr lang="en-US" sz="1600" dirty="0">
                <a:solidFill>
                  <a:srgbClr val="92D050"/>
                </a:solidFill>
              </a:rPr>
              <a:t> = </a:t>
            </a:r>
            <a:r>
              <a:rPr lang="en-US" sz="1600" dirty="0" err="1">
                <a:solidFill>
                  <a:srgbClr val="92D050"/>
                </a:solidFill>
              </a:rPr>
              <a:t>contacts.last_name</a:t>
            </a:r>
            <a:r>
              <a:rPr lang="en-US" sz="1600" dirty="0">
                <a:solidFill>
                  <a:srgbClr val="92D050"/>
                </a:solidFill>
              </a:rPr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53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8414C"/>
          </a:solidFill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184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D:\Lecturer MIST\Course\Term-2-2015\CSE - 211\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57400"/>
            <a:ext cx="7620000" cy="333375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D80A-9053-443B-854C-39AE6DEE5154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SUBQUERIES (CONTD.)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457200" y="1447800"/>
            <a:ext cx="7886700" cy="43513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2200" dirty="0"/>
              <a:t>You want a list of all of the Employees that have a higher Salary than that of the Employee Name “E_H”.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200" b="1" dirty="0"/>
              <a:t>SELECT EMPLOYEE_NAME FROM EMPLOYEE  WHERE SALARY &gt; </a:t>
            </a:r>
            <a:r>
              <a:rPr lang="en-GB" sz="2200" b="1" dirty="0">
                <a:solidFill>
                  <a:srgbClr val="FF0000"/>
                </a:solidFill>
              </a:rPr>
              <a:t>(SELECT SALARY FROM EMPLOYEE  WHERE EMPLOYEE_NAME = 'E_H');</a:t>
            </a:r>
          </a:p>
          <a:p>
            <a:pPr marL="0" indent="0">
              <a:lnSpc>
                <a:spcPct val="120000"/>
              </a:lnSpc>
              <a:buNone/>
            </a:pP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6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688523"/>
              </p:ext>
            </p:extLst>
          </p:nvPr>
        </p:nvGraphicFramePr>
        <p:xfrm>
          <a:off x="5638800" y="3200400"/>
          <a:ext cx="19050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</a:rPr>
                        <a:t>EMPLOYEE_NAME</a:t>
                      </a:r>
                    </a:p>
                  </a:txBody>
                  <a:tcPr marL="68580" marR="6858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E_D</a:t>
                      </a:r>
                    </a:p>
                  </a:txBody>
                  <a:tcPr marL="68580" marR="68580" marT="22860" marB="228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E_E</a:t>
                      </a:r>
                    </a:p>
                  </a:txBody>
                  <a:tcPr marL="68580" marR="68580" marT="22860" marB="228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E_G</a:t>
                      </a:r>
                    </a:p>
                  </a:txBody>
                  <a:tcPr marL="68580" marR="68580" marT="22860" marB="228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E_J</a:t>
                      </a:r>
                    </a:p>
                  </a:txBody>
                  <a:tcPr marL="68580" marR="68580" marT="22860" marB="2286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E_L</a:t>
                      </a:r>
                    </a:p>
                  </a:txBody>
                  <a:tcPr marL="68580" marR="68580" marT="22860" marB="2286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E_M</a:t>
                      </a:r>
                    </a:p>
                  </a:txBody>
                  <a:tcPr marL="68580" marR="68580" marT="22860" marB="2286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E_T</a:t>
                      </a:r>
                    </a:p>
                  </a:txBody>
                  <a:tcPr marL="68580" marR="68580" marT="22860" marB="2286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E_V</a:t>
                      </a:r>
                    </a:p>
                  </a:txBody>
                  <a:tcPr marL="68580" marR="68580" marT="22860" marB="2286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E_W</a:t>
                      </a:r>
                    </a:p>
                  </a:txBody>
                  <a:tcPr marL="68580" marR="68580" marT="22860" marB="2286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E_Y</a:t>
                      </a:r>
                    </a:p>
                  </a:txBody>
                  <a:tcPr marL="68580" marR="68580" marT="22860" marB="2286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18058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SUBQUERIES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can place the </a:t>
            </a:r>
            <a:r>
              <a:rPr lang="en-GB" dirty="0" err="1"/>
              <a:t>Subquery</a:t>
            </a:r>
            <a:r>
              <a:rPr lang="en-GB" dirty="0"/>
              <a:t> in a number of SQL Clauses: </a:t>
            </a:r>
          </a:p>
          <a:p>
            <a:r>
              <a:rPr lang="en-GB" dirty="0"/>
              <a:t>  WHERE Clause </a:t>
            </a:r>
          </a:p>
          <a:p>
            <a:r>
              <a:rPr lang="en-GB" dirty="0"/>
              <a:t>  HAVING Clause </a:t>
            </a:r>
          </a:p>
          <a:p>
            <a:r>
              <a:rPr lang="en-GB" dirty="0"/>
              <a:t>  FROM Clause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2559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 GUIDELINES FOR USING A SUBQUERY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Enclose </a:t>
            </a:r>
            <a:r>
              <a:rPr lang="en-GB" dirty="0" err="1"/>
              <a:t>subqueries</a:t>
            </a:r>
            <a:r>
              <a:rPr lang="en-GB" dirty="0"/>
              <a:t> in Parentheses </a:t>
            </a:r>
          </a:p>
          <a:p>
            <a:r>
              <a:rPr lang="en-GB" dirty="0"/>
              <a:t>Place </a:t>
            </a:r>
            <a:r>
              <a:rPr lang="en-GB" dirty="0" err="1"/>
              <a:t>subqueries</a:t>
            </a:r>
            <a:r>
              <a:rPr lang="en-GB" dirty="0"/>
              <a:t> on the right side of the comparison operator </a:t>
            </a:r>
          </a:p>
          <a:p>
            <a:r>
              <a:rPr lang="en-GB" dirty="0">
                <a:solidFill>
                  <a:srgbClr val="FF0000"/>
                </a:solidFill>
              </a:rPr>
              <a:t>Don’t add an ORDER BY clause to a </a:t>
            </a:r>
            <a:r>
              <a:rPr lang="en-GB" dirty="0" err="1">
                <a:solidFill>
                  <a:srgbClr val="FF0000"/>
                </a:solidFill>
              </a:rPr>
              <a:t>subquery</a:t>
            </a:r>
            <a:r>
              <a:rPr lang="en-GB" dirty="0">
                <a:solidFill>
                  <a:srgbClr val="FF0000"/>
                </a:solidFill>
              </a:rPr>
              <a:t> </a:t>
            </a:r>
          </a:p>
          <a:p>
            <a:r>
              <a:rPr lang="en-GB" dirty="0"/>
              <a:t>Use Single row operators with single row </a:t>
            </a:r>
            <a:r>
              <a:rPr lang="en-GB" dirty="0" err="1"/>
              <a:t>subqueries</a:t>
            </a:r>
            <a:r>
              <a:rPr lang="en-GB" dirty="0"/>
              <a:t> </a:t>
            </a:r>
          </a:p>
          <a:p>
            <a:r>
              <a:rPr lang="en-GB" dirty="0"/>
              <a:t>Use multiple row operators with multiple row </a:t>
            </a:r>
            <a:r>
              <a:rPr lang="en-GB" dirty="0" err="1"/>
              <a:t>subqueries</a:t>
            </a:r>
            <a:r>
              <a:rPr lang="en-GB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D80A-9053-443B-854C-39AE6DEE515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3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 TYPES OF 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Single Row </a:t>
            </a:r>
            <a:r>
              <a:rPr lang="en-GB" b="1" dirty="0" err="1"/>
              <a:t>Subquery</a:t>
            </a:r>
            <a:r>
              <a:rPr lang="en-GB" dirty="0"/>
              <a:t>: Queries that return only one row from the inner SELECT Statement. </a:t>
            </a:r>
          </a:p>
          <a:p>
            <a:endParaRPr lang="en-GB" dirty="0"/>
          </a:p>
          <a:p>
            <a:r>
              <a:rPr lang="en-GB" b="1" dirty="0"/>
              <a:t>Multiple Row </a:t>
            </a:r>
            <a:r>
              <a:rPr lang="en-GB" b="1" dirty="0" err="1"/>
              <a:t>Subquery</a:t>
            </a:r>
            <a:r>
              <a:rPr lang="en-GB" b="1" dirty="0"/>
              <a:t>:</a:t>
            </a:r>
            <a:r>
              <a:rPr lang="en-GB" dirty="0"/>
              <a:t> Queries that return more than one row from the inner SELECT Statement. </a:t>
            </a:r>
          </a:p>
          <a:p>
            <a:endParaRPr lang="en-GB" dirty="0"/>
          </a:p>
          <a:p>
            <a:r>
              <a:rPr lang="en-GB" b="1" dirty="0"/>
              <a:t>Multiple Column </a:t>
            </a:r>
            <a:r>
              <a:rPr lang="en-GB" b="1" dirty="0" err="1"/>
              <a:t>Subquery</a:t>
            </a:r>
            <a:r>
              <a:rPr lang="en-GB" b="1" dirty="0"/>
              <a:t>: </a:t>
            </a:r>
            <a:r>
              <a:rPr lang="en-GB" dirty="0"/>
              <a:t>Queries that return more than one column from the inner SELECT Statement.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44341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 SINGLE ROW 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200" dirty="0"/>
              <a:t>  Return only one Row </a:t>
            </a:r>
          </a:p>
          <a:p>
            <a:endParaRPr lang="en-GB" sz="3200" dirty="0"/>
          </a:p>
          <a:p>
            <a:r>
              <a:rPr lang="en-GB" sz="3200" dirty="0"/>
              <a:t>  Use single row comparison operators </a:t>
            </a:r>
          </a:p>
          <a:p>
            <a:pPr lvl="1"/>
            <a:r>
              <a:rPr lang="en-GB" sz="2800" dirty="0"/>
              <a:t>  =     Equal to </a:t>
            </a:r>
          </a:p>
          <a:p>
            <a:pPr lvl="1"/>
            <a:r>
              <a:rPr lang="en-GB" sz="2800" dirty="0"/>
              <a:t>  &gt;   Greater Than </a:t>
            </a:r>
          </a:p>
          <a:p>
            <a:pPr lvl="1"/>
            <a:r>
              <a:rPr lang="en-GB" sz="2800" dirty="0"/>
              <a:t>  &gt;=   Greater Than or Equal </a:t>
            </a:r>
          </a:p>
          <a:p>
            <a:pPr lvl="1"/>
            <a:r>
              <a:rPr lang="en-GB" sz="2800" dirty="0"/>
              <a:t>  &lt;   Less Than </a:t>
            </a:r>
          </a:p>
          <a:p>
            <a:pPr lvl="1"/>
            <a:r>
              <a:rPr lang="en-GB" sz="2800" dirty="0"/>
              <a:t>  &lt;=   Less than or equal </a:t>
            </a:r>
          </a:p>
          <a:p>
            <a:pPr lvl="1"/>
            <a:r>
              <a:rPr lang="en-GB" sz="2800" dirty="0"/>
              <a:t>  &lt;&gt;   Not Equal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3298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</TotalTime>
  <Words>2858</Words>
  <Application>Microsoft Office PowerPoint</Application>
  <PresentationFormat>On-screen Show (4:3)</PresentationFormat>
  <Paragraphs>516</Paragraphs>
  <Slides>47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Consolas</vt:lpstr>
      <vt:lpstr>Times New Roman</vt:lpstr>
      <vt:lpstr>Office Theme</vt:lpstr>
      <vt:lpstr>CSE – 302 Database Management System Sessional</vt:lpstr>
      <vt:lpstr> SUBQUERIES</vt:lpstr>
      <vt:lpstr> SUBQUERIES (CONTD.)</vt:lpstr>
      <vt:lpstr> SUBQUERIES (CONTD.)</vt:lpstr>
      <vt:lpstr> SUBQUERIES (CONTD.)</vt:lpstr>
      <vt:lpstr> SUBQUERIES (CONTD.)</vt:lpstr>
      <vt:lpstr> GUIDELINES FOR USING A SUBQUERY </vt:lpstr>
      <vt:lpstr> TYPES OF SUBQUERIES</vt:lpstr>
      <vt:lpstr> SINGLE ROW SUBQUERIES</vt:lpstr>
      <vt:lpstr> SINGLE ROW SUBQUERIES (CONTD.)</vt:lpstr>
      <vt:lpstr> SINGLE ROW SUBQUERIES (CONTD.)</vt:lpstr>
      <vt:lpstr> SINGLE ROW SUBQUERIES (CONTD.)</vt:lpstr>
      <vt:lpstr> SINGLE ROW SUBQUERIES (CONTD.)</vt:lpstr>
      <vt:lpstr> SINGLE ROW SUBQUERIES (CONTD.)</vt:lpstr>
      <vt:lpstr> SINGLE ROW SUBQUERIES (CONTD.)</vt:lpstr>
      <vt:lpstr> SINGLE ROW SUBQUERIES (CONTD.)</vt:lpstr>
      <vt:lpstr> SINGLE ROW SUBQUERIES (CONTD.)</vt:lpstr>
      <vt:lpstr> SINGLE ROW SUBQUERIES (CONTD.)</vt:lpstr>
      <vt:lpstr> SINGLE ROW SUBQUERIES (CONTD.)</vt:lpstr>
      <vt:lpstr>PowerPoint Presentation</vt:lpstr>
      <vt:lpstr> HAVING CLAUSE WITH SUBQUERIES </vt:lpstr>
      <vt:lpstr> HAVING CLAUSE WITH SUBQUERIES </vt:lpstr>
      <vt:lpstr> HAVING CLAUSE WITH SUBQUERIES </vt:lpstr>
      <vt:lpstr> HAVING CLAUSE WITH SUBQUERIES </vt:lpstr>
      <vt:lpstr>PowerPoint Presentation</vt:lpstr>
      <vt:lpstr>PowerPoint Presentation</vt:lpstr>
      <vt:lpstr>MULTIPLE ROW SUBQUERIES (CONTD.)</vt:lpstr>
      <vt:lpstr>USING IN OPERATOR IN MULTIPLE-ROW SUBQUERIES</vt:lpstr>
      <vt:lpstr>USING IN OPERATOR IN MULTIPLE-ROW SUBQUERIES</vt:lpstr>
      <vt:lpstr>USING ANY OPERATOR IN MULTIPLE-ROW SUBQUERIES </vt:lpstr>
      <vt:lpstr>USING ANY OPERATOR IN MULTIPLE-ROW SUBQUERIES </vt:lpstr>
      <vt:lpstr>USING ALL OPERATOR IN MULTIPLE ROW SUBQUERIES: </vt:lpstr>
      <vt:lpstr>USING ALL OPERATOR IN MULTIPLE ROW SUBQUERIES: </vt:lpstr>
      <vt:lpstr>USING ALL OPERATOR IN MULTIPLE ROW SUBQUERIES: </vt:lpstr>
      <vt:lpstr>USING ALL OPERATOR IN MULTIPLE ROW SUBQUERIES:</vt:lpstr>
      <vt:lpstr>Practice:</vt:lpstr>
      <vt:lpstr>PowerPoint Presentation</vt:lpstr>
      <vt:lpstr>EXIST AND NON EXIST COMMAND </vt:lpstr>
      <vt:lpstr>EXIST AND NON EXIST COMMAND </vt:lpstr>
      <vt:lpstr>EXIST AND NON EXIST COMMAND</vt:lpstr>
      <vt:lpstr>EXIST AND NON EXIST COMMAND</vt:lpstr>
      <vt:lpstr>EXIST AND NON EXIST COMMAND</vt:lpstr>
      <vt:lpstr>EXIST AND NON EXIST COMMAND</vt:lpstr>
      <vt:lpstr>EXIST AND NON EXIST COMMAND</vt:lpstr>
      <vt:lpstr>EXIST AND NON EXIST COMMAND</vt:lpstr>
      <vt:lpstr>EXIST AND NON EXIST COMMAND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– 211 Digital Electronics and Pulse Techniques</dc:title>
  <dc:creator>Tumpa</dc:creator>
  <cp:lastModifiedBy>fariavns9@gmail.com</cp:lastModifiedBy>
  <cp:revision>472</cp:revision>
  <dcterms:created xsi:type="dcterms:W3CDTF">2015-06-30T14:43:46Z</dcterms:created>
  <dcterms:modified xsi:type="dcterms:W3CDTF">2021-06-28T21:08:55Z</dcterms:modified>
</cp:coreProperties>
</file>