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sldIdLst>
    <p:sldId id="297" r:id="rId2"/>
    <p:sldId id="296" r:id="rId3"/>
    <p:sldId id="308" r:id="rId4"/>
    <p:sldId id="309" r:id="rId5"/>
    <p:sldId id="310" r:id="rId6"/>
    <p:sldId id="299" r:id="rId7"/>
    <p:sldId id="303" r:id="rId8"/>
    <p:sldId id="304" r:id="rId9"/>
    <p:sldId id="302" r:id="rId10"/>
    <p:sldId id="349" r:id="rId11"/>
    <p:sldId id="409" r:id="rId12"/>
    <p:sldId id="307" r:id="rId13"/>
    <p:sldId id="311" r:id="rId14"/>
    <p:sldId id="355" r:id="rId15"/>
    <p:sldId id="359" r:id="rId16"/>
    <p:sldId id="404" r:id="rId17"/>
    <p:sldId id="321" r:id="rId18"/>
    <p:sldId id="301" r:id="rId19"/>
    <p:sldId id="363" r:id="rId20"/>
    <p:sldId id="315" r:id="rId21"/>
    <p:sldId id="365" r:id="rId22"/>
    <p:sldId id="316" r:id="rId23"/>
    <p:sldId id="367" r:id="rId24"/>
    <p:sldId id="317" r:id="rId25"/>
    <p:sldId id="369" r:id="rId26"/>
    <p:sldId id="318" r:id="rId27"/>
    <p:sldId id="371" r:id="rId28"/>
    <p:sldId id="320" r:id="rId29"/>
    <p:sldId id="319" r:id="rId30"/>
    <p:sldId id="322" r:id="rId31"/>
    <p:sldId id="323" r:id="rId32"/>
    <p:sldId id="332" r:id="rId33"/>
    <p:sldId id="324" r:id="rId34"/>
    <p:sldId id="329" r:id="rId35"/>
    <p:sldId id="373" r:id="rId36"/>
    <p:sldId id="325" r:id="rId37"/>
    <p:sldId id="326" r:id="rId38"/>
    <p:sldId id="327" r:id="rId39"/>
    <p:sldId id="377" r:id="rId40"/>
    <p:sldId id="453" r:id="rId41"/>
    <p:sldId id="457" r:id="rId42"/>
    <p:sldId id="454" r:id="rId43"/>
    <p:sldId id="455" r:id="rId44"/>
    <p:sldId id="456" r:id="rId45"/>
    <p:sldId id="328" r:id="rId46"/>
    <p:sldId id="379" r:id="rId47"/>
    <p:sldId id="330" r:id="rId48"/>
    <p:sldId id="331" r:id="rId49"/>
    <p:sldId id="333" r:id="rId50"/>
    <p:sldId id="458" r:id="rId51"/>
    <p:sldId id="381" r:id="rId52"/>
    <p:sldId id="334" r:id="rId53"/>
    <p:sldId id="459" r:id="rId54"/>
    <p:sldId id="383" r:id="rId55"/>
    <p:sldId id="335" r:id="rId56"/>
    <p:sldId id="460" r:id="rId57"/>
    <p:sldId id="385" r:id="rId58"/>
    <p:sldId id="388" r:id="rId59"/>
    <p:sldId id="389" r:id="rId60"/>
    <p:sldId id="393" r:id="rId61"/>
    <p:sldId id="390" r:id="rId62"/>
    <p:sldId id="406" r:id="rId63"/>
    <p:sldId id="340" r:id="rId64"/>
    <p:sldId id="344" r:id="rId65"/>
    <p:sldId id="341" r:id="rId66"/>
    <p:sldId id="342" r:id="rId67"/>
    <p:sldId id="391" r:id="rId68"/>
    <p:sldId id="398" r:id="rId69"/>
    <p:sldId id="396" r:id="rId70"/>
    <p:sldId id="394" r:id="rId71"/>
    <p:sldId id="461" r:id="rId72"/>
    <p:sldId id="462" r:id="rId73"/>
    <p:sldId id="397" r:id="rId74"/>
    <p:sldId id="395" r:id="rId75"/>
    <p:sldId id="463" r:id="rId76"/>
    <p:sldId id="464" r:id="rId77"/>
    <p:sldId id="400" r:id="rId78"/>
    <p:sldId id="465" r:id="rId79"/>
    <p:sldId id="466" r:id="rId80"/>
    <p:sldId id="467" r:id="rId81"/>
    <p:sldId id="468" r:id="rId82"/>
    <p:sldId id="403" r:id="rId83"/>
    <p:sldId id="449" r:id="rId84"/>
    <p:sldId id="450"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A235"/>
    <a:srgbClr val="010473"/>
    <a:srgbClr val="18414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94676" autoAdjust="0"/>
  </p:normalViewPr>
  <p:slideViewPr>
    <p:cSldViewPr>
      <p:cViewPr>
        <p:scale>
          <a:sx n="70" d="100"/>
          <a:sy n="70" d="100"/>
        </p:scale>
        <p:origin x="-1854"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F6060-F63A-4538-A322-0C0E739BE963}" type="datetimeFigureOut">
              <a:rPr lang="en-US" smtClean="0"/>
              <a:pPr/>
              <a:t>4/6/2021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08400-5112-4B6C-81FC-93CC0C73A672}" type="slidenum">
              <a:rPr lang="en-US" smtClean="0"/>
              <a:pPr/>
              <a:t>‹#›</a:t>
            </a:fld>
            <a:endParaRPr lang="en-US"/>
          </a:p>
        </p:txBody>
      </p:sp>
    </p:spTree>
    <p:extLst>
      <p:ext uri="{BB962C8B-B14F-4D97-AF65-F5344CB8AC3E}">
        <p14:creationId xmlns:p14="http://schemas.microsoft.com/office/powerpoint/2010/main" val="3545218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to_date</a:t>
            </a:r>
            <a:r>
              <a:rPr lang="en-US" dirty="0" smtClean="0"/>
              <a:t>('23-Dec-1952','DD-MON-YYYY')</a:t>
            </a:r>
            <a:endParaRPr lang="en-US" dirty="0"/>
          </a:p>
        </p:txBody>
      </p:sp>
      <p:sp>
        <p:nvSpPr>
          <p:cNvPr id="4" name="Slide Number Placeholder 3"/>
          <p:cNvSpPr>
            <a:spLocks noGrp="1"/>
          </p:cNvSpPr>
          <p:nvPr>
            <p:ph type="sldNum" sz="quarter" idx="10"/>
          </p:nvPr>
        </p:nvSpPr>
        <p:spPr/>
        <p:txBody>
          <a:bodyPr/>
          <a:lstStyle/>
          <a:p>
            <a:fld id="{FE208400-5112-4B6C-81FC-93CC0C73A672}" type="slidenum">
              <a:rPr lang="en-US" smtClean="0"/>
              <a:pPr/>
              <a:t>33</a:t>
            </a:fld>
            <a:endParaRPr lang="en-US"/>
          </a:p>
        </p:txBody>
      </p:sp>
    </p:spTree>
    <p:extLst>
      <p:ext uri="{BB962C8B-B14F-4D97-AF65-F5344CB8AC3E}">
        <p14:creationId xmlns:p14="http://schemas.microsoft.com/office/powerpoint/2010/main" val="32109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553200"/>
            <a:ext cx="9144000" cy="304800"/>
          </a:xfrm>
          <a:prstGeom prst="rect">
            <a:avLst/>
          </a:prstGeom>
          <a:solidFill>
            <a:srgbClr val="184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381000"/>
            <a:ext cx="7772400" cy="1676400"/>
          </a:xfrm>
          <a:solidFill>
            <a:srgbClr val="18414C"/>
          </a:solidFill>
        </p:spPr>
        <p:txBody>
          <a:bodyPr/>
          <a:lstStyle>
            <a:lvl1pPr>
              <a:defRPr b="1">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819400"/>
            <a:ext cx="6400800" cy="1752600"/>
          </a:xfrm>
        </p:spPr>
        <p:txBody>
          <a:bodyPr anchor="ctr"/>
          <a:lstStyle>
            <a:lvl1pPr marL="0" indent="0" algn="ctr">
              <a:buNone/>
              <a:defRPr b="1">
                <a:solidFill>
                  <a:srgbClr val="1841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Footer Placeholder 4"/>
          <p:cNvSpPr txBox="1">
            <a:spLocks/>
          </p:cNvSpPr>
          <p:nvPr userDrawn="1"/>
        </p:nvSpPr>
        <p:spPr>
          <a:xfrm>
            <a:off x="4648200" y="6553200"/>
            <a:ext cx="4495800" cy="304800"/>
          </a:xfrm>
          <a:prstGeom prst="rect">
            <a:avLst/>
          </a:prstGeom>
        </p:spPr>
        <p:txBody>
          <a:bodyPr vert="horz" lIns="91440" tIns="45720" rIns="91440" bIns="45720" rtlCol="0" anchor="ctr"/>
          <a:lstStyle>
            <a:lvl1pPr>
              <a:defRPr b="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smtClean="0">
                <a:ln>
                  <a:noFill/>
                </a:ln>
                <a:solidFill>
                  <a:schemeClr val="bg1"/>
                </a:solidFill>
                <a:effectLst/>
                <a:uLnTx/>
                <a:uFillTx/>
                <a:latin typeface="+mn-lt"/>
                <a:ea typeface="+mn-ea"/>
                <a:cs typeface="+mn-cs"/>
              </a:rPr>
              <a:t>CSE 302 (</a:t>
            </a:r>
            <a:r>
              <a:rPr kumimoji="0" lang="fr-FR" sz="1200" b="1" i="0" u="none" strike="noStrike" kern="1200" cap="none" spc="0" normalizeH="0" baseline="0" noProof="0" dirty="0" err="1" smtClean="0">
                <a:ln>
                  <a:noFill/>
                </a:ln>
                <a:solidFill>
                  <a:schemeClr val="bg1"/>
                </a:solidFill>
                <a:effectLst/>
                <a:uLnTx/>
                <a:uFillTx/>
                <a:latin typeface="+mn-lt"/>
                <a:ea typeface="+mn-ea"/>
                <a:cs typeface="+mn-cs"/>
              </a:rPr>
              <a:t>Database</a:t>
            </a:r>
            <a:r>
              <a:rPr kumimoji="0" lang="fr-FR" sz="1200" b="1" i="0" u="none" strike="noStrike" kern="1200" cap="none" spc="0" normalizeH="0" baseline="0" noProof="0" dirty="0" smtClean="0">
                <a:ln>
                  <a:noFill/>
                </a:ln>
                <a:solidFill>
                  <a:schemeClr val="bg1"/>
                </a:solidFill>
                <a:effectLst/>
                <a:uLnTx/>
                <a:uFillTx/>
                <a:latin typeface="+mn-lt"/>
                <a:ea typeface="+mn-ea"/>
                <a:cs typeface="+mn-cs"/>
              </a:rPr>
              <a:t> Management Systems </a:t>
            </a:r>
            <a:r>
              <a:rPr kumimoji="0" lang="fr-FR" sz="1200" b="1" i="0" u="none" strike="noStrike" kern="1200" cap="none" spc="0" normalizeH="0" baseline="0" noProof="0" dirty="0" err="1" smtClean="0">
                <a:ln>
                  <a:noFill/>
                </a:ln>
                <a:solidFill>
                  <a:schemeClr val="bg1"/>
                </a:solidFill>
                <a:effectLst/>
                <a:uLnTx/>
                <a:uFillTx/>
                <a:latin typeface="+mn-lt"/>
                <a:ea typeface="+mn-ea"/>
                <a:cs typeface="+mn-cs"/>
              </a:rPr>
              <a:t>Sessional</a:t>
            </a:r>
            <a:r>
              <a:rPr kumimoji="0" lang="fr-FR" sz="1200" b="1" i="0" u="none" strike="noStrike" kern="1200" cap="none" spc="0" normalizeH="0" baseline="0" noProof="0" dirty="0" smtClean="0">
                <a:ln>
                  <a:noFill/>
                </a:ln>
                <a:solidFill>
                  <a:schemeClr val="bg1"/>
                </a:solidFill>
                <a:effectLst/>
                <a:uLnTx/>
                <a:uFillTx/>
                <a:latin typeface="+mn-lt"/>
                <a:ea typeface="+mn-ea"/>
                <a:cs typeface="+mn-cs"/>
              </a:rPr>
              <a:t>) </a:t>
            </a:r>
            <a:endParaRPr kumimoji="0" lang="en-US" sz="12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374F0-706F-43B6-8124-A79334A30C0C}" type="datetime1">
              <a:rPr lang="en-US" smtClean="0"/>
              <a:t>4/6/2021</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5C6B8-E49D-4F6A-B156-FD59DA372A9C}" type="datetime1">
              <a:rPr lang="en-US" smtClean="0"/>
              <a:t>4/6/2021</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553200"/>
            <a:ext cx="9144000" cy="304800"/>
          </a:xfrm>
          <a:prstGeom prst="rect">
            <a:avLst/>
          </a:prstGeom>
          <a:solidFill>
            <a:srgbClr val="184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0"/>
            <a:ext cx="9144000" cy="1143000"/>
          </a:xfrm>
          <a:solidFill>
            <a:srgbClr val="18414C"/>
          </a:solidFill>
        </p:spPr>
        <p:txBody>
          <a:bodyPr/>
          <a:lstStyle>
            <a:lvl1pPr algn="l">
              <a:defRPr sz="4000" b="1">
                <a:solidFill>
                  <a:schemeClr val="bg1"/>
                </a:solidFill>
                <a:latin typeface="+mn-lt"/>
                <a:cs typeface="Courier New" pitchFamily="49" charset="0"/>
              </a:defRPr>
            </a:lvl1pPr>
          </a:lstStyle>
          <a:p>
            <a:r>
              <a:rPr lang="en-US" dirty="0" smtClean="0"/>
              <a:t> 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34647-DCB1-40D3-8FAB-D593159F523B}" type="datetime1">
              <a:rPr lang="en-US" smtClean="0"/>
              <a:t>4/6/2021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99BD8E-AFD9-49DC-B17F-C08F3DB5FCD6}" type="datetime1">
              <a:rPr lang="en-US" smtClean="0"/>
              <a:t>4/6/2021</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18CDF3-7248-4EB6-8A81-9D6E7ECE95F5}" type="datetime1">
              <a:rPr lang="en-US" smtClean="0"/>
              <a:t>4/6/2021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11854-FD27-49AC-A2A7-AC606E3EF0C6}" type="datetime1">
              <a:rPr lang="en-US" smtClean="0"/>
              <a:t>4/6/2021</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9FE29-3646-473D-A816-D269A472306B}" type="datetime1">
              <a:rPr lang="en-US" smtClean="0"/>
              <a:t>4/6/2021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2AD6C-D59E-4CD6-BA8F-17BC0D6D42F4}" type="datetime1">
              <a:rPr lang="en-US" smtClean="0"/>
              <a:t>4/6/2021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6E19-3364-49C7-915F-9838E00343E0}" type="datetime1">
              <a:rPr lang="en-US" smtClean="0"/>
              <a:t>4/6/2021</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22241-E8FD-4777-B360-497B97B53946}" type="datetime1">
              <a:rPr lang="en-US" smtClean="0"/>
              <a:t>4/6/2021</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cd/B28359_01/server.111/b28286/sql_elements001.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hyperlink" Target="https://docs.oracle.com/cd/B28359_01/server.111/b28286/sql_elements001.htm"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57200" y="381000"/>
            <a:ext cx="8305800" cy="1676400"/>
          </a:xfrm>
        </p:spPr>
        <p:txBody>
          <a:bodyPr>
            <a:normAutofit fontScale="90000"/>
          </a:bodyPr>
          <a:lstStyle/>
          <a:p>
            <a:r>
              <a:rPr lang="es-UY" sz="4800" dirty="0" smtClean="0">
                <a:solidFill>
                  <a:schemeClr val="bg1"/>
                </a:solidFill>
                <a:latin typeface="Times New Roman" pitchFamily="18" charset="0"/>
                <a:cs typeface="Times New Roman" pitchFamily="18" charset="0"/>
              </a:rPr>
              <a:t>CSE – 302</a:t>
            </a:r>
            <a:br>
              <a:rPr lang="es-UY" sz="4800" dirty="0" smtClean="0">
                <a:solidFill>
                  <a:schemeClr val="bg1"/>
                </a:solidFill>
                <a:latin typeface="Times New Roman" pitchFamily="18" charset="0"/>
                <a:cs typeface="Times New Roman" pitchFamily="18" charset="0"/>
              </a:rPr>
            </a:br>
            <a:r>
              <a:rPr lang="es-UY" sz="4000" dirty="0" err="1" smtClean="0">
                <a:solidFill>
                  <a:schemeClr val="bg1"/>
                </a:solidFill>
                <a:latin typeface="Times New Roman" pitchFamily="18" charset="0"/>
                <a:cs typeface="Times New Roman" pitchFamily="18" charset="0"/>
              </a:rPr>
              <a:t>Database</a:t>
            </a:r>
            <a:r>
              <a:rPr lang="es-UY" sz="4000" dirty="0" smtClean="0">
                <a:solidFill>
                  <a:schemeClr val="bg1"/>
                </a:solidFill>
                <a:latin typeface="Times New Roman" pitchFamily="18" charset="0"/>
                <a:cs typeface="Times New Roman" pitchFamily="18" charset="0"/>
              </a:rPr>
              <a:t> Management </a:t>
            </a:r>
            <a:r>
              <a:rPr lang="es-UY" sz="4000" dirty="0" err="1" smtClean="0">
                <a:solidFill>
                  <a:schemeClr val="bg1"/>
                </a:solidFill>
                <a:latin typeface="Times New Roman" pitchFamily="18" charset="0"/>
                <a:cs typeface="Times New Roman" pitchFamily="18" charset="0"/>
              </a:rPr>
              <a:t>System</a:t>
            </a:r>
            <a:r>
              <a:rPr lang="es-UY" sz="4000" dirty="0" smtClean="0">
                <a:solidFill>
                  <a:schemeClr val="bg1"/>
                </a:solidFill>
                <a:latin typeface="Times New Roman" pitchFamily="18" charset="0"/>
                <a:cs typeface="Times New Roman" pitchFamily="18" charset="0"/>
              </a:rPr>
              <a:t> </a:t>
            </a:r>
            <a:r>
              <a:rPr lang="es-UY" sz="4000" dirty="0" err="1" smtClean="0">
                <a:solidFill>
                  <a:schemeClr val="bg1"/>
                </a:solidFill>
                <a:latin typeface="Times New Roman" pitchFamily="18" charset="0"/>
                <a:cs typeface="Times New Roman" pitchFamily="18" charset="0"/>
              </a:rPr>
              <a:t>Sessional</a:t>
            </a:r>
            <a:endParaRPr lang="en-US" dirty="0"/>
          </a:p>
        </p:txBody>
      </p:sp>
      <p:sp>
        <p:nvSpPr>
          <p:cNvPr id="8" name="Subtitle 7"/>
          <p:cNvSpPr>
            <a:spLocks noGrp="1"/>
          </p:cNvSpPr>
          <p:nvPr>
            <p:ph type="subTitle" idx="1"/>
          </p:nvPr>
        </p:nvSpPr>
        <p:spPr>
          <a:xfrm>
            <a:off x="876300" y="3505200"/>
            <a:ext cx="7391400" cy="1752600"/>
          </a:xfrm>
        </p:spPr>
        <p:txBody>
          <a:bodyPr>
            <a:normAutofit/>
          </a:bodyPr>
          <a:lstStyle/>
          <a:p>
            <a:r>
              <a:rPr lang="en-US" sz="3600" dirty="0" smtClean="0"/>
              <a:t>SQL</a:t>
            </a:r>
          </a:p>
          <a:p>
            <a:r>
              <a:rPr lang="en-US" dirty="0" smtClean="0"/>
              <a:t>(STRUCTURED QUERY LANGUAGE)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600" dirty="0" smtClean="0"/>
              <a:t> Numeric </a:t>
            </a:r>
            <a:r>
              <a:rPr lang="en-US" sz="3600" dirty="0" err="1" smtClean="0"/>
              <a:t>Datatypes</a:t>
            </a:r>
            <a:endParaRPr lang="en-US" sz="3600" dirty="0"/>
          </a:p>
        </p:txBody>
      </p:sp>
      <p:graphicFrame>
        <p:nvGraphicFramePr>
          <p:cNvPr id="7" name="Content Placeholder 6" descr=" 7"/>
          <p:cNvGraphicFramePr>
            <a:graphicFrameLocks noGrp="1"/>
          </p:cNvGraphicFramePr>
          <p:nvPr>
            <p:ph idx="1"/>
            <p:extLst>
              <p:ext uri="{D42A27DB-BD31-4B8C-83A1-F6EECF244321}">
                <p14:modId xmlns:p14="http://schemas.microsoft.com/office/powerpoint/2010/main" val="351067547"/>
              </p:ext>
            </p:extLst>
          </p:nvPr>
        </p:nvGraphicFramePr>
        <p:xfrm>
          <a:off x="457200" y="1371600"/>
          <a:ext cx="8382000" cy="2819400"/>
        </p:xfrm>
        <a:graphic>
          <a:graphicData uri="http://schemas.openxmlformats.org/drawingml/2006/table">
            <a:tbl>
              <a:tblPr firstRow="1" bandRow="1">
                <a:tableStyleId>{5940675A-B579-460E-94D1-54222C63F5DA}</a:tableStyleId>
              </a:tblPr>
              <a:tblGrid>
                <a:gridCol w="2306972"/>
                <a:gridCol w="6075028"/>
              </a:tblGrid>
              <a:tr h="280312">
                <a:tc>
                  <a:txBody>
                    <a:bodyPr/>
                    <a:lstStyle/>
                    <a:p>
                      <a:pPr algn="ctr"/>
                      <a:r>
                        <a:rPr lang="en-US" b="1" dirty="0" err="1" smtClean="0">
                          <a:latin typeface="+mn-lt"/>
                        </a:rPr>
                        <a:t>Datatype</a:t>
                      </a:r>
                      <a:endParaRPr lang="en-US" b="1" dirty="0">
                        <a:latin typeface="+mn-lt"/>
                      </a:endParaRPr>
                    </a:p>
                  </a:txBody>
                  <a:tcPr/>
                </a:tc>
                <a:tc>
                  <a:txBody>
                    <a:bodyPr/>
                    <a:lstStyle/>
                    <a:p>
                      <a:pPr algn="ctr"/>
                      <a:r>
                        <a:rPr lang="en-US" b="1" dirty="0" smtClean="0">
                          <a:latin typeface="+mn-lt"/>
                        </a:rPr>
                        <a:t>Description</a:t>
                      </a:r>
                      <a:endParaRPr lang="en-US" b="1" dirty="0">
                        <a:latin typeface="+mn-lt"/>
                      </a:endParaRPr>
                    </a:p>
                  </a:txBody>
                  <a:tcPr/>
                </a:tc>
              </a:tr>
              <a:tr h="1767840">
                <a:tc>
                  <a:txBody>
                    <a:bodyPr/>
                    <a:lstStyle/>
                    <a:p>
                      <a:pPr algn="ctr"/>
                      <a:r>
                        <a:rPr lang="en-US" sz="1800" kern="1200" baseline="0" dirty="0" smtClean="0">
                          <a:solidFill>
                            <a:schemeClr val="tx1"/>
                          </a:solidFill>
                          <a:latin typeface="+mn-lt"/>
                          <a:ea typeface="+mn-ea"/>
                          <a:cs typeface="+mn-cs"/>
                        </a:rPr>
                        <a:t>NUMBER (precision, scale)</a:t>
                      </a:r>
                      <a:endParaRPr lang="en-US" sz="2800" dirty="0">
                        <a:latin typeface="+mn-lt"/>
                      </a:endParaRPr>
                    </a:p>
                  </a:txBody>
                  <a:tcPr anchor="ctr"/>
                </a:tc>
                <a:tc>
                  <a:txBody>
                    <a:bodyPr/>
                    <a:lstStyle/>
                    <a:p>
                      <a:pPr algn="l"/>
                      <a:r>
                        <a:rPr lang="en-US" sz="2000" b="1" dirty="0" smtClean="0">
                          <a:latin typeface="+mn-lt"/>
                        </a:rPr>
                        <a:t>Precision</a:t>
                      </a:r>
                      <a:r>
                        <a:rPr lang="en-US" sz="2000" dirty="0" smtClean="0">
                          <a:latin typeface="+mn-lt"/>
                        </a:rPr>
                        <a:t> is the total number of digits</a:t>
                      </a:r>
                      <a:r>
                        <a:rPr lang="en-US" sz="2000" baseline="0" dirty="0" smtClean="0">
                          <a:latin typeface="+mn-lt"/>
                        </a:rPr>
                        <a:t> and </a:t>
                      </a:r>
                      <a:r>
                        <a:rPr lang="en-US" sz="2000" b="1" dirty="0" smtClean="0">
                          <a:latin typeface="+mn-lt"/>
                        </a:rPr>
                        <a:t>Scale</a:t>
                      </a:r>
                      <a:r>
                        <a:rPr lang="en-US" sz="2000" dirty="0" smtClean="0">
                          <a:latin typeface="+mn-lt"/>
                        </a:rPr>
                        <a:t> is the number of digits to the right (positive) or left (negative) of the decimal point.</a:t>
                      </a:r>
                    </a:p>
                    <a:p>
                      <a:pPr algn="l"/>
                      <a:endParaRPr lang="en-US" sz="2000" dirty="0" smtClean="0">
                        <a:latin typeface="+mn-lt"/>
                      </a:endParaRPr>
                    </a:p>
                    <a:p>
                      <a:pPr algn="l"/>
                      <a:r>
                        <a:rPr lang="en-US" sz="2000" dirty="0" smtClean="0">
                          <a:latin typeface="+mn-lt"/>
                        </a:rPr>
                        <a:t>For </a:t>
                      </a:r>
                      <a:r>
                        <a:rPr lang="en-US" sz="2000" dirty="0" smtClean="0">
                          <a:latin typeface="+mn-lt"/>
                        </a:rPr>
                        <a:t>example, number(7,2) is a number that has 5 digits before the decimal and 2 digits after the decimal.</a:t>
                      </a:r>
                      <a:endParaRPr lang="en-US" sz="2000" dirty="0">
                        <a:latin typeface="+mn-lt"/>
                      </a:endParaRPr>
                    </a:p>
                  </a:txBody>
                  <a:tcPr/>
                </a:tc>
              </a:tr>
              <a:tr h="533400">
                <a:tc>
                  <a:txBody>
                    <a:bodyPr/>
                    <a:lstStyle/>
                    <a:p>
                      <a:r>
                        <a:rPr lang="en-US" sz="1800" dirty="0" smtClean="0">
                          <a:latin typeface="+mn-lt"/>
                        </a:rPr>
                        <a:t>Float, Decimal</a:t>
                      </a:r>
                      <a:endParaRPr lang="en-US" sz="1800" dirty="0">
                        <a:latin typeface="+mn-lt"/>
                      </a:endParaRPr>
                    </a:p>
                  </a:txBody>
                  <a:tcPr anchor="ctr"/>
                </a:tc>
                <a:tc>
                  <a:txBody>
                    <a:bodyPr/>
                    <a:lstStyle/>
                    <a:p>
                      <a:pPr algn="l"/>
                      <a:r>
                        <a:rPr lang="en-US" sz="2000" dirty="0" smtClean="0">
                          <a:latin typeface="+mn-lt"/>
                        </a:rPr>
                        <a:t> This </a:t>
                      </a:r>
                      <a:r>
                        <a:rPr lang="en-US" sz="2000" dirty="0" err="1" smtClean="0">
                          <a:latin typeface="+mn-lt"/>
                        </a:rPr>
                        <a:t>datatypes</a:t>
                      </a:r>
                      <a:r>
                        <a:rPr lang="en-US" sz="2000" dirty="0" smtClean="0">
                          <a:latin typeface="+mn-lt"/>
                        </a:rPr>
                        <a:t> are subclasses of Number </a:t>
                      </a:r>
                      <a:r>
                        <a:rPr lang="en-US" sz="2000" dirty="0" err="1" smtClean="0">
                          <a:latin typeface="+mn-lt"/>
                        </a:rPr>
                        <a:t>datatype</a:t>
                      </a:r>
                      <a:endParaRPr lang="en-US" sz="2000" dirty="0">
                        <a:latin typeface="+mn-lt"/>
                      </a:endParaRPr>
                    </a:p>
                  </a:txBody>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B5F1687F-B467-46EA-8EDC-05841B30E5EF}" type="datetime1">
              <a:rPr lang="en-US" smtClean="0"/>
              <a:t>4/6/2021</a:t>
            </a:fld>
            <a:endParaRPr lang="en-US" dirty="0"/>
          </a:p>
        </p:txBody>
      </p:sp>
      <p:sp>
        <p:nvSpPr>
          <p:cNvPr id="8" name="Rectangle 7" descr=" 8"/>
          <p:cNvSpPr/>
          <p:nvPr/>
        </p:nvSpPr>
        <p:spPr>
          <a:xfrm>
            <a:off x="2362200" y="4724401"/>
            <a:ext cx="4876800" cy="1785104"/>
          </a:xfrm>
          <a:prstGeom prst="rect">
            <a:avLst/>
          </a:prstGeom>
        </p:spPr>
        <p:txBody>
          <a:bodyPr wrap="square">
            <a:spAutoFit/>
          </a:bodyPr>
          <a:lstStyle/>
          <a:p>
            <a:r>
              <a:rPr lang="it-IT" sz="2200" b="1" dirty="0" smtClean="0">
                <a:latin typeface="Times New Roman"/>
              </a:rPr>
              <a:t>Example:</a:t>
            </a:r>
            <a:r>
              <a:rPr lang="it-IT" sz="2200" dirty="0" smtClean="0">
                <a:latin typeface="Times New Roman"/>
              </a:rPr>
              <a:t> </a:t>
            </a:r>
          </a:p>
          <a:p>
            <a:r>
              <a:rPr lang="it-IT" sz="2200" dirty="0" smtClean="0">
                <a:latin typeface="Times New Roman"/>
              </a:rPr>
              <a:t>Precision 4, scale 2: </a:t>
            </a:r>
          </a:p>
          <a:p>
            <a:r>
              <a:rPr lang="it-IT" sz="2200" dirty="0" smtClean="0">
                <a:latin typeface="Times New Roman"/>
              </a:rPr>
              <a:t>Precision 10, scale 0: </a:t>
            </a:r>
          </a:p>
          <a:p>
            <a:r>
              <a:rPr lang="it-IT" sz="2200" dirty="0" smtClean="0">
                <a:latin typeface="Times New Roman"/>
              </a:rPr>
              <a:t>Precision 8, scale 3: </a:t>
            </a:r>
          </a:p>
          <a:p>
            <a:pPr>
              <a:buChar char=" "/>
            </a:pPr>
            <a:endParaRPr lang="en-US" sz="2200" dirty="0"/>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600" dirty="0" smtClean="0"/>
              <a:t> Numeric </a:t>
            </a:r>
            <a:r>
              <a:rPr lang="en-US" sz="3600" dirty="0" err="1" smtClean="0"/>
              <a:t>Datatypes</a:t>
            </a:r>
            <a:endParaRPr lang="en-US" sz="3600" dirty="0"/>
          </a:p>
        </p:txBody>
      </p:sp>
      <p:graphicFrame>
        <p:nvGraphicFramePr>
          <p:cNvPr id="7" name="Content Placeholder 6" descr=" 7"/>
          <p:cNvGraphicFramePr>
            <a:graphicFrameLocks noGrp="1"/>
          </p:cNvGraphicFramePr>
          <p:nvPr>
            <p:ph idx="1"/>
            <p:extLst>
              <p:ext uri="{D42A27DB-BD31-4B8C-83A1-F6EECF244321}">
                <p14:modId xmlns:p14="http://schemas.microsoft.com/office/powerpoint/2010/main" val="3754298779"/>
              </p:ext>
            </p:extLst>
          </p:nvPr>
        </p:nvGraphicFramePr>
        <p:xfrm>
          <a:off x="457200" y="1371600"/>
          <a:ext cx="8382000" cy="2819400"/>
        </p:xfrm>
        <a:graphic>
          <a:graphicData uri="http://schemas.openxmlformats.org/drawingml/2006/table">
            <a:tbl>
              <a:tblPr firstRow="1" bandRow="1">
                <a:tableStyleId>{5940675A-B579-460E-94D1-54222C63F5DA}</a:tableStyleId>
              </a:tblPr>
              <a:tblGrid>
                <a:gridCol w="2306972"/>
                <a:gridCol w="6075028"/>
              </a:tblGrid>
              <a:tr h="280312">
                <a:tc>
                  <a:txBody>
                    <a:bodyPr/>
                    <a:lstStyle/>
                    <a:p>
                      <a:pPr algn="ctr"/>
                      <a:r>
                        <a:rPr lang="en-US" b="1" dirty="0" err="1" smtClean="0">
                          <a:latin typeface="+mn-lt"/>
                        </a:rPr>
                        <a:t>Datatype</a:t>
                      </a:r>
                      <a:endParaRPr lang="en-US" b="1" dirty="0">
                        <a:latin typeface="+mn-lt"/>
                      </a:endParaRPr>
                    </a:p>
                  </a:txBody>
                  <a:tcPr/>
                </a:tc>
                <a:tc>
                  <a:txBody>
                    <a:bodyPr/>
                    <a:lstStyle/>
                    <a:p>
                      <a:pPr algn="ctr"/>
                      <a:r>
                        <a:rPr lang="en-US" b="1" dirty="0" smtClean="0">
                          <a:latin typeface="+mn-lt"/>
                        </a:rPr>
                        <a:t>Description</a:t>
                      </a:r>
                      <a:endParaRPr lang="en-US" b="1" dirty="0">
                        <a:latin typeface="+mn-lt"/>
                      </a:endParaRPr>
                    </a:p>
                  </a:txBody>
                  <a:tcPr/>
                </a:tc>
              </a:tr>
              <a:tr h="1767840">
                <a:tc>
                  <a:txBody>
                    <a:bodyPr/>
                    <a:lstStyle/>
                    <a:p>
                      <a:pPr algn="ctr"/>
                      <a:r>
                        <a:rPr lang="en-US" sz="1800" kern="1200" baseline="0" dirty="0" smtClean="0">
                          <a:solidFill>
                            <a:schemeClr val="tx1"/>
                          </a:solidFill>
                          <a:latin typeface="+mn-lt"/>
                          <a:ea typeface="+mn-ea"/>
                          <a:cs typeface="+mn-cs"/>
                        </a:rPr>
                        <a:t>NUMBER (precision, scale)</a:t>
                      </a:r>
                      <a:endParaRPr lang="en-US" sz="2800" dirty="0">
                        <a:latin typeface="+mn-lt"/>
                      </a:endParaRPr>
                    </a:p>
                  </a:txBody>
                  <a:tcPr anchor="ctr"/>
                </a:tc>
                <a:tc>
                  <a:txBody>
                    <a:bodyPr/>
                    <a:lstStyle/>
                    <a:p>
                      <a:pPr algn="l"/>
                      <a:r>
                        <a:rPr lang="en-US" sz="2000" b="1" dirty="0" smtClean="0">
                          <a:latin typeface="+mn-lt"/>
                        </a:rPr>
                        <a:t>Precision</a:t>
                      </a:r>
                      <a:r>
                        <a:rPr lang="en-US" sz="2000" dirty="0" smtClean="0">
                          <a:latin typeface="+mn-lt"/>
                        </a:rPr>
                        <a:t> is the total number of digits</a:t>
                      </a:r>
                      <a:r>
                        <a:rPr lang="en-US" sz="2000" baseline="0" dirty="0" smtClean="0">
                          <a:latin typeface="+mn-lt"/>
                        </a:rPr>
                        <a:t> and </a:t>
                      </a:r>
                      <a:r>
                        <a:rPr lang="en-US" sz="2000" b="1" dirty="0" smtClean="0">
                          <a:latin typeface="+mn-lt"/>
                        </a:rPr>
                        <a:t>Scale</a:t>
                      </a:r>
                      <a:r>
                        <a:rPr lang="en-US" sz="2000" dirty="0" smtClean="0">
                          <a:latin typeface="+mn-lt"/>
                        </a:rPr>
                        <a:t> is the number of digits to the right (positive) or left (negative) of the decimal point.</a:t>
                      </a:r>
                    </a:p>
                    <a:p>
                      <a:pPr algn="l"/>
                      <a:endParaRPr lang="en-US" sz="2000" dirty="0" smtClean="0">
                        <a:latin typeface="+mn-lt"/>
                      </a:endParaRPr>
                    </a:p>
                    <a:p>
                      <a:pPr algn="l"/>
                      <a:r>
                        <a:rPr lang="en-US" sz="2000" dirty="0" smtClean="0">
                          <a:latin typeface="+mn-lt"/>
                        </a:rPr>
                        <a:t>For </a:t>
                      </a:r>
                      <a:r>
                        <a:rPr lang="en-US" sz="2000" dirty="0" smtClean="0">
                          <a:latin typeface="+mn-lt"/>
                        </a:rPr>
                        <a:t>example, number(7,2) is a number that has 5 digits before the decimal and 2 digits after the decimal.</a:t>
                      </a:r>
                      <a:endParaRPr lang="en-US" sz="2000" dirty="0">
                        <a:latin typeface="+mn-lt"/>
                      </a:endParaRPr>
                    </a:p>
                  </a:txBody>
                  <a:tcPr/>
                </a:tc>
              </a:tr>
              <a:tr h="533400">
                <a:tc>
                  <a:txBody>
                    <a:bodyPr/>
                    <a:lstStyle/>
                    <a:p>
                      <a:r>
                        <a:rPr lang="en-US" sz="1800" dirty="0" smtClean="0">
                          <a:latin typeface="+mn-lt"/>
                        </a:rPr>
                        <a:t>Float, Decimal</a:t>
                      </a:r>
                      <a:endParaRPr lang="en-US" sz="1800" dirty="0">
                        <a:latin typeface="+mn-lt"/>
                      </a:endParaRPr>
                    </a:p>
                  </a:txBody>
                  <a:tcPr anchor="ctr"/>
                </a:tc>
                <a:tc>
                  <a:txBody>
                    <a:bodyPr/>
                    <a:lstStyle/>
                    <a:p>
                      <a:pPr algn="l"/>
                      <a:r>
                        <a:rPr lang="en-US" sz="2000" dirty="0" smtClean="0">
                          <a:latin typeface="+mn-lt"/>
                        </a:rPr>
                        <a:t> This </a:t>
                      </a:r>
                      <a:r>
                        <a:rPr lang="en-US" sz="2000" dirty="0" err="1" smtClean="0">
                          <a:latin typeface="+mn-lt"/>
                        </a:rPr>
                        <a:t>datatypes</a:t>
                      </a:r>
                      <a:r>
                        <a:rPr lang="en-US" sz="2000" dirty="0" smtClean="0">
                          <a:latin typeface="+mn-lt"/>
                        </a:rPr>
                        <a:t> are subclasses of Number </a:t>
                      </a:r>
                      <a:r>
                        <a:rPr lang="en-US" sz="2000" dirty="0" err="1" smtClean="0">
                          <a:latin typeface="+mn-lt"/>
                        </a:rPr>
                        <a:t>datatype</a:t>
                      </a:r>
                      <a:endParaRPr lang="en-US" sz="2000" dirty="0">
                        <a:latin typeface="+mn-lt"/>
                      </a:endParaRPr>
                    </a:p>
                  </a:txBody>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F9BFD45E-31CF-40F3-BC6B-80932245A971}" type="datetime1">
              <a:rPr lang="en-US" smtClean="0"/>
              <a:t>4/6/2021</a:t>
            </a:fld>
            <a:endParaRPr lang="en-US" dirty="0"/>
          </a:p>
        </p:txBody>
      </p:sp>
      <p:sp>
        <p:nvSpPr>
          <p:cNvPr id="8" name="Rectangle 7" descr=" 8"/>
          <p:cNvSpPr/>
          <p:nvPr/>
        </p:nvSpPr>
        <p:spPr>
          <a:xfrm>
            <a:off x="2362200" y="4724401"/>
            <a:ext cx="4876800" cy="1785104"/>
          </a:xfrm>
          <a:prstGeom prst="rect">
            <a:avLst/>
          </a:prstGeom>
        </p:spPr>
        <p:txBody>
          <a:bodyPr wrap="square">
            <a:spAutoFit/>
          </a:bodyPr>
          <a:lstStyle/>
          <a:p>
            <a:r>
              <a:rPr lang="it-IT" sz="2200" b="1" dirty="0" smtClean="0">
                <a:latin typeface="Times New Roman"/>
              </a:rPr>
              <a:t>Example:</a:t>
            </a:r>
            <a:r>
              <a:rPr lang="it-IT" sz="2200" dirty="0" smtClean="0">
                <a:latin typeface="Times New Roman"/>
              </a:rPr>
              <a:t> </a:t>
            </a:r>
          </a:p>
          <a:p>
            <a:r>
              <a:rPr lang="it-IT" sz="2200" dirty="0" smtClean="0">
                <a:latin typeface="Times New Roman"/>
              </a:rPr>
              <a:t>Precision 4, scale 2: 99.99</a:t>
            </a:r>
          </a:p>
          <a:p>
            <a:r>
              <a:rPr lang="it-IT" sz="2200" dirty="0" smtClean="0">
                <a:latin typeface="Times New Roman"/>
              </a:rPr>
              <a:t>Precision 10, scale 0: 9999999999</a:t>
            </a:r>
          </a:p>
          <a:p>
            <a:r>
              <a:rPr lang="it-IT" sz="2200" dirty="0" smtClean="0">
                <a:latin typeface="Times New Roman"/>
              </a:rPr>
              <a:t>Precision 8, scale 3: 99999.999</a:t>
            </a:r>
          </a:p>
          <a:p>
            <a:pPr>
              <a:buChar char=" "/>
            </a:pPr>
            <a:endParaRPr lang="en-US" sz="2200" dirty="0"/>
          </a:p>
        </p:txBody>
      </p:sp>
    </p:spTree>
    <p:extLst>
      <p:ext uri="{BB962C8B-B14F-4D97-AF65-F5344CB8AC3E}">
        <p14:creationId xmlns:p14="http://schemas.microsoft.com/office/powerpoint/2010/main" val="3408597798"/>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Date/Time </a:t>
            </a:r>
            <a:r>
              <a:rPr lang="en-US" sz="3600" dirty="0" err="1" smtClean="0"/>
              <a:t>Datatypes</a:t>
            </a:r>
            <a:endParaRPr lang="en-US" sz="3600" dirty="0"/>
          </a:p>
        </p:txBody>
      </p:sp>
      <p:graphicFrame>
        <p:nvGraphicFramePr>
          <p:cNvPr id="7" name="Content Placeholder 6"/>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{5940675A-B579-460E-94D1-54222C63F5DA}</a:tableStyleId>
              </a:tblPr>
              <a:tblGrid>
                <a:gridCol w="2265028"/>
                <a:gridCol w="5964572"/>
              </a:tblGrid>
              <a:tr h="356072">
                <a:tc>
                  <a:txBody>
                    <a:bodyPr/>
                    <a:lstStyle/>
                    <a:p>
                      <a:pPr algn="ctr"/>
                      <a:r>
                        <a:rPr lang="en-US" b="1" dirty="0" err="1" smtClean="0">
                          <a:latin typeface="+mn-lt"/>
                        </a:rPr>
                        <a:t>Datatype</a:t>
                      </a:r>
                      <a:endParaRPr lang="en-US" b="1" dirty="0">
                        <a:latin typeface="+mn-lt"/>
                      </a:endParaRPr>
                    </a:p>
                  </a:txBody>
                  <a:tcPr marL="90601" marR="90601"/>
                </a:tc>
                <a:tc>
                  <a:txBody>
                    <a:bodyPr/>
                    <a:lstStyle/>
                    <a:p>
                      <a:pPr algn="ctr"/>
                      <a:r>
                        <a:rPr lang="en-US" b="1" dirty="0" smtClean="0">
                          <a:latin typeface="+mn-lt"/>
                        </a:rPr>
                        <a:t>Description</a:t>
                      </a:r>
                      <a:endParaRPr lang="en-US" b="1" dirty="0">
                        <a:latin typeface="+mn-lt"/>
                      </a:endParaRPr>
                    </a:p>
                  </a:txBody>
                  <a:tcPr marL="90601" marR="90601"/>
                </a:tc>
              </a:tr>
              <a:tr h="1777528">
                <a:tc>
                  <a:txBody>
                    <a:bodyPr/>
                    <a:lstStyle/>
                    <a:p>
                      <a:pPr algn="ctr"/>
                      <a:r>
                        <a:rPr lang="en-US" sz="2000" kern="1200" baseline="0" dirty="0" smtClean="0">
                          <a:solidFill>
                            <a:schemeClr val="tx1"/>
                          </a:solidFill>
                          <a:latin typeface="+mn-lt"/>
                          <a:ea typeface="+mn-ea"/>
                          <a:cs typeface="+mn-cs"/>
                        </a:rPr>
                        <a:t>Date</a:t>
                      </a:r>
                      <a:endParaRPr lang="en-US" sz="2800" dirty="0">
                        <a:latin typeface="+mn-lt"/>
                      </a:endParaRPr>
                    </a:p>
                  </a:txBody>
                  <a:tcPr marL="90601" marR="90601" anchor="ctr"/>
                </a:tc>
                <a:tc>
                  <a:txBody>
                    <a:bodyPr/>
                    <a:lstStyle/>
                    <a:p>
                      <a:pPr algn="l"/>
                      <a:r>
                        <a:rPr lang="en-US" sz="1800" b="0" i="0" kern="1200" dirty="0" smtClean="0">
                          <a:solidFill>
                            <a:schemeClr val="tx1"/>
                          </a:solidFill>
                          <a:latin typeface="+mn-lt"/>
                          <a:ea typeface="+mn-ea"/>
                          <a:cs typeface="+mn-cs"/>
                        </a:rPr>
                        <a:t>Use the </a:t>
                      </a:r>
                      <a:r>
                        <a:rPr lang="en-US" sz="2000" dirty="0" smtClean="0"/>
                        <a:t>DATE</a:t>
                      </a:r>
                      <a:r>
                        <a:rPr lang="en-US" sz="1800" b="0" i="0" kern="1200" dirty="0" smtClean="0">
                          <a:solidFill>
                            <a:schemeClr val="tx1"/>
                          </a:solidFill>
                          <a:latin typeface="+mn-lt"/>
                          <a:ea typeface="+mn-ea"/>
                          <a:cs typeface="+mn-cs"/>
                        </a:rPr>
                        <a:t> data type to store point-in-time values (dates and times) in a table. The </a:t>
                      </a:r>
                      <a:r>
                        <a:rPr lang="en-US" sz="2000" dirty="0" smtClean="0"/>
                        <a:t>DATE</a:t>
                      </a:r>
                      <a:r>
                        <a:rPr lang="en-US" sz="1800" b="0" i="0" kern="1200" dirty="0" smtClean="0">
                          <a:solidFill>
                            <a:schemeClr val="tx1"/>
                          </a:solidFill>
                          <a:latin typeface="+mn-lt"/>
                          <a:ea typeface="+mn-ea"/>
                          <a:cs typeface="+mn-cs"/>
                        </a:rPr>
                        <a:t> data type stores the century, year, month, day, hours, minutes, and seconds.</a:t>
                      </a:r>
                    </a:p>
                    <a:p>
                      <a:pPr algn="l"/>
                      <a:endParaRPr lang="en-US" sz="18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Valid date range from January 1, 4712 BC to December 31, 9999 AD. </a:t>
                      </a:r>
                    </a:p>
                  </a:txBody>
                  <a:tcPr marL="90601" marR="90601"/>
                </a:tc>
              </a:tr>
            </a:tbl>
          </a:graphicData>
        </a:graphic>
      </p:graphicFrame>
      <p:sp>
        <p:nvSpPr>
          <p:cNvPr id="5" name="Date Placeholder 4"/>
          <p:cNvSpPr>
            <a:spLocks noGrp="1"/>
          </p:cNvSpPr>
          <p:nvPr>
            <p:ph type="dt" sz="half" idx="4294967295"/>
          </p:nvPr>
        </p:nvSpPr>
        <p:spPr>
          <a:xfrm>
            <a:off x="0" y="6553200"/>
            <a:ext cx="2133600" cy="304800"/>
          </a:xfrm>
        </p:spPr>
        <p:txBody>
          <a:bodyPr/>
          <a:lstStyle/>
          <a:p>
            <a:fld id="{A7716264-9107-422B-BB2A-40EE8463BCEC}" type="datetime1">
              <a:rPr lang="en-US" smtClean="0"/>
              <a:t>4/6/2021</a:t>
            </a:fld>
            <a:endParaRPr lang="en-US" dirty="0"/>
          </a:p>
        </p:txBody>
      </p:sp>
      <p:sp>
        <p:nvSpPr>
          <p:cNvPr id="10" name="Content Placeholder 2"/>
          <p:cNvSpPr txBox="1">
            <a:spLocks/>
          </p:cNvSpPr>
          <p:nvPr/>
        </p:nvSpPr>
        <p:spPr>
          <a:xfrm>
            <a:off x="457200" y="4191000"/>
            <a:ext cx="8229600" cy="2133600"/>
          </a:xfrm>
          <a:prstGeom prst="rect">
            <a:avLst/>
          </a:prstGeom>
        </p:spPr>
        <p:txBody>
          <a:bodyPr vert="horz" lIns="91440" tIns="45720" rIns="91440" bIns="45720" rtlCol="0">
            <a:noAutofit/>
          </a:bodyPr>
          <a:lstStyle/>
          <a:p>
            <a:pPr marL="342900" indent="-342900">
              <a:spcBef>
                <a:spcPct val="20000"/>
              </a:spcBef>
              <a:buFont typeface="Wingdings" pitchFamily="2" charset="2"/>
              <a:buChar char="§"/>
            </a:pPr>
            <a:r>
              <a:rPr lang="en-US" sz="2400" noProof="0" dirty="0" smtClean="0">
                <a:latin typeface="Times New Roman" pitchFamily="18" charset="0"/>
                <a:cs typeface="Times New Roman" pitchFamily="18" charset="0"/>
              </a:rPr>
              <a:t>Follow </a:t>
            </a:r>
            <a:r>
              <a:rPr lang="en-US" sz="2400" noProof="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e link</a:t>
            </a:r>
            <a:r>
              <a:rPr lang="en-US" sz="2400" noProof="0" dirty="0" smtClean="0">
                <a:latin typeface="Times New Roman" pitchFamily="18" charset="0"/>
                <a:cs typeface="Times New Roman" pitchFamily="18" charset="0"/>
              </a:rPr>
              <a:t> </a:t>
            </a:r>
            <a:r>
              <a:rPr lang="en-US" sz="2400" dirty="0" smtClean="0">
                <a:hlinkClick r:id="rId2"/>
              </a:rPr>
              <a:t>Oracle Built-in </a:t>
            </a:r>
            <a:r>
              <a:rPr lang="en-US" sz="2400" dirty="0" err="1" smtClean="0">
                <a:hlinkClick r:id="rId2"/>
              </a:rPr>
              <a:t>Datatypes</a:t>
            </a:r>
            <a:r>
              <a:rPr lang="en-US" sz="2400" dirty="0" smtClean="0"/>
              <a:t> f</a:t>
            </a:r>
            <a:r>
              <a:rPr lang="en-US" sz="2400" noProof="0" dirty="0" smtClean="0">
                <a:latin typeface="Times New Roman" pitchFamily="18" charset="0"/>
                <a:cs typeface="Times New Roman" pitchFamily="18" charset="0"/>
              </a:rPr>
              <a:t>or more </a:t>
            </a:r>
            <a:r>
              <a:rPr lang="en-US" sz="2400" noProof="0" dirty="0" err="1" smtClean="0">
                <a:latin typeface="Times New Roman" pitchFamily="18" charset="0"/>
                <a:cs typeface="Times New Roman" pitchFamily="18" charset="0"/>
              </a:rPr>
              <a:t>datatypes</a:t>
            </a:r>
            <a:r>
              <a:rPr lang="en-US" sz="2400" noProof="0" dirty="0" smtClean="0">
                <a:latin typeface="Times New Roman" pitchFamily="18" charset="0"/>
                <a:cs typeface="Times New Roman" pitchFamily="18" charset="0"/>
              </a:rPr>
              <a:t> of Oracle database.</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Table Design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Before creating a table, the user should examine what type of data it will contain</a:t>
            </a:r>
          </a:p>
          <a:p>
            <a:pPr>
              <a:buFont typeface="Wingdings" pitchFamily="2" charset="2"/>
              <a:buChar char="§"/>
            </a:pPr>
            <a:endParaRPr lang="en-US" dirty="0" smtClean="0"/>
          </a:p>
          <a:p>
            <a:pPr>
              <a:buFont typeface="Wingdings" pitchFamily="2" charset="2"/>
              <a:buChar char="§"/>
            </a:pPr>
            <a:r>
              <a:rPr lang="en-US" dirty="0" smtClean="0"/>
              <a:t>The actual data values to be stored in the table to determine the data type and width to be assigned to each column</a:t>
            </a:r>
          </a:p>
        </p:txBody>
      </p:sp>
      <p:sp>
        <p:nvSpPr>
          <p:cNvPr id="5" name="Date Placeholder 4"/>
          <p:cNvSpPr>
            <a:spLocks noGrp="1"/>
          </p:cNvSpPr>
          <p:nvPr>
            <p:ph type="dt" sz="half" idx="4294967295"/>
          </p:nvPr>
        </p:nvSpPr>
        <p:spPr>
          <a:xfrm>
            <a:off x="0" y="6553200"/>
            <a:ext cx="2133600" cy="304800"/>
          </a:xfrm>
        </p:spPr>
        <p:txBody>
          <a:bodyPr/>
          <a:lstStyle/>
          <a:p>
            <a:fld id="{DF1DB23E-781F-4B13-8E62-14C05C5460D4}" type="datetime1">
              <a:rPr lang="en-US" smtClean="0"/>
              <a:t>4/6/2021</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When You Create a Table (1/3)</a:t>
            </a:r>
            <a:endParaRPr lang="en-US" dirty="0"/>
          </a:p>
        </p:txBody>
      </p:sp>
      <p:sp>
        <p:nvSpPr>
          <p:cNvPr id="3" name="Content Placeholder 2" descr=" 3"/>
          <p:cNvSpPr>
            <a:spLocks noGrp="1"/>
          </p:cNvSpPr>
          <p:nvPr>
            <p:ph idx="1"/>
          </p:nvPr>
        </p:nvSpPr>
        <p:spPr>
          <a:xfrm>
            <a:off x="457200" y="1600200"/>
            <a:ext cx="8229600" cy="4525962"/>
          </a:xfrm>
        </p:spPr>
        <p:txBody>
          <a:bodyPr>
            <a:noAutofit/>
          </a:bodyPr>
          <a:lstStyle/>
          <a:p>
            <a:pPr>
              <a:buFont typeface="Wingdings" pitchFamily="2" charset="2"/>
              <a:buChar char="§"/>
            </a:pPr>
            <a:r>
              <a:rPr lang="en-US" sz="2500" dirty="0" smtClean="0"/>
              <a:t>The table must be assigned a unique name</a:t>
            </a:r>
          </a:p>
          <a:p>
            <a:pPr>
              <a:buFont typeface="Wingdings" pitchFamily="2" charset="2"/>
              <a:buChar char="§"/>
            </a:pPr>
            <a:endParaRPr lang="en-US" sz="1400" dirty="0" smtClean="0"/>
          </a:p>
          <a:p>
            <a:pPr>
              <a:lnSpc>
                <a:spcPct val="120000"/>
              </a:lnSpc>
              <a:buFont typeface="Wingdings" pitchFamily="2" charset="2"/>
              <a:buChar char="§"/>
            </a:pPr>
            <a:r>
              <a:rPr lang="en-US" sz="2500" dirty="0" smtClean="0">
                <a:latin typeface="Times New Roman"/>
              </a:rPr>
              <a:t>The name of a table can be no longer than </a:t>
            </a:r>
            <a:r>
              <a:rPr lang="en-US" sz="2500" b="1" dirty="0" smtClean="0">
                <a:latin typeface="Times New Roman"/>
              </a:rPr>
              <a:t>30</a:t>
            </a:r>
            <a:r>
              <a:rPr lang="en-US" sz="2500" dirty="0" smtClean="0">
                <a:latin typeface="Times New Roman"/>
              </a:rPr>
              <a:t> characters</a:t>
            </a:r>
          </a:p>
          <a:p>
            <a:pPr>
              <a:buFont typeface="Wingdings" pitchFamily="2" charset="2"/>
              <a:buChar char="§"/>
            </a:pPr>
            <a:endParaRPr lang="en-US" sz="1400" dirty="0" smtClean="0"/>
          </a:p>
          <a:p>
            <a:pPr>
              <a:lnSpc>
                <a:spcPct val="120000"/>
              </a:lnSpc>
              <a:buFont typeface="Wingdings" pitchFamily="2" charset="2"/>
              <a:buChar char="§"/>
            </a:pPr>
            <a:r>
              <a:rPr lang="en-US" sz="2500" dirty="0" smtClean="0">
                <a:latin typeface="Times New Roman"/>
              </a:rPr>
              <a:t>At least one column must be defined</a:t>
            </a:r>
          </a:p>
          <a:p>
            <a:pPr>
              <a:buFont typeface="Wingdings" pitchFamily="2" charset="2"/>
              <a:buChar char="§"/>
            </a:pPr>
            <a:endParaRPr lang="en-US" sz="1400" dirty="0" smtClean="0"/>
          </a:p>
          <a:p>
            <a:pPr>
              <a:lnSpc>
                <a:spcPct val="120000"/>
              </a:lnSpc>
              <a:buFont typeface="Wingdings" pitchFamily="2" charset="2"/>
              <a:buChar char="§"/>
            </a:pPr>
            <a:r>
              <a:rPr lang="en-US" sz="2500" dirty="0" smtClean="0">
                <a:latin typeface="Times New Roman"/>
              </a:rPr>
              <a:t>The columns within each table must be unique</a:t>
            </a:r>
          </a:p>
          <a:p>
            <a:pPr>
              <a:buFont typeface="Wingdings" pitchFamily="2" charset="2"/>
              <a:buChar char="§"/>
            </a:pPr>
            <a:endParaRPr lang="en-US" sz="1400" dirty="0" smtClean="0"/>
          </a:p>
          <a:p>
            <a:pPr>
              <a:lnSpc>
                <a:spcPct val="120000"/>
              </a:lnSpc>
              <a:buFont typeface="Wingdings" pitchFamily="2" charset="2"/>
              <a:buChar char="§"/>
            </a:pPr>
            <a:r>
              <a:rPr lang="en-US" sz="2500" dirty="0" smtClean="0">
                <a:latin typeface="Times New Roman"/>
              </a:rPr>
              <a:t>Each column within the table must be assigned a column name and a data type.</a:t>
            </a:r>
          </a:p>
          <a:p>
            <a:pPr>
              <a:buFont typeface="Wingdings" pitchFamily="2" charset="2"/>
              <a:buChar char="§"/>
            </a:pPr>
            <a:endParaRPr lang="en-US" sz="1200" dirty="0" smtClean="0"/>
          </a:p>
          <a:p>
            <a:pPr>
              <a:lnSpc>
                <a:spcPct val="120000"/>
              </a:lnSpc>
              <a:buFont typeface="Wingdings" pitchFamily="2" charset="2"/>
              <a:buChar char="§"/>
            </a:pPr>
            <a:r>
              <a:rPr lang="en-US" sz="2500" dirty="0" smtClean="0">
                <a:latin typeface="Times New Roman"/>
              </a:rPr>
              <a:t>The name of a column can be no longer than 30 characters</a:t>
            </a:r>
          </a:p>
          <a:p>
            <a:pPr>
              <a:lnSpc>
                <a:spcPct val="120000"/>
              </a:lnSpc>
              <a:buFont typeface="Wingdings" pitchFamily="2" charset="2"/>
              <a:buChar char=" "/>
            </a:pPr>
            <a:endParaRPr lang="en-US" sz="2500" dirty="0" smtClean="0"/>
          </a:p>
        </p:txBody>
      </p:sp>
      <p:sp>
        <p:nvSpPr>
          <p:cNvPr id="5" name="Date Placeholder 4" descr=" 5"/>
          <p:cNvSpPr>
            <a:spLocks noGrp="1"/>
          </p:cNvSpPr>
          <p:nvPr>
            <p:ph type="dt" sz="half" idx="4294967295"/>
          </p:nvPr>
        </p:nvSpPr>
        <p:spPr>
          <a:xfrm>
            <a:off x="0" y="6553200"/>
            <a:ext cx="2133600" cy="304800"/>
          </a:xfrm>
        </p:spPr>
        <p:txBody>
          <a:bodyPr/>
          <a:lstStyle/>
          <a:p>
            <a:fld id="{7AC15BB4-5E45-4A58-A359-CE9D53CCED35}"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When You Create a Table (2/3)</a:t>
            </a:r>
            <a:endParaRPr lang="en-US" dirty="0"/>
          </a:p>
        </p:txBody>
      </p:sp>
      <p:sp>
        <p:nvSpPr>
          <p:cNvPr id="3" name="Content Placeholder 2" descr=" 3"/>
          <p:cNvSpPr>
            <a:spLocks noGrp="1"/>
          </p:cNvSpPr>
          <p:nvPr>
            <p:ph idx="1"/>
          </p:nvPr>
        </p:nvSpPr>
        <p:spPr>
          <a:xfrm>
            <a:off x="457200" y="1447800"/>
            <a:ext cx="8229600" cy="4525962"/>
          </a:xfrm>
        </p:spPr>
        <p:txBody>
          <a:bodyPr>
            <a:noAutofit/>
          </a:bodyPr>
          <a:lstStyle/>
          <a:p>
            <a:pPr>
              <a:buFont typeface="Wingdings" pitchFamily="2" charset="2"/>
              <a:buChar char="§"/>
            </a:pPr>
            <a:r>
              <a:rPr lang="en-US" sz="2500" dirty="0" smtClean="0"/>
              <a:t>The </a:t>
            </a:r>
            <a:r>
              <a:rPr lang="en-US" sz="2500" b="1" dirty="0" smtClean="0"/>
              <a:t>underscore symbol ( _ ) and the number sign (#)</a:t>
            </a:r>
            <a:r>
              <a:rPr lang="en-US" sz="2500" dirty="0" smtClean="0"/>
              <a:t> are allowed in table and column names</a:t>
            </a:r>
          </a:p>
          <a:p>
            <a:pPr>
              <a:buFont typeface="Wingdings" pitchFamily="2" charset="2"/>
              <a:buChar char="§"/>
            </a:pPr>
            <a:endParaRPr lang="en-US" sz="1400" dirty="0" smtClean="0"/>
          </a:p>
          <a:p>
            <a:pPr>
              <a:buFont typeface="Wingdings" pitchFamily="2" charset="2"/>
              <a:buChar char="§"/>
            </a:pPr>
            <a:r>
              <a:rPr lang="en-US" sz="2500" dirty="0" smtClean="0">
                <a:latin typeface="Times New Roman"/>
              </a:rPr>
              <a:t>Data type specifies what type of data will be stored in that column</a:t>
            </a:r>
          </a:p>
          <a:p>
            <a:pPr>
              <a:buFont typeface="Wingdings" pitchFamily="2" charset="2"/>
              <a:buChar char="§"/>
            </a:pPr>
            <a:endParaRPr lang="en-US" sz="1400" dirty="0" smtClean="0"/>
          </a:p>
          <a:p>
            <a:pPr>
              <a:buFont typeface="Wingdings" pitchFamily="2" charset="2"/>
              <a:buChar char="§"/>
            </a:pPr>
            <a:r>
              <a:rPr lang="en-US" sz="2500" dirty="0" smtClean="0">
                <a:latin typeface="Times New Roman"/>
              </a:rPr>
              <a:t>The width of the column can also be stated</a:t>
            </a:r>
          </a:p>
          <a:p>
            <a:pPr>
              <a:buFont typeface="Wingdings" pitchFamily="2" charset="2"/>
              <a:buChar char="§"/>
            </a:pPr>
            <a:endParaRPr lang="en-US" sz="1400" dirty="0" smtClean="0"/>
          </a:p>
          <a:p>
            <a:pPr>
              <a:buFont typeface="Wingdings" pitchFamily="2" charset="2"/>
              <a:buChar char="§"/>
            </a:pPr>
            <a:r>
              <a:rPr lang="en-US" sz="2500" dirty="0" smtClean="0">
                <a:latin typeface="Times New Roman"/>
              </a:rPr>
              <a:t>A table can be created based on data retrieved through a </a:t>
            </a:r>
            <a:r>
              <a:rPr lang="en-US" sz="2500" dirty="0" err="1" smtClean="0">
                <a:latin typeface="Times New Roman"/>
              </a:rPr>
              <a:t>subquery</a:t>
            </a:r>
            <a:endParaRPr lang="en-US" sz="2500" dirty="0" smtClean="0">
              <a:latin typeface="Times New Roman"/>
            </a:endParaRPr>
          </a:p>
          <a:p>
            <a:pPr>
              <a:buFont typeface="Wingdings" pitchFamily="2" charset="2"/>
              <a:buChar char="§"/>
            </a:pPr>
            <a:endParaRPr lang="en-US" sz="1400" dirty="0" smtClean="0"/>
          </a:p>
          <a:p>
            <a:pPr>
              <a:buFont typeface="Wingdings" pitchFamily="2" charset="2"/>
              <a:buChar char=" "/>
            </a:pPr>
            <a:r>
              <a:rPr lang="en-US" sz="2500" dirty="0" smtClean="0"/>
              <a:t>                         </a:t>
            </a:r>
          </a:p>
        </p:txBody>
      </p:sp>
      <p:sp>
        <p:nvSpPr>
          <p:cNvPr id="5" name="Date Placeholder 4" descr=" 5"/>
          <p:cNvSpPr>
            <a:spLocks noGrp="1"/>
          </p:cNvSpPr>
          <p:nvPr>
            <p:ph type="dt" sz="half" idx="4294967295"/>
          </p:nvPr>
        </p:nvSpPr>
        <p:spPr>
          <a:xfrm>
            <a:off x="0" y="6553200"/>
            <a:ext cx="2133600" cy="304800"/>
          </a:xfrm>
        </p:spPr>
        <p:txBody>
          <a:bodyPr/>
          <a:lstStyle/>
          <a:p>
            <a:fld id="{A69DD893-621D-4329-AF04-19C6424224F2}"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When You Create a Table (3/3)</a:t>
            </a:r>
            <a:endParaRPr lang="en-US" dirty="0"/>
          </a:p>
        </p:txBody>
      </p:sp>
      <p:sp>
        <p:nvSpPr>
          <p:cNvPr id="3" name="Content Placeholder 2" descr=" 3"/>
          <p:cNvSpPr>
            <a:spLocks noGrp="1"/>
          </p:cNvSpPr>
          <p:nvPr>
            <p:ph idx="1"/>
          </p:nvPr>
        </p:nvSpPr>
        <p:spPr>
          <a:xfrm>
            <a:off x="457200" y="1447800"/>
            <a:ext cx="8229600" cy="4525962"/>
          </a:xfrm>
        </p:spPr>
        <p:txBody>
          <a:bodyPr>
            <a:noAutofit/>
          </a:bodyPr>
          <a:lstStyle/>
          <a:p>
            <a:pPr>
              <a:buFont typeface="Wingdings" pitchFamily="2" charset="2"/>
              <a:buChar char="§"/>
            </a:pPr>
            <a:r>
              <a:rPr lang="en-US" sz="2500" dirty="0" smtClean="0"/>
              <a:t>Once a table has been created, the structure of the table can be changed using the ALTER TABLE command with the appropriate clause</a:t>
            </a:r>
          </a:p>
          <a:p>
            <a:pPr>
              <a:buFont typeface="Wingdings" pitchFamily="2" charset="2"/>
              <a:buChar char="§"/>
            </a:pPr>
            <a:endParaRPr lang="en-US" sz="1400" dirty="0" smtClean="0"/>
          </a:p>
          <a:p>
            <a:pPr>
              <a:buFont typeface="Wingdings" pitchFamily="2" charset="2"/>
              <a:buChar char="§"/>
            </a:pPr>
            <a:r>
              <a:rPr lang="en-US" sz="2500" dirty="0" smtClean="0"/>
              <a:t>To change the name of an existing table, the RENAME command is used</a:t>
            </a:r>
          </a:p>
        </p:txBody>
      </p:sp>
      <p:sp>
        <p:nvSpPr>
          <p:cNvPr id="5" name="Date Placeholder 4" descr=" 5"/>
          <p:cNvSpPr>
            <a:spLocks noGrp="1"/>
          </p:cNvSpPr>
          <p:nvPr>
            <p:ph type="dt" sz="half" idx="4294967295"/>
          </p:nvPr>
        </p:nvSpPr>
        <p:spPr>
          <a:xfrm>
            <a:off x="0" y="6553200"/>
            <a:ext cx="2133600" cy="304800"/>
          </a:xfrm>
        </p:spPr>
        <p:txBody>
          <a:bodyPr/>
          <a:lstStyle/>
          <a:p>
            <a:fld id="{25384DC4-79CF-4290-ABA0-298987F33006}"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Keep in Mind While Defining Columns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 table can have a maximum of 1,000 columns</a:t>
            </a:r>
          </a:p>
          <a:p>
            <a:pPr>
              <a:buFont typeface="Wingdings" pitchFamily="2" charset="2"/>
              <a:buChar char="§"/>
            </a:pPr>
            <a:endParaRPr lang="en-US" dirty="0" smtClean="0"/>
          </a:p>
          <a:p>
            <a:pPr>
              <a:buFont typeface="Wingdings" pitchFamily="2" charset="2"/>
              <a:buChar char="§"/>
            </a:pPr>
            <a:r>
              <a:rPr lang="en-US" dirty="0" smtClean="0"/>
              <a:t>The column list must be enclosed within parentheses</a:t>
            </a:r>
          </a:p>
          <a:p>
            <a:pPr>
              <a:buFont typeface="Wingdings" pitchFamily="2" charset="2"/>
              <a:buChar char="§"/>
            </a:pPr>
            <a:endParaRPr lang="en-US" dirty="0" smtClean="0"/>
          </a:p>
          <a:p>
            <a:pPr>
              <a:buFont typeface="Wingdings" pitchFamily="2" charset="2"/>
              <a:buChar char="§"/>
            </a:pPr>
            <a:r>
              <a:rPr lang="en-US" dirty="0" smtClean="0"/>
              <a:t>For each column, specify the name, </a:t>
            </a:r>
            <a:r>
              <a:rPr lang="en-US" dirty="0" err="1" smtClean="0"/>
              <a:t>datatype</a:t>
            </a:r>
            <a:r>
              <a:rPr lang="en-US" dirty="0" smtClean="0"/>
              <a:t> (including the width, if necessary)</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6C2F8A74-0C90-4AEA-81FE-A0AA7E9872BF}" type="datetime1">
              <a:rPr lang="en-US" smtClean="0"/>
              <a:t>4/6/2021</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(1/5)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92C22151-DCFF-48C0-9A26-95A2BCBB932E}"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sng" strike="noStrike" kern="1200" cap="none" spc="0" normalizeH="0" baseline="0" noProof="0" dirty="0" smtClean="0">
                <a:ln>
                  <a:noFill/>
                </a:ln>
                <a:solidFill>
                  <a:schemeClr val="tx1"/>
                </a:solidFill>
                <a:effectLst/>
                <a:uLnTx/>
                <a:uFillTx/>
                <a:latin typeface="+mn-lt"/>
                <a:ea typeface="+mn-ea"/>
                <a:cs typeface="+mn-cs"/>
              </a:rPr>
              <a:t>Column 1</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Purpose: To uniquely identify each Customer</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Field name: </a:t>
            </a:r>
            <a:r>
              <a:rPr kumimoji="0" lang="en-US" sz="3200" b="1" i="0" u="none" strike="noStrike" kern="1200" cap="none" spc="0" normalizeH="0" baseline="0" noProof="0" dirty="0" err="1" smtClean="0">
                <a:ln>
                  <a:noFill/>
                </a:ln>
                <a:solidFill>
                  <a:srgbClr val="FF0000"/>
                </a:solidFill>
                <a:effectLst/>
                <a:uLnTx/>
                <a:uFillTx/>
                <a:latin typeface="+mn-lt"/>
                <a:ea typeface="+mn-ea"/>
                <a:cs typeface="+mn-cs"/>
              </a:rPr>
              <a:t>Cust_id</a:t>
            </a:r>
            <a:endParaRPr kumimoji="0" lang="en-US" sz="3200" b="1" i="0" u="none" strike="noStrike" kern="1200" cap="none" spc="0" normalizeH="0" baseline="0" noProof="0" dirty="0" smtClean="0">
              <a:ln>
                <a:noFill/>
              </a:ln>
              <a:solidFill>
                <a:srgbClr val="FF0000"/>
              </a:solidFill>
              <a:effectLst/>
              <a:uLnTx/>
              <a:uFillTx/>
              <a:latin typeface="+mn-lt"/>
              <a:ea typeface="+mn-ea"/>
              <a:cs typeface="+mn-cs"/>
            </a:endParaRPr>
          </a:p>
          <a:p>
            <a:pPr marL="800100" lvl="1" indent="-342900">
              <a:spcBef>
                <a:spcPct val="20000"/>
              </a:spcBef>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Datatype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VARCHAR2 (because column will consist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of both letters</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and numbers)</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Width: 12</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(1/5)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756A4309-DF0B-434C-81F0-34619576907F}"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sng" strike="noStrike" kern="1200" cap="none" spc="0" normalizeH="0" baseline="0" noProof="0" dirty="0" smtClean="0">
                <a:ln>
                  <a:noFill/>
                </a:ln>
                <a:solidFill>
                  <a:schemeClr val="tx1"/>
                </a:solidFill>
                <a:effectLst/>
                <a:uLnTx/>
                <a:uFillTx/>
                <a:latin typeface="+mn-lt"/>
                <a:ea typeface="+mn-ea"/>
                <a:cs typeface="+mn-cs"/>
              </a:rPr>
              <a:t>Column 1</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Purpose: To uniquely identify each Customer</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Field name: </a:t>
            </a:r>
            <a:r>
              <a:rPr kumimoji="0" lang="en-US" sz="3200" b="1" i="0" u="none" strike="noStrike" kern="1200" cap="none" spc="0" normalizeH="0" baseline="0" noProof="0" dirty="0" err="1" smtClean="0">
                <a:ln>
                  <a:noFill/>
                </a:ln>
                <a:solidFill>
                  <a:srgbClr val="FF0000"/>
                </a:solidFill>
                <a:effectLst/>
                <a:uLnTx/>
                <a:uFillTx/>
                <a:latin typeface="+mn-lt"/>
                <a:ea typeface="+mn-ea"/>
                <a:cs typeface="+mn-cs"/>
              </a:rPr>
              <a:t>Cust_id</a:t>
            </a:r>
            <a:endParaRPr kumimoji="0" lang="en-US" sz="3200" b="1" i="0" u="none" strike="noStrike" kern="1200" cap="none" spc="0" normalizeH="0" baseline="0" noProof="0" dirty="0" smtClean="0">
              <a:ln>
                <a:noFill/>
              </a:ln>
              <a:solidFill>
                <a:srgbClr val="FF0000"/>
              </a:solidFill>
              <a:effectLst/>
              <a:uLnTx/>
              <a:uFillTx/>
              <a:latin typeface="+mn-lt"/>
              <a:ea typeface="+mn-ea"/>
              <a:cs typeface="+mn-cs"/>
            </a:endParaRPr>
          </a:p>
          <a:p>
            <a:pPr marL="800100" lvl="1" indent="-342900">
              <a:spcBef>
                <a:spcPct val="20000"/>
              </a:spcBef>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Datatype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VARCHAR2 (because column will consist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of both letters</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and numbers)</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Width: 12</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H="1" flipV="1">
            <a:off x="1447800" y="1981200"/>
            <a:ext cx="1905000" cy="2819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 Overview</a:t>
            </a:r>
            <a:endParaRPr lang="en-US" sz="4000" dirty="0"/>
          </a:p>
        </p:txBody>
      </p:sp>
      <p:sp>
        <p:nvSpPr>
          <p:cNvPr id="3" name="Content Placeholder 2"/>
          <p:cNvSpPr>
            <a:spLocks noGrp="1"/>
          </p:cNvSpPr>
          <p:nvPr>
            <p:ph idx="1"/>
          </p:nvPr>
        </p:nvSpPr>
        <p:spPr/>
        <p:txBody>
          <a:bodyPr/>
          <a:lstStyle/>
          <a:p>
            <a:pPr>
              <a:buFont typeface="Wingdings" pitchFamily="2" charset="2"/>
              <a:buChar char="§"/>
            </a:pPr>
            <a:r>
              <a:rPr lang="en-US" dirty="0" smtClean="0"/>
              <a:t>Oracle </a:t>
            </a:r>
            <a:r>
              <a:rPr lang="en-US" dirty="0" smtClean="0"/>
              <a:t>11g </a:t>
            </a:r>
            <a:r>
              <a:rPr lang="en-US" dirty="0" err="1" smtClean="0"/>
              <a:t>Datatypes</a:t>
            </a:r>
            <a:endParaRPr lang="en-US" dirty="0" smtClean="0"/>
          </a:p>
          <a:p>
            <a:pPr>
              <a:buFont typeface="Wingdings" pitchFamily="2" charset="2"/>
              <a:buChar char="§"/>
            </a:pPr>
            <a:r>
              <a:rPr lang="en-US" dirty="0" smtClean="0"/>
              <a:t>Table Creation</a:t>
            </a:r>
          </a:p>
          <a:p>
            <a:pPr>
              <a:buFont typeface="Wingdings" pitchFamily="2" charset="2"/>
              <a:buChar char="§"/>
            </a:pPr>
            <a:r>
              <a:rPr lang="en-US" dirty="0" smtClean="0"/>
              <a:t>Insert Query</a:t>
            </a:r>
          </a:p>
          <a:p>
            <a:pPr>
              <a:buFont typeface="Wingdings" pitchFamily="2" charset="2"/>
              <a:buChar char="§"/>
            </a:pPr>
            <a:r>
              <a:rPr lang="en-US" dirty="0" smtClean="0"/>
              <a:t>Update Query</a:t>
            </a:r>
          </a:p>
          <a:p>
            <a:pPr>
              <a:buFont typeface="Wingdings" pitchFamily="2" charset="2"/>
              <a:buChar char="§"/>
            </a:pPr>
            <a:r>
              <a:rPr lang="en-US" dirty="0" smtClean="0"/>
              <a:t>Select Query</a:t>
            </a:r>
          </a:p>
          <a:p>
            <a:pPr>
              <a:buFont typeface="Wingdings" pitchFamily="2" charset="2"/>
              <a:buChar char="§"/>
            </a:pPr>
            <a:r>
              <a:rPr lang="en-US" dirty="0" smtClean="0"/>
              <a:t>Practice</a:t>
            </a:r>
            <a:endParaRPr lang="en-US" dirty="0" smtClean="0"/>
          </a:p>
          <a:p>
            <a:endParaRPr lang="en-US" dirty="0"/>
          </a:p>
        </p:txBody>
      </p:sp>
      <p:sp>
        <p:nvSpPr>
          <p:cNvPr id="5" name="Date Placeholder 4"/>
          <p:cNvSpPr>
            <a:spLocks noGrp="1"/>
          </p:cNvSpPr>
          <p:nvPr>
            <p:ph type="dt" sz="half" idx="4294967295"/>
          </p:nvPr>
        </p:nvSpPr>
        <p:spPr>
          <a:xfrm>
            <a:off x="0" y="6553200"/>
            <a:ext cx="2133600" cy="304800"/>
          </a:xfrm>
        </p:spPr>
        <p:txBody>
          <a:bodyPr/>
          <a:lstStyle/>
          <a:p>
            <a:fld id="{CC09B3D4-D771-4939-80E7-490E22AD543A}" type="datetime1">
              <a:rPr lang="en-US" smtClean="0"/>
              <a:t>4/6/2021</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(2/5)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5E844750-C77A-4BFF-A5F9-AAEDAE0A3875}"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2</a:t>
            </a:r>
          </a:p>
          <a:p>
            <a:pPr marL="800100" lvl="1" indent="-342900">
              <a:spcBef>
                <a:spcPct val="20000"/>
              </a:spcBef>
            </a:pPr>
            <a:r>
              <a:rPr lang="en-US" dirty="0" smtClean="0"/>
              <a:t>Purpose: To store the first and last name of each Customer</a:t>
            </a:r>
          </a:p>
          <a:p>
            <a:pPr marL="800100" lvl="1" indent="-342900">
              <a:spcBef>
                <a:spcPct val="20000"/>
              </a:spcBef>
            </a:pPr>
            <a:r>
              <a:rPr lang="en-US" dirty="0" smtClean="0"/>
              <a:t>Field name: </a:t>
            </a:r>
            <a:r>
              <a:rPr lang="en-US" dirty="0" err="1" smtClean="0"/>
              <a:t>Cust_name</a:t>
            </a:r>
            <a:endParaRPr lang="en-US" dirty="0" smtClean="0"/>
          </a:p>
          <a:p>
            <a:pPr marL="800100" lvl="1" indent="-342900">
              <a:spcBef>
                <a:spcPct val="20000"/>
              </a:spcBef>
            </a:pPr>
            <a:r>
              <a:rPr lang="en-US" dirty="0" smtClean="0"/>
              <a:t>Contents: text data</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20 (20 characters probably enough; can easily increase size if necessary)</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(2/5)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9D47E5FD-7E4B-4A9F-94B8-07E8F5DE022C}"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2</a:t>
            </a:r>
          </a:p>
          <a:p>
            <a:pPr marL="800100" lvl="1" indent="-342900">
              <a:spcBef>
                <a:spcPct val="20000"/>
              </a:spcBef>
            </a:pPr>
            <a:r>
              <a:rPr lang="en-US" dirty="0" smtClean="0"/>
              <a:t>Purpose: To store the first and last name of each Customer</a:t>
            </a:r>
          </a:p>
          <a:p>
            <a:pPr marL="800100" lvl="1" indent="-342900">
              <a:spcBef>
                <a:spcPct val="20000"/>
              </a:spcBef>
            </a:pPr>
            <a:r>
              <a:rPr lang="en-US" dirty="0" smtClean="0"/>
              <a:t>Field name: </a:t>
            </a:r>
            <a:r>
              <a:rPr lang="en-US" dirty="0" err="1" smtClean="0"/>
              <a:t>Cust_name</a:t>
            </a:r>
            <a:endParaRPr lang="en-US" dirty="0" smtClean="0"/>
          </a:p>
          <a:p>
            <a:pPr marL="800100" lvl="1" indent="-342900">
              <a:spcBef>
                <a:spcPct val="20000"/>
              </a:spcBef>
            </a:pPr>
            <a:r>
              <a:rPr lang="en-US" dirty="0" smtClean="0"/>
              <a:t>Contents: text data</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20 (20 characters probably enough; can easily increase size if necessary)</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H="1" flipV="1">
            <a:off x="2743200" y="1905000"/>
            <a:ext cx="457200" cy="2895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(3/5)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CD49DE86-B6E9-42FA-B715-C1CE145CEFAB}"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3</a:t>
            </a:r>
          </a:p>
          <a:p>
            <a:pPr marL="800100" lvl="1" indent="-342900">
              <a:spcBef>
                <a:spcPct val="20000"/>
              </a:spcBef>
            </a:pPr>
            <a:r>
              <a:rPr lang="en-US" dirty="0" smtClean="0"/>
              <a:t>Purpose: To store the date of birth of each Customer</a:t>
            </a:r>
          </a:p>
          <a:p>
            <a:pPr marL="800100" lvl="1" indent="-342900">
              <a:spcBef>
                <a:spcPct val="20000"/>
              </a:spcBef>
            </a:pPr>
            <a:r>
              <a:rPr lang="en-US" dirty="0" smtClean="0"/>
              <a:t>Field name: </a:t>
            </a:r>
            <a:r>
              <a:rPr lang="en-US" dirty="0" err="1" smtClean="0"/>
              <a:t>Cust_dob</a:t>
            </a:r>
            <a:endParaRPr lang="en-US" dirty="0" smtClean="0"/>
          </a:p>
          <a:p>
            <a:pPr marL="800100" lvl="1" indent="-342900">
              <a:spcBef>
                <a:spcPct val="20000"/>
              </a:spcBef>
            </a:pPr>
            <a:r>
              <a:rPr lang="en-US" dirty="0" smtClean="0"/>
              <a:t>Contents: Date of Birth</a:t>
            </a:r>
          </a:p>
          <a:p>
            <a:pPr marL="800100" lvl="1" indent="-342900">
              <a:spcBef>
                <a:spcPct val="20000"/>
              </a:spcBef>
            </a:pPr>
            <a:r>
              <a:rPr lang="en-US" dirty="0" err="1" smtClean="0"/>
              <a:t>Datatype</a:t>
            </a:r>
            <a:r>
              <a:rPr lang="en-US" dirty="0" smtClean="0"/>
              <a:t>: DATE</a:t>
            </a:r>
          </a:p>
          <a:p>
            <a:pPr marL="800100" lvl="1" indent="-342900">
              <a:spcBef>
                <a:spcPct val="20000"/>
              </a:spcBef>
            </a:pPr>
            <a:r>
              <a:rPr lang="en-US" dirty="0" smtClean="0"/>
              <a:t>Width: (automatically handled by Oracle)</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(3/5)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02D2BE18-B40A-46CE-818D-0DD17F9313F4}"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3</a:t>
            </a:r>
          </a:p>
          <a:p>
            <a:pPr marL="800100" lvl="1" indent="-342900">
              <a:spcBef>
                <a:spcPct val="20000"/>
              </a:spcBef>
            </a:pPr>
            <a:r>
              <a:rPr lang="en-US" dirty="0" smtClean="0"/>
              <a:t>Purpose: To store the date of birth of each Customer</a:t>
            </a:r>
          </a:p>
          <a:p>
            <a:pPr marL="800100" lvl="1" indent="-342900">
              <a:spcBef>
                <a:spcPct val="20000"/>
              </a:spcBef>
            </a:pPr>
            <a:r>
              <a:rPr lang="en-US" dirty="0" smtClean="0"/>
              <a:t>Field name: </a:t>
            </a:r>
            <a:r>
              <a:rPr lang="en-US" dirty="0" err="1" smtClean="0"/>
              <a:t>Cust_dob</a:t>
            </a:r>
            <a:endParaRPr lang="en-US" dirty="0" smtClean="0"/>
          </a:p>
          <a:p>
            <a:pPr marL="800100" lvl="1" indent="-342900">
              <a:spcBef>
                <a:spcPct val="20000"/>
              </a:spcBef>
            </a:pPr>
            <a:r>
              <a:rPr lang="en-US" dirty="0" smtClean="0"/>
              <a:t>Contents: Date of Birth</a:t>
            </a:r>
          </a:p>
          <a:p>
            <a:pPr marL="800100" lvl="1" indent="-342900">
              <a:spcBef>
                <a:spcPct val="20000"/>
              </a:spcBef>
            </a:pPr>
            <a:r>
              <a:rPr lang="en-US" dirty="0" err="1" smtClean="0"/>
              <a:t>Datatype</a:t>
            </a:r>
            <a:r>
              <a:rPr lang="en-US" dirty="0" smtClean="0"/>
              <a:t>: DATE</a:t>
            </a:r>
          </a:p>
          <a:p>
            <a:pPr marL="800100" lvl="1" indent="-342900">
              <a:spcBef>
                <a:spcPct val="20000"/>
              </a:spcBef>
            </a:pPr>
            <a:r>
              <a:rPr lang="en-US" dirty="0" smtClean="0"/>
              <a:t>Width: (automatically handled by Oracle)</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V="1">
            <a:off x="3048000" y="1981200"/>
            <a:ext cx="1143000" cy="2819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(4/5)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3111C1CB-C99F-4AB0-B0B4-441CD119C845}"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4</a:t>
            </a:r>
          </a:p>
          <a:p>
            <a:pPr marL="800100" lvl="1" indent="-342900">
              <a:spcBef>
                <a:spcPct val="20000"/>
              </a:spcBef>
            </a:pPr>
            <a:r>
              <a:rPr lang="en-US" dirty="0" smtClean="0"/>
              <a:t>Purpose: To store the street address of each Customer</a:t>
            </a:r>
          </a:p>
          <a:p>
            <a:pPr marL="800100" lvl="1" indent="-342900">
              <a:spcBef>
                <a:spcPct val="20000"/>
              </a:spcBef>
            </a:pPr>
            <a:r>
              <a:rPr lang="en-US" dirty="0" smtClean="0"/>
              <a:t>Field name: </a:t>
            </a:r>
            <a:r>
              <a:rPr lang="en-US" dirty="0" err="1" smtClean="0"/>
              <a:t>Cust_street</a:t>
            </a:r>
            <a:endParaRPr lang="en-US" dirty="0" smtClean="0"/>
          </a:p>
          <a:p>
            <a:pPr marL="800100" lvl="1" indent="-342900">
              <a:spcBef>
                <a:spcPct val="20000"/>
              </a:spcBef>
            </a:pPr>
            <a:r>
              <a:rPr lang="en-US" dirty="0" smtClean="0"/>
              <a:t>Contents: Street Address</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12</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(4/5)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FF27A758-5442-4FA1-A6E7-CE859CFCEB9B}"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4</a:t>
            </a:r>
          </a:p>
          <a:p>
            <a:pPr marL="800100" lvl="1" indent="-342900">
              <a:spcBef>
                <a:spcPct val="20000"/>
              </a:spcBef>
            </a:pPr>
            <a:r>
              <a:rPr lang="en-US" dirty="0" smtClean="0"/>
              <a:t>Purpose: To store the street address of each Customer</a:t>
            </a:r>
          </a:p>
          <a:p>
            <a:pPr marL="800100" lvl="1" indent="-342900">
              <a:spcBef>
                <a:spcPct val="20000"/>
              </a:spcBef>
            </a:pPr>
            <a:r>
              <a:rPr lang="en-US" dirty="0" smtClean="0"/>
              <a:t>Field name: </a:t>
            </a:r>
            <a:r>
              <a:rPr lang="en-US" dirty="0" err="1" smtClean="0"/>
              <a:t>Cust_street</a:t>
            </a:r>
            <a:endParaRPr lang="en-US" dirty="0" smtClean="0"/>
          </a:p>
          <a:p>
            <a:pPr marL="800100" lvl="1" indent="-342900">
              <a:spcBef>
                <a:spcPct val="20000"/>
              </a:spcBef>
            </a:pPr>
            <a:r>
              <a:rPr lang="en-US" dirty="0" smtClean="0"/>
              <a:t>Contents: Street Address</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12</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V="1">
            <a:off x="3276600" y="2057400"/>
            <a:ext cx="2971800" cy="2819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(5/5)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66802234-F603-44CC-B387-BD552D4E9166}"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5</a:t>
            </a:r>
          </a:p>
          <a:p>
            <a:pPr marL="800100" lvl="1" indent="-342900">
              <a:spcBef>
                <a:spcPct val="20000"/>
              </a:spcBef>
            </a:pPr>
            <a:r>
              <a:rPr lang="en-US" dirty="0" smtClean="0"/>
              <a:t>Purpose: To store the CITY of each Customer</a:t>
            </a:r>
          </a:p>
          <a:p>
            <a:pPr marL="800100" lvl="1" indent="-342900">
              <a:spcBef>
                <a:spcPct val="20000"/>
              </a:spcBef>
            </a:pPr>
            <a:r>
              <a:rPr lang="en-US" dirty="0" smtClean="0"/>
              <a:t>Field name: </a:t>
            </a:r>
            <a:r>
              <a:rPr lang="en-US" dirty="0" err="1" smtClean="0"/>
              <a:t>Cust_city</a:t>
            </a:r>
            <a:endParaRPr lang="en-US" dirty="0" smtClean="0"/>
          </a:p>
          <a:p>
            <a:pPr marL="800100" lvl="1" indent="-342900">
              <a:spcBef>
                <a:spcPct val="20000"/>
              </a:spcBef>
            </a:pPr>
            <a:r>
              <a:rPr lang="en-US" dirty="0" smtClean="0"/>
              <a:t>Contents: City of Customers</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12</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(5/5)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A40C10DE-B3B5-49FA-8C33-F0D315C7D6FD}" type="datetime1">
              <a:rPr lang="en-US" smtClean="0"/>
              <a:t>4/6/2021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5</a:t>
            </a:r>
          </a:p>
          <a:p>
            <a:pPr marL="800100" lvl="1" indent="-342900">
              <a:spcBef>
                <a:spcPct val="20000"/>
              </a:spcBef>
            </a:pPr>
            <a:r>
              <a:rPr lang="en-US" dirty="0" smtClean="0"/>
              <a:t>Purpose: To store the CITY of each Customer</a:t>
            </a:r>
          </a:p>
          <a:p>
            <a:pPr marL="800100" lvl="1" indent="-342900">
              <a:spcBef>
                <a:spcPct val="20000"/>
              </a:spcBef>
            </a:pPr>
            <a:r>
              <a:rPr lang="en-US" dirty="0" smtClean="0"/>
              <a:t>Field name: </a:t>
            </a:r>
            <a:r>
              <a:rPr lang="en-US" dirty="0" err="1" smtClean="0"/>
              <a:t>Cust_city</a:t>
            </a:r>
            <a:endParaRPr lang="en-US" dirty="0" smtClean="0"/>
          </a:p>
          <a:p>
            <a:pPr marL="800100" lvl="1" indent="-342900">
              <a:spcBef>
                <a:spcPct val="20000"/>
              </a:spcBef>
            </a:pPr>
            <a:r>
              <a:rPr lang="en-US" dirty="0" smtClean="0"/>
              <a:t>Contents: City of Customers</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12</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V="1">
            <a:off x="3276600" y="2057400"/>
            <a:ext cx="4419600" cy="2819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Table</a:t>
            </a:r>
            <a:endParaRPr lang="en-US" dirty="0"/>
          </a:p>
        </p:txBody>
      </p:sp>
      <p:sp>
        <p:nvSpPr>
          <p:cNvPr id="3" name="Content Placeholder 2"/>
          <p:cNvSpPr>
            <a:spLocks noGrp="1"/>
          </p:cNvSpPr>
          <p:nvPr>
            <p:ph idx="1"/>
          </p:nvPr>
        </p:nvSpPr>
        <p:spPr/>
        <p:txBody>
          <a:bodyPr/>
          <a:lstStyle/>
          <a:p>
            <a:pPr>
              <a:buNone/>
            </a:pPr>
            <a:r>
              <a:rPr lang="en-US" b="1" dirty="0" smtClean="0"/>
              <a:t>Basic syntax:</a:t>
            </a:r>
          </a:p>
          <a:p>
            <a:pPr>
              <a:buNone/>
            </a:pPr>
            <a:endParaRPr lang="en-US" dirty="0" smtClean="0"/>
          </a:p>
          <a:p>
            <a:pPr>
              <a:buNone/>
            </a:pPr>
            <a:r>
              <a:rPr lang="en-US" dirty="0" smtClean="0"/>
              <a:t>CREATE TABLE </a:t>
            </a:r>
            <a:r>
              <a:rPr lang="en-US" i="1" dirty="0" err="1" smtClean="0"/>
              <a:t>table_name</a:t>
            </a:r>
            <a:endParaRPr lang="en-US" i="1" dirty="0" smtClean="0"/>
          </a:p>
          <a:p>
            <a:pPr>
              <a:buNone/>
            </a:pPr>
            <a:r>
              <a:rPr lang="en-US" dirty="0" smtClean="0"/>
              <a:t>(</a:t>
            </a:r>
            <a:r>
              <a:rPr lang="en-US" i="1" dirty="0" smtClean="0"/>
              <a:t>column_name1</a:t>
            </a:r>
            <a:r>
              <a:rPr lang="en-US" dirty="0" smtClean="0"/>
              <a:t> </a:t>
            </a:r>
            <a:r>
              <a:rPr lang="en-US" dirty="0" err="1" smtClean="0"/>
              <a:t>datatype</a:t>
            </a:r>
            <a:r>
              <a:rPr lang="en-US" dirty="0" smtClean="0"/>
              <a:t> [DEFAULT value],</a:t>
            </a:r>
          </a:p>
          <a:p>
            <a:pPr>
              <a:buNone/>
            </a:pPr>
            <a:r>
              <a:rPr lang="en-US" i="1" dirty="0" smtClean="0"/>
              <a:t>column_name2</a:t>
            </a:r>
            <a:r>
              <a:rPr lang="en-US" dirty="0" smtClean="0"/>
              <a:t> </a:t>
            </a:r>
            <a:r>
              <a:rPr lang="en-US" dirty="0" err="1" smtClean="0"/>
              <a:t>datatype</a:t>
            </a:r>
            <a:r>
              <a:rPr lang="en-US" dirty="0" smtClean="0"/>
              <a:t> [DEFAULT value],</a:t>
            </a:r>
          </a:p>
          <a:p>
            <a:pPr>
              <a:buNone/>
            </a:pPr>
            <a:r>
              <a:rPr lang="en-US" i="1" dirty="0" smtClean="0"/>
              <a:t>column_name3</a:t>
            </a:r>
            <a:r>
              <a:rPr lang="en-US" dirty="0" smtClean="0"/>
              <a:t> </a:t>
            </a:r>
            <a:r>
              <a:rPr lang="en-US" dirty="0" err="1" smtClean="0"/>
              <a:t>datatype</a:t>
            </a:r>
            <a:r>
              <a:rPr lang="en-US" dirty="0" smtClean="0"/>
              <a:t> [DEFAULT value], …);</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21D4F98F-4CBC-4D66-A275-3D744395BF3F}" type="datetime1">
              <a:rPr lang="en-US" smtClean="0"/>
              <a:t>4/6/2021</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a Table </a:t>
            </a:r>
            <a:r>
              <a:rPr lang="en-US" i="1" dirty="0" smtClean="0">
                <a:solidFill>
                  <a:srgbClr val="FF0000"/>
                </a:solidFill>
              </a:rPr>
              <a:t>Customer</a:t>
            </a:r>
            <a:endParaRPr lang="en-US" i="1"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CREATE TABLE </a:t>
            </a:r>
            <a:r>
              <a:rPr lang="en-US" i="1" dirty="0" smtClean="0">
                <a:solidFill>
                  <a:srgbClr val="FF0000"/>
                </a:solidFill>
              </a:rPr>
              <a:t>Customer</a:t>
            </a:r>
          </a:p>
          <a:p>
            <a:pPr>
              <a:buNone/>
            </a:pPr>
            <a:r>
              <a:rPr lang="en-US" dirty="0" smtClean="0"/>
              <a:t>(</a:t>
            </a:r>
          </a:p>
          <a:p>
            <a:pPr>
              <a:buNone/>
            </a:pPr>
            <a:r>
              <a:rPr lang="en-US" i="1" dirty="0" err="1" smtClean="0">
                <a:solidFill>
                  <a:srgbClr val="FF0000"/>
                </a:solidFill>
              </a:rPr>
              <a:t>Cust_id</a:t>
            </a:r>
            <a:r>
              <a:rPr lang="en-US" dirty="0" smtClean="0"/>
              <a:t> VARCHAR2(12) NOT NULL,</a:t>
            </a:r>
          </a:p>
          <a:p>
            <a:pPr>
              <a:buNone/>
            </a:pPr>
            <a:r>
              <a:rPr lang="en-US" i="1" dirty="0" err="1" smtClean="0">
                <a:solidFill>
                  <a:srgbClr val="FF0000"/>
                </a:solidFill>
              </a:rPr>
              <a:t>Cust_name</a:t>
            </a:r>
            <a:r>
              <a:rPr lang="en-US" dirty="0" smtClean="0"/>
              <a:t> VARCHAR2(20),</a:t>
            </a:r>
          </a:p>
          <a:p>
            <a:pPr>
              <a:buNone/>
            </a:pPr>
            <a:r>
              <a:rPr lang="en-US" i="1" dirty="0" err="1" smtClean="0">
                <a:solidFill>
                  <a:srgbClr val="FF0000"/>
                </a:solidFill>
              </a:rPr>
              <a:t>Cust_dob</a:t>
            </a:r>
            <a:r>
              <a:rPr lang="en-US" dirty="0" smtClean="0"/>
              <a:t> DATE,</a:t>
            </a:r>
          </a:p>
          <a:p>
            <a:pPr>
              <a:buNone/>
            </a:pPr>
            <a:r>
              <a:rPr lang="en-US" i="1" dirty="0" err="1" smtClean="0">
                <a:solidFill>
                  <a:srgbClr val="FF0000"/>
                </a:solidFill>
              </a:rPr>
              <a:t>Cust_street</a:t>
            </a:r>
            <a:r>
              <a:rPr lang="en-US" dirty="0" smtClean="0"/>
              <a:t> VARCHAR2(12),</a:t>
            </a:r>
          </a:p>
          <a:p>
            <a:pPr>
              <a:buNone/>
            </a:pPr>
            <a:r>
              <a:rPr lang="en-US" i="1" dirty="0" err="1" smtClean="0">
                <a:solidFill>
                  <a:srgbClr val="FF0000"/>
                </a:solidFill>
              </a:rPr>
              <a:t>Cust_city</a:t>
            </a:r>
            <a:r>
              <a:rPr lang="en-US" dirty="0" smtClean="0"/>
              <a:t> VARCHAR2(12) </a:t>
            </a:r>
            <a:r>
              <a:rPr lang="en-US" dirty="0" smtClean="0">
                <a:solidFill>
                  <a:srgbClr val="FF0000"/>
                </a:solidFill>
              </a:rPr>
              <a:t>DEFAULT 'DHAKA'</a:t>
            </a:r>
          </a:p>
          <a:p>
            <a:pPr>
              <a:buNone/>
            </a:pPr>
            <a:r>
              <a:rPr lang="en-US" dirty="0" smtClean="0"/>
              <a:t>);</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18193B67-825E-46B8-A053-3102FEA9464E}" type="datetime1">
              <a:rPr lang="en-US" smtClean="0"/>
              <a:t>4/6/2021</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 Database</a:t>
            </a:r>
            <a:endParaRPr lang="en-US" sz="4000"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A database is a collection of information, that is organized so that it can be accessed, managed, and updated easily </a:t>
            </a:r>
          </a:p>
          <a:p>
            <a:pPr algn="just">
              <a:buNone/>
            </a:pPr>
            <a:r>
              <a:rPr lang="en-US" dirty="0" smtClean="0"/>
              <a:t> </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D641DC25-0F23-47A0-88DD-614735AAFFA7}" type="datetime1">
              <a:rPr lang="en-US" smtClean="0"/>
              <a:t>4/6/2021</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Insert Data</a:t>
            </a:r>
            <a:endParaRPr lang="en-US" dirty="0"/>
          </a:p>
        </p:txBody>
      </p:sp>
      <p:sp>
        <p:nvSpPr>
          <p:cNvPr id="3" name="Content Placeholder 2"/>
          <p:cNvSpPr>
            <a:spLocks noGrp="1"/>
          </p:cNvSpPr>
          <p:nvPr>
            <p:ph idx="1"/>
          </p:nvPr>
        </p:nvSpPr>
        <p:spPr/>
        <p:txBody>
          <a:bodyPr/>
          <a:lstStyle/>
          <a:p>
            <a:pPr>
              <a:buNone/>
            </a:pPr>
            <a:r>
              <a:rPr lang="en-US" dirty="0" smtClean="0"/>
              <a:t>Form of INSERT Command</a:t>
            </a:r>
          </a:p>
          <a:p>
            <a:pPr>
              <a:buFont typeface="Wingdings" pitchFamily="2" charset="2"/>
              <a:buChar char="§"/>
            </a:pPr>
            <a:r>
              <a:rPr lang="en-US" dirty="0" smtClean="0"/>
              <a:t>Single-Row Insert</a:t>
            </a:r>
          </a:p>
          <a:p>
            <a:pPr>
              <a:buFont typeface="Wingdings" pitchFamily="2" charset="2"/>
              <a:buChar char="§"/>
            </a:pPr>
            <a:r>
              <a:rPr lang="en-US" dirty="0" smtClean="0"/>
              <a:t>Multi Row Insert</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5E66ED41-B9EA-4AEB-836D-3241224D3592}" type="datetime1">
              <a:rPr lang="en-US" smtClean="0"/>
              <a:t>4/6/2021</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Single Row INSERT Command (1/4)</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Basic Syntax</a:t>
            </a:r>
            <a:r>
              <a:rPr lang="en-US" dirty="0" smtClean="0"/>
              <a:t>:</a:t>
            </a:r>
          </a:p>
          <a:p>
            <a:pPr>
              <a:buNone/>
            </a:pPr>
            <a:r>
              <a:rPr lang="en-US" dirty="0" smtClean="0"/>
              <a:t> </a:t>
            </a:r>
          </a:p>
          <a:p>
            <a:pPr>
              <a:buNone/>
            </a:pPr>
            <a:r>
              <a:rPr lang="en-US" dirty="0" smtClean="0"/>
              <a:t>	INSERT INTO </a:t>
            </a:r>
            <a:r>
              <a:rPr lang="en-US" i="1" dirty="0" err="1" smtClean="0"/>
              <a:t>table_name</a:t>
            </a:r>
            <a:r>
              <a:rPr lang="en-US" dirty="0" smtClean="0"/>
              <a:t> (</a:t>
            </a:r>
            <a:r>
              <a:rPr lang="en-US" i="1" dirty="0" smtClean="0"/>
              <a:t>column1,column2,column3</a:t>
            </a:r>
            <a:r>
              <a:rPr lang="en-US" dirty="0" smtClean="0"/>
              <a:t>,...) VALUES (</a:t>
            </a:r>
            <a:r>
              <a:rPr lang="en-US" i="1" dirty="0" smtClean="0"/>
              <a:t>value1,value2,value3,</a:t>
            </a:r>
            <a:r>
              <a:rPr lang="en-US" dirty="0" smtClean="0"/>
              <a:t>...);</a:t>
            </a:r>
          </a:p>
          <a:p>
            <a:pPr>
              <a:buNone/>
            </a:pPr>
            <a:r>
              <a:rPr lang="en-US" dirty="0"/>
              <a:t>o</a:t>
            </a:r>
            <a:r>
              <a:rPr lang="en-US" dirty="0" smtClean="0"/>
              <a:t>r</a:t>
            </a:r>
          </a:p>
          <a:p>
            <a:pPr>
              <a:buNone/>
            </a:pPr>
            <a:endParaRPr lang="en-US" dirty="0"/>
          </a:p>
          <a:p>
            <a:pPr>
              <a:buNone/>
            </a:pPr>
            <a:r>
              <a:rPr lang="en-US" dirty="0"/>
              <a:t> </a:t>
            </a:r>
            <a:r>
              <a:rPr lang="en-US" dirty="0" smtClean="0"/>
              <a:t>  INSERT </a:t>
            </a:r>
            <a:r>
              <a:rPr lang="en-US" dirty="0"/>
              <a:t>INTO </a:t>
            </a:r>
            <a:r>
              <a:rPr lang="en-US" i="1" dirty="0" err="1"/>
              <a:t>table_name</a:t>
            </a:r>
            <a:r>
              <a:rPr lang="en-US" dirty="0"/>
              <a:t>  VALUES (</a:t>
            </a:r>
            <a:r>
              <a:rPr lang="en-US" i="1" dirty="0"/>
              <a:t>value1,value2,value3,</a:t>
            </a:r>
            <a:r>
              <a:rPr lang="en-US" dirty="0"/>
              <a:t>...);</a:t>
            </a:r>
          </a:p>
          <a:p>
            <a:pPr>
              <a:buNone/>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8D1A49E0-A0A3-477C-9562-2F43F752C1D4}" type="datetime1">
              <a:rPr lang="en-US" smtClean="0"/>
              <a:t>4/6/2021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Try </a:t>
            </a:r>
            <a:endParaRPr lang="en-US" dirty="0"/>
          </a:p>
        </p:txBody>
      </p:sp>
      <p:sp>
        <p:nvSpPr>
          <p:cNvPr id="3" name="Content Placeholder 2"/>
          <p:cNvSpPr>
            <a:spLocks noGrp="1"/>
          </p:cNvSpPr>
          <p:nvPr>
            <p:ph idx="1"/>
          </p:nvPr>
        </p:nvSpPr>
        <p:spPr/>
        <p:txBody>
          <a:bodyPr/>
          <a:lstStyle/>
          <a:p>
            <a:pPr>
              <a:buNone/>
            </a:pPr>
            <a:r>
              <a:rPr lang="en-US" b="1" dirty="0" smtClean="0"/>
              <a:t>Basic Syntax</a:t>
            </a:r>
            <a:r>
              <a:rPr lang="en-US" dirty="0" smtClean="0"/>
              <a:t>: </a:t>
            </a:r>
          </a:p>
          <a:p>
            <a:pPr>
              <a:buNone/>
            </a:pPr>
            <a:r>
              <a:rPr lang="en-US" dirty="0" smtClean="0"/>
              <a:t>	 INSERT INTO </a:t>
            </a:r>
            <a:r>
              <a:rPr lang="en-US" i="1" dirty="0" err="1" smtClean="0"/>
              <a:t>table_name</a:t>
            </a:r>
            <a:r>
              <a:rPr lang="en-US" dirty="0" smtClean="0"/>
              <a:t> (</a:t>
            </a:r>
            <a:r>
              <a:rPr lang="en-US" i="1" dirty="0" smtClean="0"/>
              <a:t>column1,column2,column3</a:t>
            </a:r>
            <a:r>
              <a:rPr lang="en-US" dirty="0" smtClean="0"/>
              <a:t>,...) VALUES (</a:t>
            </a:r>
            <a:r>
              <a:rPr lang="en-US" i="1" dirty="0" smtClean="0"/>
              <a:t>value1,value2,value3,</a:t>
            </a:r>
            <a:r>
              <a:rPr lang="en-US" dirty="0" smtClean="0"/>
              <a:t>...);</a:t>
            </a:r>
          </a:p>
          <a:p>
            <a:pPr algn="ctr">
              <a:buNone/>
            </a:pPr>
            <a:endParaRPr lang="en-US" sz="2800" dirty="0" smtClean="0"/>
          </a:p>
          <a:p>
            <a:pPr>
              <a:buNone/>
            </a:pPr>
            <a:r>
              <a:rPr lang="en-US" sz="2800" dirty="0" smtClean="0"/>
              <a:t>Table Name: </a:t>
            </a:r>
            <a:r>
              <a:rPr lang="en-US" sz="2800" i="1" dirty="0" smtClean="0">
                <a:solidFill>
                  <a:srgbClr val="FF0000"/>
                </a:solidFill>
              </a:rPr>
              <a:t>Customer</a:t>
            </a:r>
          </a:p>
          <a:p>
            <a:pPr>
              <a:buNone/>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F5BE696F-0A6F-4C8B-8A18-16140D90A637}" type="datetime1">
              <a:rPr lang="en-US" smtClean="0"/>
              <a:t>4/6/2021</a:t>
            </a:fld>
            <a:endParaRPr lang="en-US" dirty="0"/>
          </a:p>
        </p:txBody>
      </p:sp>
      <p:graphicFrame>
        <p:nvGraphicFramePr>
          <p:cNvPr id="7" name="Content Placeholder 6"/>
          <p:cNvGraphicFramePr>
            <a:graphicFrameLocks/>
          </p:cNvGraphicFramePr>
          <p:nvPr/>
        </p:nvGraphicFramePr>
        <p:xfrm>
          <a:off x="457200" y="4744720"/>
          <a:ext cx="8229600" cy="74168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c_street_006</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Single Row INSERT Command (2/4)</a:t>
            </a:r>
            <a:endParaRPr lang="en-US" dirty="0"/>
          </a:p>
        </p:txBody>
      </p:sp>
      <p:sp>
        <p:nvSpPr>
          <p:cNvPr id="3" name="Content Placeholder 2"/>
          <p:cNvSpPr>
            <a:spLocks noGrp="1"/>
          </p:cNvSpPr>
          <p:nvPr>
            <p:ph idx="1"/>
          </p:nvPr>
        </p:nvSpPr>
        <p:spPr/>
        <p:txBody>
          <a:bodyPr anchor="ctr">
            <a:normAutofit/>
          </a:bodyPr>
          <a:lstStyle/>
          <a:p>
            <a:pPr>
              <a:buNone/>
            </a:pPr>
            <a:r>
              <a:rPr lang="en-US" dirty="0" smtClean="0"/>
              <a:t>	INSERT INTO </a:t>
            </a:r>
            <a:r>
              <a:rPr lang="en-US" i="1" dirty="0" smtClean="0">
                <a:solidFill>
                  <a:srgbClr val="FF0000"/>
                </a:solidFill>
              </a:rPr>
              <a:t>CUSTOMER </a:t>
            </a:r>
          </a:p>
          <a:p>
            <a:pPr>
              <a:buNone/>
            </a:pPr>
            <a:r>
              <a:rPr lang="en-US" dirty="0" smtClean="0"/>
              <a:t>	(</a:t>
            </a:r>
            <a:r>
              <a:rPr lang="en-US" i="1" dirty="0" err="1" smtClean="0"/>
              <a:t>Cust_id</a:t>
            </a:r>
            <a:r>
              <a:rPr lang="en-US" i="1" dirty="0" smtClean="0"/>
              <a:t>, </a:t>
            </a:r>
            <a:r>
              <a:rPr lang="en-US" i="1" dirty="0" err="1" smtClean="0"/>
              <a:t>Cust_name</a:t>
            </a:r>
            <a:r>
              <a:rPr lang="en-US" i="1" dirty="0" smtClean="0"/>
              <a:t>, </a:t>
            </a:r>
            <a:r>
              <a:rPr lang="en-US" i="1" dirty="0" err="1" smtClean="0"/>
              <a:t>Cust_dob</a:t>
            </a:r>
            <a:r>
              <a:rPr lang="en-US" i="1" dirty="0" smtClean="0"/>
              <a:t>, </a:t>
            </a:r>
            <a:r>
              <a:rPr lang="en-US" i="1" dirty="0" err="1" smtClean="0"/>
              <a:t>Cust_street</a:t>
            </a:r>
            <a:r>
              <a:rPr lang="en-US" i="1" dirty="0" smtClean="0"/>
              <a:t>,   </a:t>
            </a:r>
            <a:r>
              <a:rPr lang="en-US" i="1" dirty="0" err="1" smtClean="0"/>
              <a:t>Cust_city</a:t>
            </a:r>
            <a:r>
              <a:rPr lang="en-US" dirty="0" smtClean="0"/>
              <a:t>) VALUES </a:t>
            </a:r>
          </a:p>
          <a:p>
            <a:pPr>
              <a:buNone/>
            </a:pPr>
            <a:r>
              <a:rPr lang="en-US" dirty="0" smtClean="0"/>
              <a:t>	(</a:t>
            </a:r>
            <a:r>
              <a:rPr lang="en-US" i="1" dirty="0" smtClean="0"/>
              <a:t>'C00000000001', 'C_A', '11-JAN-1982', 'c_street_006', 'c_city_001'</a:t>
            </a:r>
            <a:r>
              <a:rPr lang="en-US" dirty="0" smtClean="0"/>
              <a:t>);</a:t>
            </a:r>
          </a:p>
          <a:p>
            <a:pPr algn="ctr">
              <a:buNone/>
            </a:pPr>
            <a:r>
              <a:rPr lang="en-US" dirty="0" smtClean="0">
                <a:solidFill>
                  <a:srgbClr val="010473"/>
                </a:solidFill>
              </a:rPr>
              <a:t>After executing this, one will see the message: </a:t>
            </a:r>
          </a:p>
          <a:p>
            <a:pPr algn="ctr">
              <a:buNone/>
            </a:pPr>
            <a:r>
              <a:rPr lang="en-US" dirty="0" smtClean="0">
                <a:solidFill>
                  <a:srgbClr val="010473"/>
                </a:solidFill>
              </a:rPr>
              <a:t>"1 row created"</a:t>
            </a:r>
            <a:endParaRPr lang="en-US" dirty="0">
              <a:solidFill>
                <a:srgbClr val="010473"/>
              </a:solidFill>
            </a:endParaRPr>
          </a:p>
        </p:txBody>
      </p:sp>
      <p:sp>
        <p:nvSpPr>
          <p:cNvPr id="5" name="Date Placeholder 4"/>
          <p:cNvSpPr>
            <a:spLocks noGrp="1"/>
          </p:cNvSpPr>
          <p:nvPr>
            <p:ph type="dt" sz="half" idx="4294967295"/>
          </p:nvPr>
        </p:nvSpPr>
        <p:spPr>
          <a:xfrm>
            <a:off x="0" y="6553200"/>
            <a:ext cx="2133600" cy="304800"/>
          </a:xfrm>
        </p:spPr>
        <p:txBody>
          <a:bodyPr/>
          <a:lstStyle/>
          <a:p>
            <a:fld id="{5B21C69E-DC4E-4EFF-A31F-B4E5EB868408}" type="datetime1">
              <a:rPr lang="en-US" smtClean="0"/>
              <a:t>4/6/2021</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Single Row INSERT Command (3/4)</a:t>
            </a:r>
            <a:endParaRPr lang="en-US" dirty="0"/>
          </a:p>
        </p:txBody>
      </p:sp>
      <p:sp>
        <p:nvSpPr>
          <p:cNvPr id="3" name="Content Placeholder 2" descr=" 3"/>
          <p:cNvSpPr>
            <a:spLocks noGrp="1"/>
          </p:cNvSpPr>
          <p:nvPr>
            <p:ph idx="1"/>
          </p:nvPr>
        </p:nvSpPr>
        <p:spPr/>
        <p:txBody>
          <a:bodyPr anchor="ctr">
            <a:normAutofit/>
          </a:bodyPr>
          <a:lstStyle/>
          <a:p>
            <a:pPr>
              <a:buNone/>
            </a:pPr>
            <a:r>
              <a:rPr lang="en-US" dirty="0" smtClean="0"/>
              <a:t>	INSERT INTO </a:t>
            </a:r>
            <a:r>
              <a:rPr lang="en-US" i="1" dirty="0" smtClean="0">
                <a:solidFill>
                  <a:srgbClr val="FF0000"/>
                </a:solidFill>
              </a:rPr>
              <a:t>CUSTOMER </a:t>
            </a:r>
          </a:p>
          <a:p>
            <a:pPr>
              <a:buNone/>
            </a:pPr>
            <a:r>
              <a:rPr lang="en-US" b="1" dirty="0" smtClean="0">
                <a:solidFill>
                  <a:srgbClr val="FF0000"/>
                </a:solidFill>
              </a:rPr>
              <a:t>	</a:t>
            </a:r>
            <a:r>
              <a:rPr lang="en-US" dirty="0" smtClean="0"/>
              <a:t>(</a:t>
            </a:r>
            <a:r>
              <a:rPr lang="en-US" i="1" dirty="0" err="1" smtClean="0"/>
              <a:t>Cust_id</a:t>
            </a:r>
            <a:r>
              <a:rPr lang="en-US" i="1" dirty="0" smtClean="0"/>
              <a:t>, </a:t>
            </a:r>
            <a:r>
              <a:rPr lang="en-US" i="1" dirty="0" err="1" smtClean="0"/>
              <a:t>Cust_name</a:t>
            </a:r>
            <a:r>
              <a:rPr lang="en-US" i="1" dirty="0" smtClean="0"/>
              <a:t>, </a:t>
            </a:r>
            <a:r>
              <a:rPr lang="en-US" i="1" dirty="0" err="1" smtClean="0"/>
              <a:t>Cust_city</a:t>
            </a:r>
            <a:r>
              <a:rPr lang="en-US" dirty="0" smtClean="0"/>
              <a:t>) VALUES </a:t>
            </a:r>
          </a:p>
          <a:p>
            <a:pPr>
              <a:buNone/>
            </a:pPr>
            <a:r>
              <a:rPr lang="en-US" dirty="0" smtClean="0"/>
              <a:t>	(</a:t>
            </a:r>
            <a:r>
              <a:rPr lang="en-US" i="1" dirty="0" smtClean="0"/>
              <a:t>'C00000000002', 'C_B', 'c_city_002'</a:t>
            </a:r>
            <a:r>
              <a:rPr lang="en-US" dirty="0" smtClean="0"/>
              <a:t>);</a:t>
            </a:r>
          </a:p>
          <a:p>
            <a:pPr algn="ctr">
              <a:buNone/>
            </a:pPr>
            <a:r>
              <a:rPr lang="en-US" b="1" dirty="0" smtClean="0">
                <a:solidFill>
                  <a:srgbClr val="FF0000"/>
                </a:solidFill>
              </a:rPr>
              <a:t>ERROR????</a:t>
            </a:r>
          </a:p>
          <a:p>
            <a:pPr algn="ctr">
              <a:buChar char=" "/>
            </a:pPr>
            <a:r>
              <a:rPr lang="en-US" dirty="0" smtClean="0">
                <a:solidFill>
                  <a:srgbClr val="010473"/>
                </a:solidFill>
              </a:rPr>
              <a:t>                                         </a:t>
            </a:r>
          </a:p>
          <a:p>
            <a:pPr algn="ctr">
              <a:buChar char=" "/>
            </a:pPr>
            <a:r>
              <a:rPr lang="en-US" dirty="0" smtClean="0">
                <a:solidFill>
                  <a:srgbClr val="010473"/>
                </a:solidFill>
              </a:rPr>
              <a:t>               </a:t>
            </a:r>
            <a:endParaRPr lang="en-US" dirty="0">
              <a:solidFill>
                <a:srgbClr val="010473"/>
              </a:solidFill>
            </a:endParaRPr>
          </a:p>
        </p:txBody>
      </p:sp>
      <p:sp>
        <p:nvSpPr>
          <p:cNvPr id="5" name="Date Placeholder 4" descr=" 5"/>
          <p:cNvSpPr>
            <a:spLocks noGrp="1"/>
          </p:cNvSpPr>
          <p:nvPr>
            <p:ph type="dt" sz="half" idx="4294967295"/>
          </p:nvPr>
        </p:nvSpPr>
        <p:spPr>
          <a:xfrm>
            <a:off x="0" y="6553200"/>
            <a:ext cx="2133600" cy="304800"/>
          </a:xfrm>
        </p:spPr>
        <p:txBody>
          <a:bodyPr/>
          <a:lstStyle/>
          <a:p>
            <a:fld id="{765FF15F-7E18-4C09-A0AF-6D5CCFC5F825}"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Single Row INSERT Command (3/4)</a:t>
            </a:r>
            <a:endParaRPr lang="en-US" dirty="0"/>
          </a:p>
        </p:txBody>
      </p:sp>
      <p:sp>
        <p:nvSpPr>
          <p:cNvPr id="3" name="Content Placeholder 2" descr=" 3"/>
          <p:cNvSpPr>
            <a:spLocks noGrp="1"/>
          </p:cNvSpPr>
          <p:nvPr>
            <p:ph idx="1"/>
          </p:nvPr>
        </p:nvSpPr>
        <p:spPr>
          <a:xfrm>
            <a:off x="457200" y="1600200"/>
            <a:ext cx="8229600" cy="4525962"/>
          </a:xfrm>
        </p:spPr>
        <p:txBody>
          <a:bodyPr anchor="ctr">
            <a:normAutofit/>
          </a:bodyPr>
          <a:lstStyle/>
          <a:p>
            <a:pPr>
              <a:buNone/>
            </a:pPr>
            <a:r>
              <a:rPr lang="en-US" dirty="0" smtClean="0"/>
              <a:t>	INSERT INTO </a:t>
            </a:r>
            <a:r>
              <a:rPr lang="en-US" i="1" dirty="0" smtClean="0">
                <a:solidFill>
                  <a:srgbClr val="FF0000"/>
                </a:solidFill>
              </a:rPr>
              <a:t>CUSTOMER </a:t>
            </a:r>
          </a:p>
          <a:p>
            <a:pPr>
              <a:buNone/>
            </a:pPr>
            <a:r>
              <a:rPr lang="en-US" b="1" dirty="0" smtClean="0">
                <a:solidFill>
                  <a:srgbClr val="FF0000"/>
                </a:solidFill>
              </a:rPr>
              <a:t>	</a:t>
            </a:r>
            <a:r>
              <a:rPr lang="en-US" dirty="0" smtClean="0"/>
              <a:t>(</a:t>
            </a:r>
            <a:r>
              <a:rPr lang="en-US" i="1" dirty="0" err="1" smtClean="0"/>
              <a:t>Cust_id</a:t>
            </a:r>
            <a:r>
              <a:rPr lang="en-US" i="1" dirty="0" smtClean="0"/>
              <a:t>, </a:t>
            </a:r>
            <a:r>
              <a:rPr lang="en-US" i="1" dirty="0" err="1" smtClean="0"/>
              <a:t>Cust_name</a:t>
            </a:r>
            <a:r>
              <a:rPr lang="en-US" i="1" dirty="0" smtClean="0"/>
              <a:t>, </a:t>
            </a:r>
            <a:r>
              <a:rPr lang="en-US" i="1" dirty="0" err="1" smtClean="0"/>
              <a:t>Cust_city</a:t>
            </a:r>
            <a:r>
              <a:rPr lang="en-US" dirty="0" smtClean="0"/>
              <a:t>) VALUES </a:t>
            </a:r>
          </a:p>
          <a:p>
            <a:pPr>
              <a:buNone/>
            </a:pPr>
            <a:r>
              <a:rPr lang="en-US" dirty="0" smtClean="0"/>
              <a:t>	(</a:t>
            </a:r>
            <a:r>
              <a:rPr lang="en-US" i="1" dirty="0" smtClean="0"/>
              <a:t>'C00000000002', 'C_B', 'c_city_002'</a:t>
            </a:r>
            <a:r>
              <a:rPr lang="en-US" dirty="0" smtClean="0"/>
              <a:t>);</a:t>
            </a:r>
          </a:p>
          <a:p>
            <a:pPr algn="ctr">
              <a:buNone/>
            </a:pPr>
            <a:endParaRPr lang="en-US" dirty="0" smtClean="0">
              <a:solidFill>
                <a:srgbClr val="010473"/>
              </a:solidFill>
              <a:latin typeface="Times New Roman"/>
            </a:endParaRPr>
          </a:p>
          <a:p>
            <a:pPr algn="ctr">
              <a:buNone/>
            </a:pPr>
            <a:r>
              <a:rPr lang="en-US" dirty="0">
                <a:solidFill>
                  <a:srgbClr val="010473"/>
                </a:solidFill>
              </a:rPr>
              <a:t>After executing this, one will see the message: </a:t>
            </a:r>
          </a:p>
          <a:p>
            <a:pPr algn="ctr">
              <a:buNone/>
            </a:pPr>
            <a:r>
              <a:rPr lang="en-US" dirty="0">
                <a:solidFill>
                  <a:srgbClr val="010473"/>
                </a:solidFill>
              </a:rPr>
              <a:t>"1 row created"</a:t>
            </a:r>
          </a:p>
          <a:p>
            <a:pPr algn="ctr">
              <a:buChar char=" "/>
            </a:pPr>
            <a:endParaRPr lang="en-US" dirty="0">
              <a:solidFill>
                <a:srgbClr val="010473"/>
              </a:solidFill>
            </a:endParaRPr>
          </a:p>
        </p:txBody>
      </p:sp>
      <p:sp>
        <p:nvSpPr>
          <p:cNvPr id="5" name="Date Placeholder 4" descr=" 5"/>
          <p:cNvSpPr>
            <a:spLocks noGrp="1"/>
          </p:cNvSpPr>
          <p:nvPr>
            <p:ph type="dt" sz="half" idx="4294967295"/>
          </p:nvPr>
        </p:nvSpPr>
        <p:spPr>
          <a:xfrm>
            <a:off x="0" y="6553200"/>
            <a:ext cx="2133600" cy="304800"/>
          </a:xfrm>
        </p:spPr>
        <p:txBody>
          <a:bodyPr/>
          <a:lstStyle/>
          <a:p>
            <a:fld id="{81EA96E8-018C-48B4-9231-0350D3D0E0CC}"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Single Row INSERT Command (3/3)</a:t>
            </a:r>
            <a:endParaRPr lang="en-US" dirty="0"/>
          </a:p>
        </p:txBody>
      </p:sp>
      <p:sp>
        <p:nvSpPr>
          <p:cNvPr id="3" name="Content Placeholder 2"/>
          <p:cNvSpPr>
            <a:spLocks noGrp="1"/>
          </p:cNvSpPr>
          <p:nvPr>
            <p:ph idx="1"/>
          </p:nvPr>
        </p:nvSpPr>
        <p:spPr/>
        <p:txBody>
          <a:bodyPr anchor="t"/>
          <a:lstStyle/>
          <a:p>
            <a:pPr>
              <a:buFont typeface="Wingdings" pitchFamily="2" charset="2"/>
              <a:buChar char="§"/>
            </a:pPr>
            <a:r>
              <a:rPr lang="en-US" dirty="0" smtClean="0"/>
              <a:t>Any missing values will be NULL, unless a DEFAULT value is provided in the table definition</a:t>
            </a:r>
          </a:p>
          <a:p>
            <a:pPr>
              <a:buFont typeface="Wingdings" pitchFamily="2" charset="2"/>
              <a:buChar char="§"/>
            </a:pPr>
            <a:endParaRPr lang="en-US" dirty="0" smtClean="0"/>
          </a:p>
          <a:p>
            <a:pPr>
              <a:buFont typeface="Wingdings" pitchFamily="2" charset="2"/>
              <a:buChar char="§"/>
            </a:pPr>
            <a:r>
              <a:rPr lang="en-US" dirty="0" smtClean="0"/>
              <a:t>Column list is optional</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EBFFCA35-8086-423D-8C92-7C2269730204}" type="datetime1">
              <a:rPr lang="en-US" smtClean="0"/>
              <a:t>4/6/2021</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Multi-Row INSERT Command</a:t>
            </a:r>
            <a:endParaRPr lang="en-US" dirty="0"/>
          </a:p>
        </p:txBody>
      </p:sp>
      <p:sp>
        <p:nvSpPr>
          <p:cNvPr id="3" name="Content Placeholder 2" descr=" 3"/>
          <p:cNvSpPr>
            <a:spLocks noGrp="1"/>
          </p:cNvSpPr>
          <p:nvPr>
            <p:ph idx="1"/>
          </p:nvPr>
        </p:nvSpPr>
        <p:spPr/>
        <p:txBody>
          <a:bodyPr>
            <a:normAutofit fontScale="92500" lnSpcReduction="10000"/>
          </a:bodyPr>
          <a:lstStyle/>
          <a:p>
            <a:pPr>
              <a:buFont typeface="Wingdings" pitchFamily="2" charset="2"/>
              <a:buChar char="§"/>
            </a:pPr>
            <a:r>
              <a:rPr lang="en-US" dirty="0" smtClean="0"/>
              <a:t> </a:t>
            </a:r>
            <a:r>
              <a:rPr lang="en-US" sz="3300" dirty="0" smtClean="0"/>
              <a:t>Basic Syntax</a:t>
            </a:r>
          </a:p>
          <a:p>
            <a:pPr>
              <a:buFont typeface="Wingdings" pitchFamily="2" charset="2"/>
              <a:buChar char="§"/>
            </a:pPr>
            <a:endParaRPr lang="en-US" sz="1300" dirty="0" smtClean="0"/>
          </a:p>
          <a:p>
            <a:pPr>
              <a:buNone/>
            </a:pPr>
            <a:r>
              <a:rPr lang="en-US" sz="3700" dirty="0" smtClean="0"/>
              <a:t>	</a:t>
            </a:r>
            <a:r>
              <a:rPr lang="en-US" sz="3300" dirty="0" smtClean="0"/>
              <a:t>Uses a sub query allowing zero, one or more rows to insert</a:t>
            </a:r>
            <a:endParaRPr lang="en-US" sz="3700" dirty="0" smtClean="0"/>
          </a:p>
          <a:p>
            <a:pPr lvl="1">
              <a:buNone/>
            </a:pPr>
            <a:endParaRPr lang="en-US" sz="3400" dirty="0" smtClean="0"/>
          </a:p>
          <a:p>
            <a:pPr>
              <a:buNone/>
            </a:pPr>
            <a:r>
              <a:rPr lang="en-US" sz="3000" b="1" dirty="0" smtClean="0"/>
              <a:t>Example:</a:t>
            </a:r>
          </a:p>
          <a:p>
            <a:pPr>
              <a:buNone/>
            </a:pPr>
            <a:r>
              <a:rPr lang="en-US" sz="3000" b="1" dirty="0" smtClean="0"/>
              <a:t>   </a:t>
            </a:r>
            <a:r>
              <a:rPr lang="en-US" sz="3000" dirty="0" smtClean="0"/>
              <a:t>Create a new table named </a:t>
            </a:r>
            <a:r>
              <a:rPr lang="en-US" sz="3000" i="1" dirty="0" smtClean="0">
                <a:solidFill>
                  <a:srgbClr val="FF0000"/>
                </a:solidFill>
              </a:rPr>
              <a:t>NEW_CUSTOMER</a:t>
            </a:r>
            <a:r>
              <a:rPr lang="en-US" sz="3000" dirty="0" smtClean="0"/>
              <a:t> using similar columns of table </a:t>
            </a:r>
            <a:r>
              <a:rPr lang="en-US" sz="3000" i="1" dirty="0" smtClean="0">
                <a:solidFill>
                  <a:srgbClr val="FF0000"/>
                </a:solidFill>
              </a:rPr>
              <a:t>CUSTOMER</a:t>
            </a:r>
            <a:r>
              <a:rPr lang="en-US" sz="3000" i="1" dirty="0" smtClean="0"/>
              <a:t> </a:t>
            </a:r>
            <a:r>
              <a:rPr lang="en-US" sz="3000" dirty="0" smtClean="0"/>
              <a:t>                    </a:t>
            </a:r>
          </a:p>
          <a:p>
            <a:pPr lvl="2">
              <a:buChar char=" "/>
            </a:pPr>
            <a:r>
              <a:rPr lang="en-US" sz="3000" dirty="0" smtClean="0"/>
              <a:t>                      </a:t>
            </a:r>
          </a:p>
          <a:p>
            <a:pPr lvl="1">
              <a:buChar char=" "/>
            </a:pPr>
            <a:r>
              <a:rPr lang="en-US" sz="3000" dirty="0" smtClean="0"/>
              <a:t>  </a:t>
            </a:r>
            <a:endParaRPr lang="en-US" sz="3000" dirty="0"/>
          </a:p>
        </p:txBody>
      </p:sp>
      <p:sp>
        <p:nvSpPr>
          <p:cNvPr id="5" name="Date Placeholder 4" descr=" 5"/>
          <p:cNvSpPr>
            <a:spLocks noGrp="1"/>
          </p:cNvSpPr>
          <p:nvPr>
            <p:ph type="dt" sz="half" idx="4294967295"/>
          </p:nvPr>
        </p:nvSpPr>
        <p:spPr>
          <a:xfrm>
            <a:off x="0" y="6553200"/>
            <a:ext cx="2133600" cy="304800"/>
          </a:xfrm>
        </p:spPr>
        <p:txBody>
          <a:bodyPr/>
          <a:lstStyle/>
          <a:p>
            <a:fld id="{AA050CFA-9E40-4D04-8FE4-6BAFD17BE04D}"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Multi-Row INSERT Command</a:t>
            </a:r>
            <a:endParaRPr lang="en-US" dirty="0"/>
          </a:p>
        </p:txBody>
      </p:sp>
      <p:sp>
        <p:nvSpPr>
          <p:cNvPr id="3" name="Content Placeholder 2" descr=" 3"/>
          <p:cNvSpPr>
            <a:spLocks noGrp="1"/>
          </p:cNvSpPr>
          <p:nvPr>
            <p:ph idx="1"/>
          </p:nvPr>
        </p:nvSpPr>
        <p:spPr/>
        <p:txBody>
          <a:bodyPr>
            <a:normAutofit/>
          </a:bodyPr>
          <a:lstStyle/>
          <a:p>
            <a:pPr>
              <a:buFont typeface="Wingdings" pitchFamily="2" charset="2"/>
              <a:buChar char="§"/>
            </a:pPr>
            <a:r>
              <a:rPr lang="en-US" dirty="0" smtClean="0"/>
              <a:t>INSERT INTO </a:t>
            </a:r>
            <a:r>
              <a:rPr lang="en-US" i="1" dirty="0" smtClean="0">
                <a:solidFill>
                  <a:srgbClr val="FF0000"/>
                </a:solidFill>
              </a:rPr>
              <a:t>NEW_CUSTOMER</a:t>
            </a:r>
            <a:r>
              <a:rPr lang="en-US" dirty="0" smtClean="0"/>
              <a:t> </a:t>
            </a:r>
          </a:p>
          <a:p>
            <a:pPr>
              <a:buNone/>
            </a:pPr>
            <a:r>
              <a:rPr lang="en-US" dirty="0" smtClean="0"/>
              <a:t>	SELECT * FROM </a:t>
            </a:r>
            <a:r>
              <a:rPr lang="en-US" i="1" dirty="0" smtClean="0">
                <a:solidFill>
                  <a:srgbClr val="FF0000"/>
                </a:solidFill>
              </a:rPr>
              <a:t>CUSTOMER</a:t>
            </a:r>
            <a:r>
              <a:rPr lang="en-US" dirty="0" smtClean="0"/>
              <a:t>;</a:t>
            </a:r>
          </a:p>
          <a:p>
            <a:pPr>
              <a:buNone/>
            </a:pPr>
            <a:endParaRPr lang="en-US" dirty="0" smtClean="0"/>
          </a:p>
        </p:txBody>
      </p:sp>
      <p:sp>
        <p:nvSpPr>
          <p:cNvPr id="5" name="Date Placeholder 4" descr=" 5"/>
          <p:cNvSpPr>
            <a:spLocks noGrp="1"/>
          </p:cNvSpPr>
          <p:nvPr>
            <p:ph type="dt" sz="half" idx="4294967295"/>
          </p:nvPr>
        </p:nvSpPr>
        <p:spPr>
          <a:xfrm>
            <a:off x="0" y="6553200"/>
            <a:ext cx="2133600" cy="304800"/>
          </a:xfrm>
        </p:spPr>
        <p:txBody>
          <a:bodyPr/>
          <a:lstStyle/>
          <a:p>
            <a:fld id="{D917E82C-26A1-45F0-B456-B187F7EC8F2E}"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Multi-Row INSERT Command</a:t>
            </a:r>
            <a:endParaRPr lang="en-US" dirty="0"/>
          </a:p>
        </p:txBody>
      </p:sp>
      <p:sp>
        <p:nvSpPr>
          <p:cNvPr id="3" name="Content Placeholder 2" descr=" 3"/>
          <p:cNvSpPr>
            <a:spLocks noGrp="1"/>
          </p:cNvSpPr>
          <p:nvPr>
            <p:ph idx="1"/>
          </p:nvPr>
        </p:nvSpPr>
        <p:spPr/>
        <p:txBody>
          <a:bodyPr>
            <a:normAutofit/>
          </a:bodyPr>
          <a:lstStyle/>
          <a:p>
            <a:pPr>
              <a:buFont typeface="Wingdings" pitchFamily="2" charset="2"/>
              <a:buChar char="§"/>
            </a:pPr>
            <a:r>
              <a:rPr lang="en-US" dirty="0" smtClean="0"/>
              <a:t>INSERT INTO </a:t>
            </a:r>
            <a:r>
              <a:rPr lang="en-US" i="1" dirty="0" smtClean="0">
                <a:solidFill>
                  <a:srgbClr val="FF0000"/>
                </a:solidFill>
              </a:rPr>
              <a:t>NEW_CUSTOMER</a:t>
            </a:r>
            <a:r>
              <a:rPr lang="en-US" dirty="0" smtClean="0"/>
              <a:t> </a:t>
            </a:r>
          </a:p>
          <a:p>
            <a:pPr>
              <a:buNone/>
            </a:pPr>
            <a:r>
              <a:rPr lang="en-US" dirty="0" smtClean="0"/>
              <a:t>	SELECT * FROM </a:t>
            </a:r>
            <a:r>
              <a:rPr lang="en-US" i="1" dirty="0" smtClean="0">
                <a:solidFill>
                  <a:srgbClr val="FF0000"/>
                </a:solidFill>
              </a:rPr>
              <a:t>CUSTOMER</a:t>
            </a:r>
            <a:r>
              <a:rPr lang="en-US" dirty="0" smtClean="0"/>
              <a:t>;</a:t>
            </a:r>
          </a:p>
          <a:p>
            <a:pPr>
              <a:buNone/>
            </a:pPr>
            <a:endParaRPr lang="en-US" dirty="0" smtClean="0"/>
          </a:p>
          <a:p>
            <a:pPr>
              <a:buNone/>
            </a:pPr>
            <a:r>
              <a:rPr lang="en-US" dirty="0" smtClean="0"/>
              <a:t>Now Write,</a:t>
            </a:r>
          </a:p>
          <a:p>
            <a:pPr>
              <a:buNone/>
            </a:pPr>
            <a:r>
              <a:rPr lang="en-US" dirty="0" smtClean="0"/>
              <a:t>SELECT * FROM </a:t>
            </a:r>
            <a:r>
              <a:rPr lang="en-US" i="1" dirty="0" smtClean="0">
                <a:solidFill>
                  <a:srgbClr val="FF0000"/>
                </a:solidFill>
              </a:rPr>
              <a:t>NEW_CUSTOMER</a:t>
            </a:r>
            <a:endParaRPr lang="en-US" i="1" dirty="0"/>
          </a:p>
        </p:txBody>
      </p:sp>
      <p:sp>
        <p:nvSpPr>
          <p:cNvPr id="5" name="Date Placeholder 4" descr=" 5"/>
          <p:cNvSpPr>
            <a:spLocks noGrp="1"/>
          </p:cNvSpPr>
          <p:nvPr>
            <p:ph type="dt" sz="half" idx="4294967295"/>
          </p:nvPr>
        </p:nvSpPr>
        <p:spPr>
          <a:xfrm>
            <a:off x="0" y="6553200"/>
            <a:ext cx="2133600" cy="304800"/>
          </a:xfrm>
        </p:spPr>
        <p:txBody>
          <a:bodyPr/>
          <a:lstStyle/>
          <a:p>
            <a:fld id="{48C4772A-751E-49A6-866B-F036252F00DB}" type="datetime1">
              <a:rPr lang="en-US" smtClean="0"/>
              <a:t>4/6/2021</a:t>
            </a:fld>
            <a:endParaRPr lang="en-US" dirty="0"/>
          </a:p>
        </p:txBody>
      </p:sp>
      <p:graphicFrame>
        <p:nvGraphicFramePr>
          <p:cNvPr id="7" name="Content Placeholder 6" descr=" 7"/>
          <p:cNvGraphicFramePr>
            <a:graphicFrameLocks/>
          </p:cNvGraphicFramePr>
          <p:nvPr/>
        </p:nvGraphicFramePr>
        <p:xfrm>
          <a:off x="533400" y="4876801"/>
          <a:ext cx="8229600" cy="111252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c_street_006</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 Database</a:t>
            </a:r>
            <a:endParaRPr lang="en-US"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11676586"/>
              </p:ext>
            </p:extLst>
          </p:nvPr>
        </p:nvGraphicFramePr>
        <p:xfrm>
          <a:off x="304800" y="1289050"/>
          <a:ext cx="5029200" cy="2209800"/>
        </p:xfrm>
        <a:graphic>
          <a:graphicData uri="http://schemas.openxmlformats.org/drawingml/2006/table">
            <a:tbl>
              <a:tblPr firstRow="1" bandRow="1">
                <a:tableStyleId>{69012ECD-51FC-41F1-AA8D-1B2483CD663E}</a:tableStyleId>
              </a:tblPr>
              <a:tblGrid>
                <a:gridCol w="1091164"/>
                <a:gridCol w="1969018"/>
                <a:gridCol w="1969018"/>
              </a:tblGrid>
              <a:tr h="228600">
                <a:tc>
                  <a:txBody>
                    <a:bodyPr/>
                    <a:lstStyle/>
                    <a:p>
                      <a:pPr algn="ctr"/>
                      <a:r>
                        <a:rPr lang="en-US" sz="1400" dirty="0" smtClean="0">
                          <a:latin typeface="+mn-lt"/>
                        </a:rPr>
                        <a:t> ID</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NAME</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DIVISION</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201614033</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err="1" smtClean="0">
                          <a:latin typeface="+mn-lt"/>
                        </a:rPr>
                        <a:t>Afrida</a:t>
                      </a:r>
                      <a:r>
                        <a:rPr lang="en-US" sz="1400" dirty="0" smtClean="0">
                          <a:latin typeface="+mn-lt"/>
                        </a:rPr>
                        <a:t> </a:t>
                      </a:r>
                      <a:r>
                        <a:rPr lang="en-US" sz="1400" dirty="0" err="1" smtClean="0">
                          <a:latin typeface="+mn-lt"/>
                        </a:rPr>
                        <a:t>Hossain</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Dhaka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201614039</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err="1" smtClean="0">
                          <a:latin typeface="+mn-lt"/>
                        </a:rPr>
                        <a:t>Nipa</a:t>
                      </a:r>
                      <a:r>
                        <a:rPr lang="en-US" sz="1400" dirty="0" smtClean="0">
                          <a:latin typeface="+mn-lt"/>
                        </a:rPr>
                        <a:t> </a:t>
                      </a:r>
                      <a:r>
                        <a:rPr lang="en-US" sz="1400" dirty="0" err="1" smtClean="0">
                          <a:latin typeface="+mn-lt"/>
                        </a:rPr>
                        <a:t>Howlader</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Khulna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sz="1400" dirty="0" smtClean="0">
                          <a:latin typeface="+mn-lt"/>
                        </a:rPr>
                        <a:t>201614047</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err="1" smtClean="0">
                          <a:latin typeface="+mn-lt"/>
                        </a:rPr>
                        <a:t>Shovon</a:t>
                      </a:r>
                      <a:r>
                        <a:rPr lang="en-US" sz="1400" baseline="0" dirty="0" smtClean="0">
                          <a:latin typeface="+mn-lt"/>
                        </a:rPr>
                        <a:t> </a:t>
                      </a:r>
                      <a:r>
                        <a:rPr lang="en-US" sz="1400" baseline="0" dirty="0" err="1" smtClean="0">
                          <a:latin typeface="+mn-lt"/>
                        </a:rPr>
                        <a:t>Niverd</a:t>
                      </a:r>
                      <a:r>
                        <a:rPr lang="en-US" sz="1400" baseline="0" dirty="0" smtClean="0">
                          <a:latin typeface="+mn-lt"/>
                        </a:rPr>
                        <a:t> Pereira</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Chittagong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201514079</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err="1" smtClean="0">
                          <a:latin typeface="+mn-lt"/>
                        </a:rPr>
                        <a:t>Shariar</a:t>
                      </a:r>
                      <a:r>
                        <a:rPr lang="en-US" sz="1400" dirty="0" smtClean="0">
                          <a:latin typeface="+mn-lt"/>
                        </a:rPr>
                        <a:t> </a:t>
                      </a:r>
                      <a:r>
                        <a:rPr lang="en-US" sz="1400" dirty="0" err="1" smtClean="0">
                          <a:latin typeface="+mn-lt"/>
                        </a:rPr>
                        <a:t>Iqbal</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err="1" smtClean="0">
                          <a:latin typeface="+mn-lt"/>
                        </a:rPr>
                        <a:t>Barishal</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201614042</a:t>
                      </a:r>
                      <a:endParaRPr lang="en-US" sz="1400" dirty="0">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spcBef>
                          <a:spcPts val="0"/>
                        </a:spcBef>
                        <a:spcAft>
                          <a:spcPts val="0"/>
                        </a:spcAft>
                      </a:pPr>
                      <a:r>
                        <a:rPr lang="en-US" sz="1400" b="0" dirty="0" err="1" smtClean="0">
                          <a:solidFill>
                            <a:srgbClr val="000000"/>
                          </a:solidFill>
                          <a:latin typeface="+mn-lt"/>
                          <a:ea typeface="Times New Roman"/>
                          <a:cs typeface="Vrinda"/>
                        </a:rPr>
                        <a:t>Farhat</a:t>
                      </a:r>
                      <a:r>
                        <a:rPr lang="en-US" sz="1400" b="0" dirty="0" smtClean="0">
                          <a:solidFill>
                            <a:srgbClr val="000000"/>
                          </a:solidFill>
                          <a:latin typeface="+mn-lt"/>
                          <a:ea typeface="Times New Roman"/>
                          <a:cs typeface="Vrinda"/>
                        </a:rPr>
                        <a:t> Lamia </a:t>
                      </a:r>
                      <a:r>
                        <a:rPr lang="en-US" sz="1400" b="0" dirty="0" err="1" smtClean="0">
                          <a:solidFill>
                            <a:srgbClr val="000000"/>
                          </a:solidFill>
                          <a:latin typeface="+mn-lt"/>
                          <a:ea typeface="Times New Roman"/>
                          <a:cs typeface="Vrinda"/>
                        </a:rPr>
                        <a:t>Borsha</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b="0" dirty="0" smtClean="0">
                          <a:latin typeface="+mn-lt"/>
                          <a:ea typeface="Times New Roman"/>
                          <a:cs typeface="Vrinda"/>
                        </a:rPr>
                        <a:t>Dhaka</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201614026</a:t>
                      </a:r>
                      <a:endParaRPr lang="en-US" sz="1400" dirty="0">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spcBef>
                          <a:spcPts val="0"/>
                        </a:spcBef>
                        <a:spcAft>
                          <a:spcPts val="0"/>
                        </a:spcAft>
                      </a:pPr>
                      <a:r>
                        <a:rPr lang="en-US" sz="1400" b="0" dirty="0" err="1" smtClean="0">
                          <a:solidFill>
                            <a:srgbClr val="000000"/>
                          </a:solidFill>
                          <a:latin typeface="+mn-lt"/>
                          <a:ea typeface="Times New Roman"/>
                          <a:cs typeface="Vrinda"/>
                        </a:rPr>
                        <a:t>Farhan</a:t>
                      </a:r>
                      <a:r>
                        <a:rPr lang="en-US" sz="1400" b="0" baseline="0" dirty="0" smtClean="0">
                          <a:solidFill>
                            <a:srgbClr val="000000"/>
                          </a:solidFill>
                          <a:latin typeface="+mn-lt"/>
                          <a:ea typeface="Times New Roman"/>
                          <a:cs typeface="Vrinda"/>
                        </a:rPr>
                        <a:t> </a:t>
                      </a:r>
                      <a:r>
                        <a:rPr lang="en-US" sz="1400" b="0" baseline="0" dirty="0" err="1" smtClean="0">
                          <a:solidFill>
                            <a:srgbClr val="000000"/>
                          </a:solidFill>
                          <a:latin typeface="+mn-lt"/>
                          <a:ea typeface="Times New Roman"/>
                          <a:cs typeface="Vrinda"/>
                        </a:rPr>
                        <a:t>Sayeed</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b="0" dirty="0" smtClean="0">
                          <a:latin typeface="+mn-lt"/>
                          <a:ea typeface="Times New Roman"/>
                          <a:cs typeface="Vrinda"/>
                        </a:rPr>
                        <a:t>Dhaka</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201614020</a:t>
                      </a:r>
                      <a:endParaRPr lang="en-US" sz="1400" dirty="0">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spcBef>
                          <a:spcPts val="0"/>
                        </a:spcBef>
                        <a:spcAft>
                          <a:spcPts val="0"/>
                        </a:spcAft>
                      </a:pPr>
                      <a:r>
                        <a:rPr lang="en-US" sz="1400" b="0" dirty="0" err="1" smtClean="0">
                          <a:solidFill>
                            <a:srgbClr val="000000"/>
                          </a:solidFill>
                          <a:latin typeface="+mn-lt"/>
                          <a:ea typeface="Times New Roman"/>
                          <a:cs typeface="Vrinda"/>
                        </a:rPr>
                        <a:t>Farahnaz</a:t>
                      </a:r>
                      <a:r>
                        <a:rPr lang="en-US" sz="1400" b="0" baseline="0" dirty="0" smtClean="0">
                          <a:solidFill>
                            <a:srgbClr val="000000"/>
                          </a:solidFill>
                          <a:latin typeface="+mn-lt"/>
                          <a:ea typeface="Times New Roman"/>
                          <a:cs typeface="Vrinda"/>
                        </a:rPr>
                        <a:t> Reza</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b="0" dirty="0" err="1" smtClean="0">
                          <a:latin typeface="+mn-lt"/>
                          <a:ea typeface="Times New Roman"/>
                          <a:cs typeface="Vrinda"/>
                        </a:rPr>
                        <a:t>Barishal</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Date Placeholder 4"/>
          <p:cNvSpPr>
            <a:spLocks noGrp="1"/>
          </p:cNvSpPr>
          <p:nvPr>
            <p:ph type="dt" sz="half" idx="4294967295"/>
          </p:nvPr>
        </p:nvSpPr>
        <p:spPr>
          <a:xfrm>
            <a:off x="0" y="6553200"/>
            <a:ext cx="2133600" cy="304800"/>
          </a:xfrm>
        </p:spPr>
        <p:txBody>
          <a:bodyPr/>
          <a:lstStyle/>
          <a:p>
            <a:fld id="{CBBF7456-0D90-4FB1-B2B1-68C84F9616B7}" type="datetime1">
              <a:rPr lang="en-US" smtClean="0"/>
              <a:t>4/6/2021</a:t>
            </a:fld>
            <a:endParaRPr lang="en-US" dirty="0"/>
          </a:p>
        </p:txBody>
      </p:sp>
      <p:graphicFrame>
        <p:nvGraphicFramePr>
          <p:cNvPr id="9" name="Content Placeholder 6"/>
          <p:cNvGraphicFramePr>
            <a:graphicFrameLocks/>
          </p:cNvGraphicFramePr>
          <p:nvPr/>
        </p:nvGraphicFramePr>
        <p:xfrm>
          <a:off x="228600" y="3810000"/>
          <a:ext cx="5867400" cy="2590800"/>
        </p:xfrm>
        <a:graphic>
          <a:graphicData uri="http://schemas.openxmlformats.org/drawingml/2006/table">
            <a:tbl>
              <a:tblPr firstRow="1" bandRow="1">
                <a:tableStyleId>{912C8C85-51F0-491E-9774-3900AFEF0FD7}</a:tableStyleId>
              </a:tblPr>
              <a:tblGrid>
                <a:gridCol w="1295400"/>
                <a:gridCol w="4572000"/>
              </a:tblGrid>
              <a:tr h="214630">
                <a:tc>
                  <a:txBody>
                    <a:bodyPr/>
                    <a:lstStyle/>
                    <a:p>
                      <a:pPr algn="ctr"/>
                      <a:r>
                        <a:rPr lang="en-US" sz="1400" dirty="0" smtClean="0"/>
                        <a:t>DIVISION</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DESCRIPTION</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630">
                <a:tc>
                  <a:txBody>
                    <a:bodyPr/>
                    <a:lstStyle/>
                    <a:p>
                      <a:pPr algn="ctr"/>
                      <a:r>
                        <a:rPr lang="en-US" sz="1400" dirty="0" smtClean="0"/>
                        <a:t>Dhaka</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t>Dhaka, set beside the </a:t>
                      </a:r>
                      <a:r>
                        <a:rPr lang="en-US" sz="1400" dirty="0" err="1" smtClean="0"/>
                        <a:t>Buriganga</a:t>
                      </a:r>
                      <a:r>
                        <a:rPr lang="en-US" sz="1400" dirty="0" smtClean="0"/>
                        <a:t> River, is the capital of Bangladesh. It’s a hub for trade and culture, with a long history as a seat of government. </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630">
                <a:tc>
                  <a:txBody>
                    <a:bodyPr/>
                    <a:lstStyle/>
                    <a:p>
                      <a:pPr algn="ctr"/>
                      <a:r>
                        <a:rPr lang="en-US" sz="1400" dirty="0" smtClean="0"/>
                        <a:t>Khulna</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t>Khulna is the third-largest city in Bangladesh. It is the administrative seat of Khulna District and Khulna Division</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630">
                <a:tc>
                  <a:txBody>
                    <a:bodyPr/>
                    <a:lstStyle/>
                    <a:p>
                      <a:pPr algn="ctr"/>
                      <a:r>
                        <a:rPr lang="en-US" sz="1400" dirty="0" smtClean="0"/>
                        <a:t>Chittagong</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t>Chittagong is a major coastal seaport city and financial centre in southeastern Bangladesh.</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630">
                <a:tc>
                  <a:txBody>
                    <a:bodyPr/>
                    <a:lstStyle/>
                    <a:p>
                      <a:pPr algn="ctr"/>
                      <a:r>
                        <a:rPr lang="en-US" sz="1400" dirty="0" smtClean="0"/>
                        <a:t>Barisal</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kern="1200" dirty="0" smtClean="0"/>
                        <a:t>Barisal is a major city that lies on the bank of </a:t>
                      </a:r>
                      <a:r>
                        <a:rPr lang="en-US" sz="1400" kern="1200" dirty="0" err="1" smtClean="0"/>
                        <a:t>Kirtankhola</a:t>
                      </a:r>
                      <a:r>
                        <a:rPr lang="en-US" sz="1400" kern="1200" dirty="0" smtClean="0"/>
                        <a:t> river in south-central Bangladesh.</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ight Arrow 10"/>
          <p:cNvSpPr/>
          <p:nvPr/>
        </p:nvSpPr>
        <p:spPr>
          <a:xfrm>
            <a:off x="5638800" y="1828800"/>
            <a:ext cx="11430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162800" y="1676400"/>
            <a:ext cx="1600200" cy="1066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Table 1</a:t>
            </a:r>
            <a:endParaRPr lang="en-US" sz="3200" b="1" dirty="0">
              <a:solidFill>
                <a:schemeClr val="tx1"/>
              </a:solidFill>
            </a:endParaRPr>
          </a:p>
        </p:txBody>
      </p:sp>
      <p:sp>
        <p:nvSpPr>
          <p:cNvPr id="13" name="Right Arrow 12"/>
          <p:cNvSpPr/>
          <p:nvPr/>
        </p:nvSpPr>
        <p:spPr>
          <a:xfrm>
            <a:off x="6400800" y="4572000"/>
            <a:ext cx="914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91400" y="4481944"/>
            <a:ext cx="1661160" cy="7758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Table 2</a:t>
            </a:r>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Problems!</a:t>
            </a:r>
            <a:endParaRPr lang="en-US" dirty="0"/>
          </a:p>
        </p:txBody>
      </p:sp>
      <p:sp>
        <p:nvSpPr>
          <p:cNvPr id="3" name="Content Placeholder 2" descr=" 3"/>
          <p:cNvSpPr>
            <a:spLocks noGrp="1"/>
          </p:cNvSpPr>
          <p:nvPr>
            <p:ph idx="1"/>
          </p:nvPr>
        </p:nvSpPr>
        <p:spPr/>
        <p:txBody>
          <a:bodyPr/>
          <a:lstStyle/>
          <a:p>
            <a:pPr algn="just">
              <a:buFont typeface="Wingdings" pitchFamily="2" charset="2"/>
              <a:buChar char="§"/>
            </a:pPr>
            <a:r>
              <a:rPr lang="en-US" dirty="0" smtClean="0">
                <a:latin typeface="+mj-lt"/>
              </a:rPr>
              <a:t>How can we show the inserted data from the database?</a:t>
            </a:r>
          </a:p>
          <a:p>
            <a:pPr>
              <a:buFont typeface="Wingdings" pitchFamily="2" charset="2"/>
              <a:buChar char="§"/>
            </a:pPr>
            <a:endParaRPr lang="en-US" dirty="0" smtClean="0"/>
          </a:p>
          <a:p>
            <a:pPr>
              <a:buFont typeface="Wingdings" pitchFamily="2" charset="2"/>
              <a:buChar char="§"/>
            </a:pPr>
            <a:endParaRPr lang="en-US" dirty="0"/>
          </a:p>
        </p:txBody>
      </p:sp>
    </p:spTree>
    <p:extLst>
      <p:ext uri="{BB962C8B-B14F-4D97-AF65-F5344CB8AC3E}">
        <p14:creationId xmlns:p14="http://schemas.microsoft.com/office/powerpoint/2010/main" val="2564539164"/>
      </p:ext>
    </p:extLst>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Problems!</a:t>
            </a:r>
            <a:endParaRPr lang="en-US" dirty="0"/>
          </a:p>
        </p:txBody>
      </p:sp>
      <p:sp>
        <p:nvSpPr>
          <p:cNvPr id="3" name="Content Placeholder 2" descr=" 3"/>
          <p:cNvSpPr>
            <a:spLocks noGrp="1"/>
          </p:cNvSpPr>
          <p:nvPr>
            <p:ph idx="1"/>
          </p:nvPr>
        </p:nvSpPr>
        <p:spPr/>
        <p:txBody>
          <a:bodyPr/>
          <a:lstStyle/>
          <a:p>
            <a:pPr algn="just">
              <a:buFont typeface="Wingdings" pitchFamily="2" charset="2"/>
              <a:buChar char="§"/>
            </a:pPr>
            <a:r>
              <a:rPr lang="en-US" dirty="0" smtClean="0">
                <a:latin typeface="+mj-lt"/>
              </a:rPr>
              <a:t>How can we show the inserted data from the database?</a:t>
            </a:r>
          </a:p>
          <a:p>
            <a:pPr>
              <a:buFont typeface="Wingdings" pitchFamily="2" charset="2"/>
              <a:buChar char="§"/>
            </a:pPr>
            <a:endParaRPr lang="en-US" dirty="0" smtClean="0"/>
          </a:p>
          <a:p>
            <a:pPr>
              <a:buFont typeface="Wingdings" pitchFamily="2" charset="2"/>
              <a:buChar char="§"/>
            </a:pPr>
            <a:endParaRPr lang="en-US" dirty="0"/>
          </a:p>
        </p:txBody>
      </p:sp>
      <p:sp>
        <p:nvSpPr>
          <p:cNvPr id="7" name="Rectangle 6" descr=" 7"/>
          <p:cNvSpPr/>
          <p:nvPr/>
        </p:nvSpPr>
        <p:spPr>
          <a:xfrm>
            <a:off x="2286000" y="3962400"/>
            <a:ext cx="41910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7030A0"/>
                </a:solidFill>
              </a:rPr>
              <a:t>SELECT Command!!!</a:t>
            </a:r>
            <a:endParaRPr lang="en-US" b="1" dirty="0">
              <a:solidFill>
                <a:srgbClr val="7030A0"/>
              </a:solidFill>
            </a:endParaRPr>
          </a:p>
        </p:txBody>
      </p:sp>
    </p:spTree>
    <p:extLst>
      <p:ext uri="{BB962C8B-B14F-4D97-AF65-F5344CB8AC3E}">
        <p14:creationId xmlns:p14="http://schemas.microsoft.com/office/powerpoint/2010/main" val="3373174137"/>
      </p:ext>
    </p:ext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SELECT Statement</a:t>
            </a: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
            </a:pPr>
            <a:r>
              <a:rPr lang="en-US" dirty="0" smtClean="0">
                <a:latin typeface="+mj-lt"/>
              </a:rPr>
              <a:t>SELECT statements are used to retrieve data from the database</a:t>
            </a:r>
          </a:p>
          <a:p>
            <a:pPr algn="just">
              <a:buNone/>
            </a:pPr>
            <a:endParaRPr lang="en-US" dirty="0" smtClean="0">
              <a:latin typeface="+mj-lt"/>
            </a:endParaRPr>
          </a:p>
          <a:p>
            <a:pPr>
              <a:buFont typeface="Wingdings" pitchFamily="2" charset="2"/>
              <a:buChar char="§"/>
            </a:pPr>
            <a:r>
              <a:rPr lang="en-US" dirty="0" smtClean="0">
                <a:latin typeface="+mj-lt"/>
              </a:rPr>
              <a:t>Every SELECT statement is required to have a SELECT and FROM clause. A clause always begins with a keyword.</a:t>
            </a:r>
          </a:p>
          <a:p>
            <a:pPr>
              <a:buNone/>
            </a:pPr>
            <a:endParaRPr lang="en-US" dirty="0" smtClean="0">
              <a:latin typeface="+mj-lt"/>
            </a:endParaRPr>
          </a:p>
          <a:p>
            <a:pPr lvl="1">
              <a:buFont typeface="Wingdings" pitchFamily="2" charset="2"/>
              <a:buChar char="Ø"/>
            </a:pPr>
            <a:r>
              <a:rPr lang="en-US" dirty="0" smtClean="0">
                <a:latin typeface="+mj-lt"/>
              </a:rPr>
              <a:t> The SELECT clause is used to identify the column or columns to be retrieved from a table</a:t>
            </a:r>
          </a:p>
          <a:p>
            <a:pPr lvl="1">
              <a:buFont typeface="Wingdings" pitchFamily="2" charset="2"/>
              <a:buChar char="Ø"/>
            </a:pPr>
            <a:endParaRPr lang="en-US" dirty="0" smtClean="0">
              <a:latin typeface="+mj-lt"/>
            </a:endParaRPr>
          </a:p>
          <a:p>
            <a:pPr lvl="1">
              <a:buFont typeface="Wingdings" pitchFamily="2" charset="2"/>
              <a:buChar char="Ø"/>
            </a:pPr>
            <a:r>
              <a:rPr lang="en-US" dirty="0" smtClean="0">
                <a:latin typeface="+mj-lt"/>
              </a:rPr>
              <a:t> The name of the table is identified in the FROM clause.</a:t>
            </a:r>
          </a:p>
          <a:p>
            <a:pPr algn="just">
              <a:buFont typeface="Wingdings" pitchFamily="2" charset="2"/>
              <a:buChar char="§"/>
            </a:pPr>
            <a:endParaRPr lang="en-US" dirty="0" smtClean="0">
              <a:latin typeface="+mj-lt"/>
            </a:endParaRPr>
          </a:p>
        </p:txBody>
      </p:sp>
    </p:spTree>
    <p:extLst>
      <p:ext uri="{BB962C8B-B14F-4D97-AF65-F5344CB8AC3E}">
        <p14:creationId xmlns:p14="http://schemas.microsoft.com/office/powerpoint/2010/main" val="32346827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SELECT Statement</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
            </a:pPr>
            <a:r>
              <a:rPr lang="en-US" dirty="0" smtClean="0"/>
              <a:t> </a:t>
            </a:r>
            <a:r>
              <a:rPr lang="en-US" dirty="0" smtClean="0">
                <a:latin typeface="+mj-lt"/>
              </a:rPr>
              <a:t>Select all of the data (i.e., all rows and columns) in a table</a:t>
            </a:r>
          </a:p>
          <a:p>
            <a:pPr marL="342900" lvl="1" indent="-342900" algn="just">
              <a:buNone/>
            </a:pPr>
            <a:r>
              <a:rPr lang="en-US" dirty="0" smtClean="0">
                <a:solidFill>
                  <a:srgbClr val="FF0000"/>
                </a:solidFill>
                <a:latin typeface="+mj-lt"/>
              </a:rPr>
              <a:t>	SELECT * FROM CUSTOMER;</a:t>
            </a:r>
            <a:endParaRPr lang="en-US" dirty="0" smtClean="0">
              <a:latin typeface="+mj-lt"/>
            </a:endParaRPr>
          </a:p>
          <a:p>
            <a:pPr algn="just">
              <a:buFont typeface="Wingdings" pitchFamily="2" charset="2"/>
              <a:buChar char="§"/>
            </a:pPr>
            <a:r>
              <a:rPr lang="en-US" dirty="0" smtClean="0">
                <a:latin typeface="+mj-lt"/>
              </a:rPr>
              <a:t>Select </a:t>
            </a:r>
            <a:r>
              <a:rPr lang="en-US" dirty="0" err="1" smtClean="0">
                <a:latin typeface="+mj-lt"/>
              </a:rPr>
              <a:t>cust_name</a:t>
            </a:r>
            <a:r>
              <a:rPr lang="en-US" dirty="0" smtClean="0">
                <a:latin typeface="+mj-lt"/>
              </a:rPr>
              <a:t> column from the Customer table</a:t>
            </a:r>
          </a:p>
          <a:p>
            <a:pPr algn="just">
              <a:buNone/>
            </a:pPr>
            <a:r>
              <a:rPr lang="en-US" dirty="0" smtClean="0">
                <a:solidFill>
                  <a:srgbClr val="FF0000"/>
                </a:solidFill>
                <a:latin typeface="+mj-lt"/>
              </a:rPr>
              <a:t>	SELECT </a:t>
            </a:r>
            <a:r>
              <a:rPr lang="en-US" dirty="0" err="1" smtClean="0">
                <a:latin typeface="+mj-lt"/>
              </a:rPr>
              <a:t>cust_name</a:t>
            </a:r>
            <a:r>
              <a:rPr lang="en-US" dirty="0" smtClean="0">
                <a:latin typeface="+mj-lt"/>
              </a:rPr>
              <a:t> from customer</a:t>
            </a:r>
          </a:p>
          <a:p>
            <a:pPr algn="just">
              <a:buFont typeface="Wingdings" pitchFamily="2" charset="2"/>
              <a:buChar char="§"/>
            </a:pPr>
            <a:r>
              <a:rPr lang="en-US" dirty="0" smtClean="0">
                <a:latin typeface="+mj-lt"/>
              </a:rPr>
              <a:t>Select </a:t>
            </a:r>
            <a:r>
              <a:rPr lang="en-US" dirty="0" err="1" smtClean="0">
                <a:latin typeface="+mj-lt"/>
              </a:rPr>
              <a:t>cust_id</a:t>
            </a:r>
            <a:r>
              <a:rPr lang="en-US" dirty="0" smtClean="0">
                <a:latin typeface="+mj-lt"/>
              </a:rPr>
              <a:t>, </a:t>
            </a:r>
            <a:r>
              <a:rPr lang="en-US" dirty="0" err="1" smtClean="0">
                <a:latin typeface="+mj-lt"/>
              </a:rPr>
              <a:t>cust_name</a:t>
            </a:r>
            <a:r>
              <a:rPr lang="en-US" dirty="0" smtClean="0">
                <a:latin typeface="+mj-lt"/>
              </a:rPr>
              <a:t>, </a:t>
            </a:r>
            <a:r>
              <a:rPr lang="en-US" dirty="0" err="1" smtClean="0">
                <a:latin typeface="+mj-lt"/>
              </a:rPr>
              <a:t>cust_city</a:t>
            </a:r>
            <a:r>
              <a:rPr lang="en-US" dirty="0" smtClean="0">
                <a:latin typeface="+mj-lt"/>
              </a:rPr>
              <a:t> columns from the Customer table</a:t>
            </a:r>
          </a:p>
          <a:p>
            <a:pPr marL="0" indent="0" algn="just">
              <a:buNone/>
            </a:pPr>
            <a:r>
              <a:rPr lang="en-US" dirty="0" smtClean="0">
                <a:solidFill>
                  <a:srgbClr val="FF0000"/>
                </a:solidFill>
                <a:latin typeface="+mj-lt"/>
              </a:rPr>
              <a:t>   SELECT </a:t>
            </a:r>
            <a:r>
              <a:rPr lang="en-US" dirty="0" err="1" smtClean="0">
                <a:latin typeface="+mj-lt"/>
              </a:rPr>
              <a:t>cust_name</a:t>
            </a:r>
            <a:r>
              <a:rPr lang="en-US" dirty="0" smtClean="0">
                <a:latin typeface="+mj-lt"/>
              </a:rPr>
              <a:t>, </a:t>
            </a:r>
            <a:r>
              <a:rPr lang="en-US" dirty="0" err="1" smtClean="0">
                <a:latin typeface="+mj-lt"/>
              </a:rPr>
              <a:t>cust_id</a:t>
            </a:r>
            <a:r>
              <a:rPr lang="en-US" dirty="0" smtClean="0">
                <a:latin typeface="+mj-lt"/>
              </a:rPr>
              <a:t>, </a:t>
            </a:r>
            <a:r>
              <a:rPr lang="en-US" dirty="0" err="1" smtClean="0">
                <a:latin typeface="+mj-lt"/>
              </a:rPr>
              <a:t>cust_city</a:t>
            </a:r>
            <a:r>
              <a:rPr lang="en-US" dirty="0" smtClean="0">
                <a:latin typeface="+mj-lt"/>
              </a:rPr>
              <a:t> </a:t>
            </a:r>
            <a:r>
              <a:rPr lang="en-US" dirty="0">
                <a:latin typeface="+mj-lt"/>
              </a:rPr>
              <a:t>from </a:t>
            </a:r>
            <a:r>
              <a:rPr lang="en-US" dirty="0" smtClean="0">
                <a:latin typeface="+mj-lt"/>
              </a:rPr>
              <a:t>   customer</a:t>
            </a:r>
            <a:endParaRPr lang="en-US" dirty="0">
              <a:latin typeface="+mj-lt"/>
            </a:endParaRPr>
          </a:p>
          <a:p>
            <a:pPr>
              <a:buFont typeface="Wingdings" pitchFamily="2" charset="2"/>
              <a:buChar char="§"/>
            </a:pPr>
            <a:endParaRPr lang="en-US" dirty="0" smtClean="0">
              <a:latin typeface="+mj-lt"/>
            </a:endParaRPr>
          </a:p>
          <a:p>
            <a:pPr>
              <a:buFont typeface="Wingdings" pitchFamily="2" charset="2"/>
              <a:buChar char="§"/>
            </a:pPr>
            <a:endParaRPr lang="en-US" dirty="0" smtClean="0"/>
          </a:p>
          <a:p>
            <a:pPr lvl="1">
              <a:buNone/>
            </a:pPr>
            <a:endParaRPr lang="en-US" dirty="0" smtClean="0">
              <a:solidFill>
                <a:srgbClr val="FF0000"/>
              </a:solidFill>
            </a:endParaRPr>
          </a:p>
        </p:txBody>
      </p:sp>
    </p:spTree>
    <p:extLst>
      <p:ext uri="{BB962C8B-B14F-4D97-AF65-F5344CB8AC3E}">
        <p14:creationId xmlns:p14="http://schemas.microsoft.com/office/powerpoint/2010/main" val="20290987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sp>
        <p:nvSpPr>
          <p:cNvPr id="4" name="object 5"/>
          <p:cNvSpPr txBox="1">
            <a:spLocks noGrp="1"/>
          </p:cNvSpPr>
          <p:nvPr>
            <p:ph sz="quarter" idx="1"/>
          </p:nvPr>
        </p:nvSpPr>
        <p:spPr>
          <a:xfrm>
            <a:off x="457200" y="1219200"/>
            <a:ext cx="8229600" cy="3543278"/>
          </a:xfrm>
          <a:prstGeom prst="rect">
            <a:avLst/>
          </a:prstGeom>
        </p:spPr>
        <p:txBody>
          <a:bodyPr vert="horz" wrap="square" lIns="0" tIns="97790" rIns="0" bIns="0" rtlCol="0">
            <a:spAutoFit/>
          </a:bodyPr>
          <a:lstStyle/>
          <a:p>
            <a:pPr marL="355600" indent="-342900">
              <a:lnSpc>
                <a:spcPct val="100000"/>
              </a:lnSpc>
              <a:spcBef>
                <a:spcPts val="770"/>
              </a:spcBef>
              <a:buNone/>
              <a:tabLst>
                <a:tab pos="354965" algn="l"/>
                <a:tab pos="355600" algn="l"/>
              </a:tabLst>
            </a:pPr>
            <a:r>
              <a:rPr sz="2400" spc="-5" dirty="0">
                <a:latin typeface="+mj-lt"/>
                <a:cs typeface="Times New Roman"/>
              </a:rPr>
              <a:t>Syntax:</a:t>
            </a:r>
            <a:endParaRPr sz="2400" dirty="0">
              <a:latin typeface="+mj-lt"/>
              <a:cs typeface="Times New Roman"/>
            </a:endParaRPr>
          </a:p>
          <a:p>
            <a:pPr marL="12700">
              <a:lnSpc>
                <a:spcPct val="100000"/>
              </a:lnSpc>
              <a:spcBef>
                <a:spcPts val="670"/>
              </a:spcBef>
            </a:pPr>
            <a:r>
              <a:rPr sz="2400" spc="-10" dirty="0">
                <a:latin typeface="+mj-lt"/>
                <a:cs typeface="Times New Roman"/>
              </a:rPr>
              <a:t>WHERE </a:t>
            </a:r>
            <a:r>
              <a:rPr sz="2400" spc="-5" dirty="0">
                <a:latin typeface="+mj-lt"/>
                <a:cs typeface="Times New Roman"/>
              </a:rPr>
              <a:t>&lt;column </a:t>
            </a:r>
            <a:r>
              <a:rPr sz="2400" spc="-10" dirty="0">
                <a:latin typeface="+mj-lt"/>
                <a:cs typeface="Times New Roman"/>
              </a:rPr>
              <a:t>name&gt; </a:t>
            </a:r>
            <a:r>
              <a:rPr sz="2400" spc="-5" dirty="0">
                <a:latin typeface="+mj-lt"/>
                <a:cs typeface="Times New Roman"/>
              </a:rPr>
              <a:t>&lt;relational operator&gt;</a:t>
            </a:r>
            <a:r>
              <a:rPr sz="2400" spc="50" dirty="0">
                <a:latin typeface="+mj-lt"/>
                <a:cs typeface="Times New Roman"/>
              </a:rPr>
              <a:t> </a:t>
            </a:r>
            <a:r>
              <a:rPr sz="2400" spc="-5" dirty="0">
                <a:latin typeface="+mj-lt"/>
                <a:cs typeface="Times New Roman"/>
              </a:rPr>
              <a:t>&lt;value</a:t>
            </a:r>
            <a:r>
              <a:rPr sz="2400" spc="-5" dirty="0" smtClean="0">
                <a:latin typeface="+mj-lt"/>
                <a:cs typeface="Times New Roman"/>
              </a:rPr>
              <a:t>&gt;</a:t>
            </a:r>
            <a:endParaRPr lang="en-US" sz="2400" spc="-5" dirty="0" smtClean="0">
              <a:latin typeface="+mj-lt"/>
              <a:cs typeface="Times New Roman"/>
            </a:endParaRPr>
          </a:p>
          <a:p>
            <a:pPr marL="12700">
              <a:lnSpc>
                <a:spcPct val="100000"/>
              </a:lnSpc>
              <a:spcBef>
                <a:spcPts val="670"/>
              </a:spcBef>
            </a:pPr>
            <a:endParaRPr lang="en-US" sz="2400" spc="-5" dirty="0" smtClean="0">
              <a:latin typeface="+mj-lt"/>
              <a:cs typeface="Times New Roman"/>
            </a:endParaRPr>
          </a:p>
          <a:p>
            <a:pPr marL="12700">
              <a:lnSpc>
                <a:spcPct val="100000"/>
              </a:lnSpc>
              <a:spcBef>
                <a:spcPts val="670"/>
              </a:spcBef>
              <a:buNone/>
            </a:pPr>
            <a:r>
              <a:rPr lang="en-US" sz="2400" spc="-5" dirty="0" smtClean="0">
                <a:latin typeface="+mj-lt"/>
                <a:cs typeface="Times New Roman"/>
              </a:rPr>
              <a:t>Example:</a:t>
            </a:r>
          </a:p>
          <a:p>
            <a:pPr marL="12700">
              <a:lnSpc>
                <a:spcPct val="100000"/>
              </a:lnSpc>
              <a:spcBef>
                <a:spcPts val="670"/>
              </a:spcBef>
              <a:buNone/>
            </a:pPr>
            <a:endParaRPr lang="en-US" sz="2400" spc="-5" dirty="0" smtClean="0">
              <a:latin typeface="+mj-lt"/>
              <a:cs typeface="Times New Roman"/>
            </a:endParaRPr>
          </a:p>
          <a:p>
            <a:pPr marL="12700">
              <a:lnSpc>
                <a:spcPts val="3190"/>
              </a:lnSpc>
              <a:spcBef>
                <a:spcPts val="95"/>
              </a:spcBef>
              <a:buNone/>
              <a:tabLst>
                <a:tab pos="2999740" algn="l"/>
              </a:tabLst>
            </a:pPr>
            <a:r>
              <a:rPr lang="en-US" sz="2400" spc="-10" dirty="0" smtClean="0">
                <a:latin typeface="+mj-lt"/>
                <a:cs typeface="Times New Roman"/>
              </a:rPr>
              <a:t>SELECT</a:t>
            </a:r>
            <a:r>
              <a:rPr lang="en-US" sz="2400" spc="-15" dirty="0" smtClean="0">
                <a:latin typeface="+mj-lt"/>
                <a:cs typeface="Times New Roman"/>
              </a:rPr>
              <a:t> </a:t>
            </a:r>
            <a:r>
              <a:rPr lang="en-US" sz="2400" i="1" spc="-5" dirty="0" smtClean="0">
                <a:latin typeface="+mj-lt"/>
                <a:cs typeface="Times New Roman"/>
              </a:rPr>
              <a:t>CUST_ID, CUST_NAME</a:t>
            </a:r>
            <a:r>
              <a:rPr lang="en-US" sz="2400" dirty="0" smtClean="0">
                <a:latin typeface="+mj-lt"/>
                <a:cs typeface="Times New Roman"/>
              </a:rPr>
              <a:t>, </a:t>
            </a:r>
            <a:r>
              <a:rPr lang="en-US" sz="2400" i="1" spc="-5" dirty="0" smtClean="0">
                <a:latin typeface="+mj-lt"/>
                <a:cs typeface="Times New Roman"/>
              </a:rPr>
              <a:t>CUST_CITY </a:t>
            </a:r>
            <a:endParaRPr lang="en-US" sz="2400" dirty="0" smtClean="0">
              <a:latin typeface="+mj-lt"/>
              <a:cs typeface="Times New Roman"/>
            </a:endParaRPr>
          </a:p>
          <a:p>
            <a:pPr marL="12700">
              <a:lnSpc>
                <a:spcPct val="100000"/>
              </a:lnSpc>
              <a:spcBef>
                <a:spcPts val="335"/>
              </a:spcBef>
              <a:buNone/>
            </a:pPr>
            <a:r>
              <a:rPr lang="en-US" sz="2400" spc="-5" dirty="0" smtClean="0">
                <a:latin typeface="+mj-lt"/>
                <a:cs typeface="Times New Roman"/>
              </a:rPr>
              <a:t>FROM</a:t>
            </a:r>
            <a:r>
              <a:rPr lang="en-US" sz="2400" dirty="0" smtClean="0">
                <a:latin typeface="+mj-lt"/>
                <a:cs typeface="Times New Roman"/>
              </a:rPr>
              <a:t> </a:t>
            </a:r>
            <a:r>
              <a:rPr lang="en-US" sz="2400" spc="-15" dirty="0" smtClean="0">
                <a:solidFill>
                  <a:srgbClr val="FF0000"/>
                </a:solidFill>
                <a:latin typeface="+mj-lt"/>
                <a:cs typeface="Times New Roman"/>
              </a:rPr>
              <a:t>CUSTOMER</a:t>
            </a:r>
            <a:endParaRPr lang="en-US" sz="2400" dirty="0" smtClean="0">
              <a:latin typeface="+mj-lt"/>
              <a:cs typeface="Times New Roman"/>
            </a:endParaRPr>
          </a:p>
          <a:p>
            <a:pPr marL="12700">
              <a:lnSpc>
                <a:spcPct val="100000"/>
              </a:lnSpc>
              <a:spcBef>
                <a:spcPts val="335"/>
              </a:spcBef>
              <a:buNone/>
            </a:pPr>
            <a:r>
              <a:rPr lang="en-US" sz="2400" spc="-10" dirty="0" smtClean="0">
                <a:latin typeface="+mj-lt"/>
                <a:cs typeface="Times New Roman"/>
              </a:rPr>
              <a:t>WHERE </a:t>
            </a:r>
            <a:r>
              <a:rPr lang="en-US" sz="2400" i="1" spc="-5" dirty="0" smtClean="0">
                <a:latin typeface="+mj-lt"/>
                <a:cs typeface="Times New Roman"/>
              </a:rPr>
              <a:t>CUST_CITY </a:t>
            </a:r>
            <a:r>
              <a:rPr lang="en-US" sz="2400" spc="-5" dirty="0" smtClean="0">
                <a:latin typeface="+mj-lt"/>
                <a:cs typeface="Times New Roman"/>
              </a:rPr>
              <a:t>=</a:t>
            </a:r>
            <a:r>
              <a:rPr lang="en-US" sz="2400" spc="40" dirty="0" smtClean="0">
                <a:latin typeface="+mj-lt"/>
                <a:cs typeface="Times New Roman"/>
              </a:rPr>
              <a:t> </a:t>
            </a:r>
            <a:r>
              <a:rPr lang="en-US" sz="2400" i="1" spc="-5" dirty="0">
                <a:latin typeface="+mj-lt"/>
                <a:cs typeface="Times New Roman"/>
              </a:rPr>
              <a:t>'c_city_001';</a:t>
            </a:r>
            <a:endParaRPr sz="2400" i="1" spc="-5" dirty="0">
              <a:latin typeface="+mj-lt"/>
              <a:cs typeface="Times New Roman"/>
            </a:endParaRPr>
          </a:p>
        </p:txBody>
      </p:sp>
    </p:spTree>
    <p:extLst>
      <p:ext uri="{BB962C8B-B14F-4D97-AF65-F5344CB8AC3E}">
        <p14:creationId xmlns:p14="http://schemas.microsoft.com/office/powerpoint/2010/main" val="1747659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Problems!</a:t>
            </a:r>
            <a:endParaRPr lang="en-US" dirty="0"/>
          </a:p>
        </p:txBody>
      </p:sp>
      <p:sp>
        <p:nvSpPr>
          <p:cNvPr id="3" name="Content Placeholder 2" descr=" 3"/>
          <p:cNvSpPr>
            <a:spLocks noGrp="1"/>
          </p:cNvSpPr>
          <p:nvPr>
            <p:ph idx="1"/>
          </p:nvPr>
        </p:nvSpPr>
        <p:spPr/>
        <p:txBody>
          <a:bodyPr>
            <a:normAutofit/>
          </a:bodyPr>
          <a:lstStyle/>
          <a:p>
            <a:pPr>
              <a:buFont typeface="Wingdings" pitchFamily="2" charset="2"/>
              <a:buChar char="§"/>
            </a:pPr>
            <a:r>
              <a:rPr lang="en-US" dirty="0" smtClean="0"/>
              <a:t>What'll be done if any one inserts wrong data by mistake?</a:t>
            </a:r>
          </a:p>
          <a:p>
            <a:pPr>
              <a:buFont typeface="Wingdings" pitchFamily="2" charset="2"/>
              <a:buChar char="§"/>
            </a:pPr>
            <a:endParaRPr lang="en-US" dirty="0" smtClean="0"/>
          </a:p>
          <a:p>
            <a:pPr>
              <a:buFont typeface="Wingdings" pitchFamily="2" charset="2"/>
              <a:buChar char="§"/>
            </a:pPr>
            <a:r>
              <a:rPr lang="en-US" dirty="0" smtClean="0"/>
              <a:t>How can we insert the missing data of row2?</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8DA50DE0-9448-4D79-A137-8EF24231F494}"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Problems!</a:t>
            </a:r>
            <a:endParaRPr lang="en-US" dirty="0"/>
          </a:p>
        </p:txBody>
      </p:sp>
      <p:sp>
        <p:nvSpPr>
          <p:cNvPr id="3" name="Content Placeholder 2" descr=" 3"/>
          <p:cNvSpPr>
            <a:spLocks noGrp="1"/>
          </p:cNvSpPr>
          <p:nvPr>
            <p:ph idx="1"/>
          </p:nvPr>
        </p:nvSpPr>
        <p:spPr/>
        <p:txBody>
          <a:bodyPr>
            <a:normAutofit/>
          </a:bodyPr>
          <a:lstStyle/>
          <a:p>
            <a:pPr>
              <a:buFont typeface="Wingdings" pitchFamily="2" charset="2"/>
              <a:buChar char="§"/>
            </a:pPr>
            <a:r>
              <a:rPr lang="en-US" dirty="0"/>
              <a:t>What'll be done if any one inserts wrong data by mistake?</a:t>
            </a:r>
          </a:p>
          <a:p>
            <a:pPr>
              <a:buFont typeface="Wingdings" pitchFamily="2" charset="2"/>
              <a:buChar char="§"/>
            </a:pPr>
            <a:endParaRPr lang="en-US" dirty="0" smtClean="0"/>
          </a:p>
          <a:p>
            <a:pPr>
              <a:buFont typeface="Wingdings" pitchFamily="2" charset="2"/>
              <a:buChar char="§"/>
            </a:pPr>
            <a:r>
              <a:rPr lang="en-US" dirty="0" smtClean="0"/>
              <a:t>How can we insert the missing data of row2?</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CE4A56A2-9B1E-44C5-B78C-70DF19B837BE}" type="datetime1">
              <a:rPr lang="en-US" smtClean="0"/>
              <a:t>4/6/2021</a:t>
            </a:fld>
            <a:endParaRPr lang="en-US" dirty="0"/>
          </a:p>
        </p:txBody>
      </p:sp>
      <p:sp>
        <p:nvSpPr>
          <p:cNvPr id="7" name="Rectangle 6" descr=" 8"/>
          <p:cNvSpPr/>
          <p:nvPr/>
        </p:nvSpPr>
        <p:spPr>
          <a:xfrm>
            <a:off x="2286000" y="4419600"/>
            <a:ext cx="41910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7030A0"/>
                </a:solidFill>
              </a:rPr>
              <a:t>UPDATE Command!!!</a:t>
            </a:r>
            <a:endParaRPr lang="en-US" b="1" dirty="0">
              <a:solidFill>
                <a:srgbClr val="7030A0"/>
              </a:solidFill>
            </a:endParaRPr>
          </a:p>
        </p:txBody>
      </p:sp>
    </p:spTree>
  </p:cSld>
  <p:clrMapOvr>
    <a:masterClrMapping/>
  </p:clrMapOvr>
  <p:transition>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UPDATE</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Use UPDATE command to - </a:t>
            </a:r>
          </a:p>
          <a:p>
            <a:pPr lvl="1">
              <a:buFont typeface="Wingdings" pitchFamily="2" charset="2"/>
              <a:buChar char="Ø"/>
            </a:pPr>
            <a:r>
              <a:rPr lang="en-US" dirty="0" smtClean="0"/>
              <a:t> Change existing values </a:t>
            </a:r>
          </a:p>
          <a:p>
            <a:pPr lvl="1">
              <a:buFont typeface="Wingdings" pitchFamily="2" charset="2"/>
              <a:buChar char="Ø"/>
            </a:pPr>
            <a:r>
              <a:rPr lang="en-US" dirty="0" smtClean="0"/>
              <a:t>Add values to an existing row</a:t>
            </a:r>
          </a:p>
          <a:p>
            <a:pPr>
              <a:buNone/>
            </a:pPr>
            <a:endParaRPr lang="en-US" b="1" dirty="0" smtClean="0"/>
          </a:p>
          <a:p>
            <a:pPr>
              <a:buNone/>
            </a:pPr>
            <a:r>
              <a:rPr lang="en-US" b="1" dirty="0" smtClean="0"/>
              <a:t>Basic Syntax:</a:t>
            </a:r>
          </a:p>
          <a:p>
            <a:pPr>
              <a:buNone/>
            </a:pPr>
            <a:endParaRPr lang="en-US" sz="1400" dirty="0" smtClean="0"/>
          </a:p>
          <a:p>
            <a:pPr algn="ctr">
              <a:buNone/>
            </a:pPr>
            <a:r>
              <a:rPr lang="en-US" dirty="0" smtClean="0"/>
              <a:t>UPDATE </a:t>
            </a:r>
            <a:r>
              <a:rPr lang="en-US" i="1" dirty="0" err="1" smtClean="0"/>
              <a:t>tablename</a:t>
            </a:r>
            <a:endParaRPr lang="en-US" i="1" dirty="0" smtClean="0"/>
          </a:p>
          <a:p>
            <a:pPr algn="ctr">
              <a:buNone/>
            </a:pPr>
            <a:r>
              <a:rPr lang="en-US" dirty="0" smtClean="0"/>
              <a:t>SET </a:t>
            </a:r>
            <a:r>
              <a:rPr lang="en-US" i="1" dirty="0" err="1" smtClean="0"/>
              <a:t>columnname</a:t>
            </a:r>
            <a:r>
              <a:rPr lang="en-US" dirty="0" smtClean="0"/>
              <a:t> = </a:t>
            </a:r>
            <a:r>
              <a:rPr lang="en-US" i="1" dirty="0" err="1" smtClean="0"/>
              <a:t>newvalue</a:t>
            </a:r>
            <a:endParaRPr lang="en-US" i="1" dirty="0" smtClean="0"/>
          </a:p>
          <a:p>
            <a:pPr algn="ctr">
              <a:buNone/>
            </a:pPr>
            <a:r>
              <a:rPr lang="en-US" dirty="0" smtClean="0"/>
              <a:t>[WHERE condition];</a:t>
            </a:r>
          </a:p>
          <a:p>
            <a:pPr lvl="1">
              <a:buFont typeface="Wingdings" pitchFamily="2" charset="2"/>
              <a:buChar char="Ø"/>
            </a:pPr>
            <a:endParaRPr lang="en-US" dirty="0" smtClean="0"/>
          </a:p>
          <a:p>
            <a:pPr lvl="1">
              <a:buFont typeface="Wingdings" pitchFamily="2" charset="2"/>
              <a:buChar char="Ø"/>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A4E6D44F-70C4-4FC0-9542-E271E03D3C01}" type="datetime1">
              <a:rPr lang="en-US" smtClean="0"/>
              <a:t>4/6/2021</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UPDATE</a:t>
            </a:r>
            <a:endParaRPr lang="en-US" dirty="0"/>
          </a:p>
        </p:txBody>
      </p:sp>
      <p:sp>
        <p:nvSpPr>
          <p:cNvPr id="3" name="Content Placeholder 2"/>
          <p:cNvSpPr>
            <a:spLocks noGrp="1"/>
          </p:cNvSpPr>
          <p:nvPr>
            <p:ph idx="1"/>
          </p:nvPr>
        </p:nvSpPr>
        <p:spPr>
          <a:xfrm>
            <a:off x="457200" y="1600200"/>
            <a:ext cx="8229600" cy="4525963"/>
          </a:xfrm>
        </p:spPr>
        <p:txBody>
          <a:bodyPr anchor="ctr">
            <a:normAutofit/>
          </a:bodyPr>
          <a:lstStyle/>
          <a:p>
            <a:pPr>
              <a:buFont typeface="Wingdings" pitchFamily="2" charset="2"/>
              <a:buChar char="§"/>
            </a:pPr>
            <a:r>
              <a:rPr lang="en-US" sz="2400" dirty="0" smtClean="0"/>
              <a:t>UPDATE clause identifies the table</a:t>
            </a:r>
          </a:p>
          <a:p>
            <a:pPr>
              <a:buFont typeface="Wingdings" pitchFamily="2" charset="2"/>
              <a:buChar char="§"/>
            </a:pPr>
            <a:r>
              <a:rPr lang="en-US" sz="2400" dirty="0" smtClean="0"/>
              <a:t>SET clause identifies the column(s) being changed and new value(s)</a:t>
            </a:r>
          </a:p>
          <a:p>
            <a:pPr>
              <a:buFont typeface="Wingdings" pitchFamily="2" charset="2"/>
              <a:buChar char="§"/>
            </a:pPr>
            <a:r>
              <a:rPr lang="en-US" sz="2400" dirty="0" smtClean="0"/>
              <a:t>Optional WHERE clause specifies row(s) to be changed; </a:t>
            </a:r>
          </a:p>
          <a:p>
            <a:pPr>
              <a:buNone/>
            </a:pPr>
            <a:r>
              <a:rPr lang="en-US" sz="2400" dirty="0" smtClean="0"/>
              <a:t>	if omitted, it will update all rows</a:t>
            </a:r>
          </a:p>
          <a:p>
            <a:pPr>
              <a:buNone/>
            </a:pPr>
            <a:endParaRPr lang="en-US" sz="2400" dirty="0" smtClean="0"/>
          </a:p>
          <a:p>
            <a:pPr>
              <a:buNone/>
            </a:pPr>
            <a:r>
              <a:rPr lang="en-US" sz="2400" dirty="0" smtClean="0"/>
              <a:t>Example: </a:t>
            </a:r>
          </a:p>
          <a:p>
            <a:pPr>
              <a:buNone/>
            </a:pPr>
            <a:r>
              <a:rPr lang="en-US" sz="2400" dirty="0" smtClean="0"/>
              <a:t> </a:t>
            </a:r>
            <a:r>
              <a:rPr lang="en-US" sz="2400" b="1" dirty="0" smtClean="0"/>
              <a:t>UPDATE</a:t>
            </a:r>
            <a:r>
              <a:rPr lang="en-US" sz="2400" dirty="0" smtClean="0"/>
              <a:t> </a:t>
            </a:r>
            <a:r>
              <a:rPr lang="en-US" sz="2400" i="1" dirty="0" smtClean="0">
                <a:solidFill>
                  <a:srgbClr val="FF0000"/>
                </a:solidFill>
              </a:rPr>
              <a:t>CUSTOMER</a:t>
            </a:r>
          </a:p>
          <a:p>
            <a:pPr>
              <a:buNone/>
            </a:pPr>
            <a:r>
              <a:rPr lang="en-US" sz="2400" dirty="0" smtClean="0"/>
              <a:t> </a:t>
            </a:r>
            <a:r>
              <a:rPr lang="en-US" sz="2400" b="1" dirty="0" smtClean="0"/>
              <a:t>SET</a:t>
            </a:r>
            <a:r>
              <a:rPr lang="en-US" sz="2400" dirty="0" smtClean="0"/>
              <a:t> </a:t>
            </a:r>
            <a:r>
              <a:rPr lang="en-US" sz="2400" i="1" dirty="0" err="1" smtClean="0">
                <a:solidFill>
                  <a:srgbClr val="FF0000"/>
                </a:solidFill>
              </a:rPr>
              <a:t>Cust_name</a:t>
            </a:r>
            <a:r>
              <a:rPr lang="en-US" sz="2400" dirty="0" smtClean="0"/>
              <a:t> = ‘</a:t>
            </a:r>
            <a:r>
              <a:rPr lang="en-US" sz="2400" dirty="0" err="1" smtClean="0"/>
              <a:t>Suzzana</a:t>
            </a:r>
            <a:r>
              <a:rPr lang="en-US" sz="2400" dirty="0" smtClean="0"/>
              <a:t> </a:t>
            </a:r>
            <a:r>
              <a:rPr lang="en-US" sz="2400" dirty="0" err="1" smtClean="0"/>
              <a:t>Rafi</a:t>
            </a:r>
            <a:r>
              <a:rPr lang="en-US" sz="2400" dirty="0" smtClean="0"/>
              <a:t>’</a:t>
            </a:r>
          </a:p>
          <a:p>
            <a:pPr>
              <a:buNone/>
            </a:pPr>
            <a:r>
              <a:rPr lang="en-US" sz="2400" dirty="0" smtClean="0"/>
              <a:t> </a:t>
            </a:r>
            <a:r>
              <a:rPr lang="en-US" sz="2400" b="1" dirty="0" smtClean="0"/>
              <a:t>Where</a:t>
            </a:r>
            <a:r>
              <a:rPr lang="en-US" sz="2400" dirty="0" smtClean="0"/>
              <a:t> </a:t>
            </a:r>
            <a:r>
              <a:rPr lang="en-US" sz="2400" i="1" dirty="0" err="1" smtClean="0">
                <a:solidFill>
                  <a:srgbClr val="FF0000"/>
                </a:solidFill>
              </a:rPr>
              <a:t>Cust_id</a:t>
            </a:r>
            <a:r>
              <a:rPr lang="en-US" sz="2400" dirty="0" smtClean="0"/>
              <a:t> = ‘C00000000001’ ;</a:t>
            </a:r>
            <a:endParaRPr lang="en-US" sz="2400" dirty="0"/>
          </a:p>
        </p:txBody>
      </p:sp>
      <p:sp>
        <p:nvSpPr>
          <p:cNvPr id="5" name="Date Placeholder 4"/>
          <p:cNvSpPr>
            <a:spLocks noGrp="1"/>
          </p:cNvSpPr>
          <p:nvPr>
            <p:ph type="dt" sz="half" idx="4294967295"/>
          </p:nvPr>
        </p:nvSpPr>
        <p:spPr>
          <a:xfrm>
            <a:off x="0" y="6553200"/>
            <a:ext cx="2133600" cy="304800"/>
          </a:xfrm>
        </p:spPr>
        <p:txBody>
          <a:bodyPr/>
          <a:lstStyle/>
          <a:p>
            <a:fld id="{3986B388-D16D-4E8E-80B4-9A9C7F4530B6}" type="datetime1">
              <a:rPr lang="en-US" smtClean="0"/>
              <a:t>4/6/2021</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Adding Values to an Existing Row</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Add street address 'c_street_002' to the customer who has a customer ID C00000000002</a:t>
            </a:r>
          </a:p>
          <a:p>
            <a:pPr marL="0" indent="0">
              <a:buNone/>
            </a:pPr>
            <a:endParaRPr lang="en-US" dirty="0" smtClean="0"/>
          </a:p>
        </p:txBody>
      </p:sp>
      <p:sp>
        <p:nvSpPr>
          <p:cNvPr id="5" name="Date Placeholder 4" descr=" 5"/>
          <p:cNvSpPr>
            <a:spLocks noGrp="1"/>
          </p:cNvSpPr>
          <p:nvPr>
            <p:ph type="dt" sz="half" idx="4294967295"/>
          </p:nvPr>
        </p:nvSpPr>
        <p:spPr>
          <a:xfrm>
            <a:off x="0" y="6553200"/>
            <a:ext cx="2133600" cy="304800"/>
          </a:xfrm>
        </p:spPr>
        <p:txBody>
          <a:bodyPr/>
          <a:lstStyle/>
          <a:p>
            <a:fld id="{B03289B2-9C46-40A8-BC73-E8F3B2815843}"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Steps</a:t>
            </a:r>
            <a:endParaRPr lang="en-US" dirty="0"/>
          </a:p>
        </p:txBody>
      </p:sp>
      <p:sp>
        <p:nvSpPr>
          <p:cNvPr id="3" name="Content Placeholder 2"/>
          <p:cNvSpPr>
            <a:spLocks noGrp="1"/>
          </p:cNvSpPr>
          <p:nvPr>
            <p:ph idx="1"/>
          </p:nvPr>
        </p:nvSpPr>
        <p:spPr/>
        <p:txBody>
          <a:bodyPr/>
          <a:lstStyle/>
          <a:p>
            <a:r>
              <a:rPr lang="en-US" dirty="0" smtClean="0"/>
              <a:t>Create table</a:t>
            </a:r>
          </a:p>
          <a:p>
            <a:pPr lvl="1"/>
            <a:r>
              <a:rPr lang="en-US" dirty="0" smtClean="0"/>
              <a:t>Specify columns</a:t>
            </a:r>
          </a:p>
          <a:p>
            <a:pPr lvl="1"/>
            <a:r>
              <a:rPr lang="en-US" dirty="0" smtClean="0"/>
              <a:t>Specify column </a:t>
            </a:r>
            <a:r>
              <a:rPr lang="en-US" dirty="0" err="1" smtClean="0"/>
              <a:t>datatypes</a:t>
            </a:r>
            <a:endParaRPr lang="en-US" dirty="0" smtClean="0"/>
          </a:p>
          <a:p>
            <a:r>
              <a:rPr lang="en-US" dirty="0" smtClean="0"/>
              <a:t>Insert data</a:t>
            </a:r>
          </a:p>
          <a:p>
            <a:r>
              <a:rPr lang="en-US" dirty="0" smtClean="0"/>
              <a:t>Display data</a:t>
            </a:r>
          </a:p>
          <a:p>
            <a:r>
              <a:rPr lang="en-US" dirty="0" smtClean="0"/>
              <a:t>Modify data</a:t>
            </a:r>
          </a:p>
          <a:p>
            <a:r>
              <a:rPr lang="en-US" dirty="0" smtClean="0"/>
              <a:t>Delete data</a:t>
            </a:r>
          </a:p>
          <a:p>
            <a:endParaRPr lang="en-US" dirty="0" smtClean="0"/>
          </a:p>
          <a:p>
            <a:endParaRPr lang="en-US" dirty="0"/>
          </a:p>
        </p:txBody>
      </p:sp>
      <p:sp>
        <p:nvSpPr>
          <p:cNvPr id="5" name="Date Placeholder 4"/>
          <p:cNvSpPr>
            <a:spLocks noGrp="1"/>
          </p:cNvSpPr>
          <p:nvPr>
            <p:ph type="dt" sz="half" idx="4294967295"/>
          </p:nvPr>
        </p:nvSpPr>
        <p:spPr>
          <a:xfrm>
            <a:off x="0" y="6553200"/>
            <a:ext cx="2133600" cy="304800"/>
          </a:xfrm>
        </p:spPr>
        <p:txBody>
          <a:bodyPr/>
          <a:lstStyle/>
          <a:p>
            <a:fld id="{359623CB-2E73-4408-9D4D-B6F83720583B}" type="datetime1">
              <a:rPr lang="en-US" smtClean="0"/>
              <a:t>4/6/2021</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Adding Values to an Existing Row</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Add street address 'c_street_002' to the customer who has a customer ID C00000000002</a:t>
            </a:r>
          </a:p>
          <a:p>
            <a:endParaRPr lang="en-US" dirty="0" smtClean="0"/>
          </a:p>
          <a:p>
            <a:pPr lvl="1">
              <a:buNone/>
            </a:pPr>
            <a:r>
              <a:rPr lang="en-US" b="1" dirty="0" smtClean="0"/>
              <a:t> UPDATE</a:t>
            </a:r>
            <a:r>
              <a:rPr lang="en-US" dirty="0" smtClean="0"/>
              <a:t> </a:t>
            </a:r>
            <a:r>
              <a:rPr lang="en-US" i="1" dirty="0">
                <a:solidFill>
                  <a:srgbClr val="FF0000"/>
                </a:solidFill>
              </a:rPr>
              <a:t>CUSTOMER</a:t>
            </a:r>
          </a:p>
          <a:p>
            <a:pPr lvl="1">
              <a:buNone/>
            </a:pPr>
            <a:r>
              <a:rPr lang="en-US" dirty="0"/>
              <a:t> </a:t>
            </a:r>
            <a:r>
              <a:rPr lang="en-US" b="1" dirty="0"/>
              <a:t>SET</a:t>
            </a:r>
            <a:r>
              <a:rPr lang="en-US" dirty="0"/>
              <a:t> </a:t>
            </a:r>
            <a:r>
              <a:rPr lang="en-US" i="1" dirty="0" err="1" smtClean="0">
                <a:solidFill>
                  <a:srgbClr val="FF0000"/>
                </a:solidFill>
              </a:rPr>
              <a:t>Cust_street</a:t>
            </a:r>
            <a:r>
              <a:rPr lang="en-US" dirty="0" smtClean="0"/>
              <a:t> </a:t>
            </a:r>
            <a:r>
              <a:rPr lang="en-US" dirty="0"/>
              <a:t>= </a:t>
            </a:r>
            <a:r>
              <a:rPr lang="en-US" dirty="0" smtClean="0"/>
              <a:t>‘</a:t>
            </a:r>
            <a:r>
              <a:rPr lang="en-US" dirty="0"/>
              <a:t>c_street_002</a:t>
            </a:r>
            <a:r>
              <a:rPr lang="en-US" dirty="0" smtClean="0"/>
              <a:t>’</a:t>
            </a:r>
            <a:endParaRPr lang="en-US" dirty="0"/>
          </a:p>
          <a:p>
            <a:pPr lvl="1">
              <a:buNone/>
            </a:pPr>
            <a:r>
              <a:rPr lang="en-US" dirty="0"/>
              <a:t> </a:t>
            </a:r>
            <a:r>
              <a:rPr lang="en-US" b="1" dirty="0"/>
              <a:t>Where</a:t>
            </a:r>
            <a:r>
              <a:rPr lang="en-US" dirty="0"/>
              <a:t> </a:t>
            </a:r>
            <a:r>
              <a:rPr lang="en-US" i="1" dirty="0" err="1">
                <a:solidFill>
                  <a:srgbClr val="FF0000"/>
                </a:solidFill>
              </a:rPr>
              <a:t>Cust_id</a:t>
            </a:r>
            <a:r>
              <a:rPr lang="en-US" dirty="0"/>
              <a:t> = ‘</a:t>
            </a:r>
            <a:r>
              <a:rPr lang="en-US" dirty="0" smtClean="0"/>
              <a:t>C00000000002’</a:t>
            </a: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319BF4D4-BB81-432F-93D1-E7D39F88DD32}" type="datetime1">
              <a:rPr lang="en-US" smtClean="0"/>
              <a:t>4/6/2021</a:t>
            </a:fld>
            <a:endParaRPr lang="en-US" dirty="0"/>
          </a:p>
        </p:txBody>
      </p:sp>
    </p:spTree>
    <p:extLst>
      <p:ext uri="{BB962C8B-B14F-4D97-AF65-F5344CB8AC3E}">
        <p14:creationId xmlns:p14="http://schemas.microsoft.com/office/powerpoint/2010/main" val="249683250"/>
      </p:ext>
    </p:extLst>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Adding Values to an Existing Row</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Add street address 'c_street_002' to the customer who has a customer ID C00000000002</a:t>
            </a:r>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BCF78785-F643-4595-AE48-78BAF53751ED}" type="datetime1">
              <a:rPr lang="en-US" smtClean="0"/>
              <a:t>4/6/2021</a:t>
            </a:fld>
            <a:endParaRPr lang="en-US" dirty="0"/>
          </a:p>
        </p:txBody>
      </p:sp>
      <p:graphicFrame>
        <p:nvGraphicFramePr>
          <p:cNvPr id="7" name="Content Placeholder 6" descr=" 7"/>
          <p:cNvGraphicFramePr>
            <a:graphicFrameLocks/>
          </p:cNvGraphicFramePr>
          <p:nvPr/>
        </p:nvGraphicFramePr>
        <p:xfrm>
          <a:off x="609600" y="4191001"/>
          <a:ext cx="8229600" cy="111252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c_street_006</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street address 'c_street_006' to 'c_street_007'</a:t>
            </a:r>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BB533CD5-DA35-417C-9492-F9053B6A630F}"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street address 'c_street_006' to 'c_street_007'</a:t>
            </a:r>
          </a:p>
          <a:p>
            <a:endParaRPr lang="en-US" dirty="0" smtClean="0"/>
          </a:p>
          <a:p>
            <a:pPr lvl="1">
              <a:buNone/>
            </a:pPr>
            <a:r>
              <a:rPr lang="en-US" b="1" dirty="0" smtClean="0"/>
              <a:t> UPDATE</a:t>
            </a:r>
            <a:r>
              <a:rPr lang="en-US" dirty="0" smtClean="0"/>
              <a:t> </a:t>
            </a:r>
            <a:r>
              <a:rPr lang="en-US" i="1" dirty="0">
                <a:solidFill>
                  <a:srgbClr val="FF0000"/>
                </a:solidFill>
              </a:rPr>
              <a:t>CUSTOMER</a:t>
            </a:r>
          </a:p>
          <a:p>
            <a:pPr lvl="1">
              <a:buNone/>
            </a:pPr>
            <a:r>
              <a:rPr lang="en-US" dirty="0"/>
              <a:t> </a:t>
            </a:r>
            <a:r>
              <a:rPr lang="en-US" b="1" dirty="0"/>
              <a:t>SET</a:t>
            </a:r>
            <a:r>
              <a:rPr lang="en-US" dirty="0"/>
              <a:t> </a:t>
            </a:r>
            <a:r>
              <a:rPr lang="en-US" i="1" dirty="0" err="1" smtClean="0">
                <a:solidFill>
                  <a:srgbClr val="FF0000"/>
                </a:solidFill>
              </a:rPr>
              <a:t>Cust_street</a:t>
            </a:r>
            <a:r>
              <a:rPr lang="en-US" dirty="0" smtClean="0"/>
              <a:t> </a:t>
            </a:r>
            <a:r>
              <a:rPr lang="en-US" dirty="0"/>
              <a:t>= </a:t>
            </a:r>
            <a:r>
              <a:rPr lang="en-US" dirty="0" smtClean="0"/>
              <a:t>‘</a:t>
            </a:r>
            <a:r>
              <a:rPr lang="en-US" dirty="0"/>
              <a:t>c_street_007</a:t>
            </a:r>
            <a:r>
              <a:rPr lang="en-US" dirty="0" smtClean="0"/>
              <a:t>’</a:t>
            </a:r>
            <a:endParaRPr lang="en-US" dirty="0"/>
          </a:p>
          <a:p>
            <a:pPr lvl="1">
              <a:buNone/>
            </a:pPr>
            <a:r>
              <a:rPr lang="en-US" dirty="0"/>
              <a:t> </a:t>
            </a:r>
            <a:r>
              <a:rPr lang="en-US" b="1" dirty="0"/>
              <a:t>Where</a:t>
            </a:r>
            <a:r>
              <a:rPr lang="en-US" dirty="0"/>
              <a:t> </a:t>
            </a:r>
            <a:r>
              <a:rPr lang="en-US" i="1" dirty="0" err="1" smtClean="0">
                <a:solidFill>
                  <a:srgbClr val="FF0000"/>
                </a:solidFill>
              </a:rPr>
              <a:t>Cust_street</a:t>
            </a:r>
            <a:r>
              <a:rPr lang="en-US" dirty="0" smtClean="0"/>
              <a:t> </a:t>
            </a:r>
            <a:r>
              <a:rPr lang="en-US" dirty="0"/>
              <a:t>= </a:t>
            </a:r>
            <a:r>
              <a:rPr lang="en-US" dirty="0" smtClean="0"/>
              <a:t>‘c_street_006’ </a:t>
            </a:r>
            <a:r>
              <a:rPr lang="en-US" dirty="0"/>
              <a:t>;</a:t>
            </a:r>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4619CB2C-638E-4AC5-A6CD-F129D4A343A9}" type="datetime1">
              <a:rPr lang="en-US" smtClean="0"/>
              <a:t>4/6/2021</a:t>
            </a:fld>
            <a:endParaRPr lang="en-US" dirty="0"/>
          </a:p>
        </p:txBody>
      </p:sp>
    </p:spTree>
    <p:extLst>
      <p:ext uri="{BB962C8B-B14F-4D97-AF65-F5344CB8AC3E}">
        <p14:creationId xmlns:p14="http://schemas.microsoft.com/office/powerpoint/2010/main" val="1370258288"/>
      </p:ext>
    </p:extLst>
  </p:cSld>
  <p:clrMapOvr>
    <a:masterClrMapping/>
  </p:clrMapOvr>
  <p:transition>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street address 'c_street_006' to 'c_street_007'</a:t>
            </a:r>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F87BA717-4A70-4B05-AE5E-7B80CDFAC020}" type="datetime1">
              <a:rPr lang="en-US" smtClean="0"/>
              <a:t>4/6/2021</a:t>
            </a:fld>
            <a:endParaRPr lang="en-US" dirty="0"/>
          </a:p>
        </p:txBody>
      </p:sp>
      <p:graphicFrame>
        <p:nvGraphicFramePr>
          <p:cNvPr id="7" name="Content Placeholder 6" descr=" 7"/>
          <p:cNvGraphicFramePr>
            <a:graphicFrameLocks/>
          </p:cNvGraphicFramePr>
          <p:nvPr/>
        </p:nvGraphicFramePr>
        <p:xfrm>
          <a:off x="609600" y="4191001"/>
          <a:ext cx="8229600" cy="111252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c_street_007</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the street address of the customer who has a customer ID 'C00000000001' to 'c_street_001‘</a:t>
            </a:r>
          </a:p>
          <a:p>
            <a:pPr marL="0" indent="0">
              <a:buNone/>
            </a:pPr>
            <a:endParaRPr lang="en-US" dirty="0" smtClean="0"/>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25D2826F-B8B3-47A7-9E93-9BD8F5663949}" type="datetime1">
              <a:rPr lang="en-US" smtClean="0"/>
              <a:t>4/6/2021</a:t>
            </a:fld>
            <a:endParaRPr lang="en-US" dirty="0"/>
          </a:p>
        </p:txBody>
      </p:sp>
    </p:spTree>
  </p:cSld>
  <p:clrMapOvr>
    <a:masterClrMapping/>
  </p:clrMapOvr>
  <p:transition>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the street address of the customer who has a customer ID 'C00000000001' to 'c_street_001‘</a:t>
            </a:r>
          </a:p>
          <a:p>
            <a:pPr>
              <a:buFont typeface="Wingdings" pitchFamily="2" charset="2"/>
              <a:buChar char="§"/>
            </a:pPr>
            <a:endParaRPr lang="en-US" dirty="0"/>
          </a:p>
          <a:p>
            <a:pPr lvl="1">
              <a:buNone/>
            </a:pPr>
            <a:r>
              <a:rPr lang="en-US" b="1" dirty="0" smtClean="0"/>
              <a:t> UPDATE</a:t>
            </a:r>
            <a:r>
              <a:rPr lang="en-US" dirty="0" smtClean="0"/>
              <a:t> </a:t>
            </a:r>
            <a:r>
              <a:rPr lang="en-US" i="1" dirty="0">
                <a:solidFill>
                  <a:srgbClr val="FF0000"/>
                </a:solidFill>
              </a:rPr>
              <a:t>CUSTOMER</a:t>
            </a:r>
          </a:p>
          <a:p>
            <a:pPr lvl="1">
              <a:buNone/>
            </a:pPr>
            <a:r>
              <a:rPr lang="en-US" dirty="0"/>
              <a:t> </a:t>
            </a:r>
            <a:r>
              <a:rPr lang="en-US" b="1" dirty="0"/>
              <a:t>SET</a:t>
            </a:r>
            <a:r>
              <a:rPr lang="en-US" dirty="0"/>
              <a:t> </a:t>
            </a:r>
            <a:r>
              <a:rPr lang="en-US" i="1" dirty="0" err="1">
                <a:solidFill>
                  <a:srgbClr val="FF0000"/>
                </a:solidFill>
              </a:rPr>
              <a:t>Cust_street</a:t>
            </a:r>
            <a:r>
              <a:rPr lang="en-US" dirty="0"/>
              <a:t> = ‘</a:t>
            </a:r>
            <a:r>
              <a:rPr lang="en-US" dirty="0" smtClean="0"/>
              <a:t>c_street_001’</a:t>
            </a:r>
            <a:endParaRPr lang="en-US" dirty="0"/>
          </a:p>
          <a:p>
            <a:pPr lvl="1">
              <a:buNone/>
            </a:pPr>
            <a:r>
              <a:rPr lang="en-US" dirty="0"/>
              <a:t> </a:t>
            </a:r>
            <a:r>
              <a:rPr lang="en-US" b="1" dirty="0"/>
              <a:t>Where</a:t>
            </a:r>
            <a:r>
              <a:rPr lang="en-US" dirty="0"/>
              <a:t> </a:t>
            </a:r>
            <a:r>
              <a:rPr lang="en-US" i="1" dirty="0" err="1" smtClean="0">
                <a:solidFill>
                  <a:srgbClr val="FF0000"/>
                </a:solidFill>
              </a:rPr>
              <a:t>Cust_ID</a:t>
            </a:r>
            <a:r>
              <a:rPr lang="en-US" dirty="0" smtClean="0"/>
              <a:t> </a:t>
            </a:r>
            <a:r>
              <a:rPr lang="en-US" dirty="0"/>
              <a:t>= </a:t>
            </a:r>
            <a:r>
              <a:rPr lang="en-US" dirty="0" smtClean="0"/>
              <a:t>‘</a:t>
            </a:r>
            <a:r>
              <a:rPr lang="en-US" dirty="0"/>
              <a:t>C00000000001</a:t>
            </a:r>
            <a:r>
              <a:rPr lang="en-US" dirty="0" smtClean="0"/>
              <a:t>’ </a:t>
            </a:r>
            <a:r>
              <a:rPr lang="en-US" dirty="0"/>
              <a:t>;</a:t>
            </a:r>
          </a:p>
          <a:p>
            <a:pPr>
              <a:buFont typeface="Wingdings" pitchFamily="2" charset="2"/>
              <a:buChar char="§"/>
            </a:pPr>
            <a:endParaRPr lang="en-US" dirty="0" smtClean="0"/>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2B44D282-AFEC-4DCB-BD63-006A27E73CDB}" type="datetime1">
              <a:rPr lang="en-US" smtClean="0"/>
              <a:t>4/6/2021</a:t>
            </a:fld>
            <a:endParaRPr lang="en-US" dirty="0"/>
          </a:p>
        </p:txBody>
      </p:sp>
    </p:spTree>
    <p:extLst>
      <p:ext uri="{BB962C8B-B14F-4D97-AF65-F5344CB8AC3E}">
        <p14:creationId xmlns:p14="http://schemas.microsoft.com/office/powerpoint/2010/main" val="1096819431"/>
      </p:ext>
    </p:extLst>
  </p:cSld>
  <p:clrMapOvr>
    <a:masterClrMapping/>
  </p:clrMapOvr>
  <p:transition>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the street address of the customer who has a customer ID 'C00000000001' to 'c_street_001'</a:t>
            </a:r>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3E402E49-B625-45F1-BE68-121DE501C449}" type="datetime1">
              <a:rPr lang="en-US" smtClean="0"/>
              <a:t>4/6/2021</a:t>
            </a:fld>
            <a:endParaRPr lang="en-US" dirty="0"/>
          </a:p>
        </p:txBody>
      </p:sp>
      <p:graphicFrame>
        <p:nvGraphicFramePr>
          <p:cNvPr id="7" name="Content Placeholder 6" descr=" 7"/>
          <p:cNvGraphicFramePr>
            <a:graphicFrameLocks/>
          </p:cNvGraphicFramePr>
          <p:nvPr/>
        </p:nvGraphicFramePr>
        <p:xfrm>
          <a:off x="609600" y="4191001"/>
          <a:ext cx="8229600" cy="111252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DELETE (1/3) </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800" dirty="0" smtClean="0"/>
              <a:t>DELETE command removes </a:t>
            </a:r>
            <a:r>
              <a:rPr lang="en-US" sz="2800" dirty="0" smtClean="0">
                <a:solidFill>
                  <a:srgbClr val="FF0000"/>
                </a:solidFill>
              </a:rPr>
              <a:t>entire rows </a:t>
            </a:r>
            <a:r>
              <a:rPr lang="en-US" sz="2800" dirty="0" smtClean="0"/>
              <a:t>from a table</a:t>
            </a:r>
          </a:p>
          <a:p>
            <a:pPr marL="0" indent="0">
              <a:buNone/>
            </a:pPr>
            <a:endParaRPr lang="en-US" sz="2800" dirty="0" smtClean="0"/>
          </a:p>
          <a:p>
            <a:pPr>
              <a:buFont typeface="Wingdings" pitchFamily="2" charset="2"/>
              <a:buChar char="§"/>
            </a:pPr>
            <a:r>
              <a:rPr lang="en-US" sz="2800" dirty="0" smtClean="0">
                <a:solidFill>
                  <a:srgbClr val="FF0000"/>
                </a:solidFill>
              </a:rPr>
              <a:t>Cannot be applied for specific column</a:t>
            </a:r>
          </a:p>
          <a:p>
            <a:pPr>
              <a:buFont typeface="Wingdings" pitchFamily="2" charset="2"/>
              <a:buChar char="§"/>
            </a:pPr>
            <a:endParaRPr lang="en-US" sz="2800" dirty="0" smtClean="0"/>
          </a:p>
          <a:p>
            <a:pPr>
              <a:buFont typeface="Wingdings" pitchFamily="2" charset="2"/>
              <a:buChar char="§"/>
            </a:pPr>
            <a:r>
              <a:rPr lang="en-US" sz="2800" dirty="0" smtClean="0"/>
              <a:t>If no WHERE clause is </a:t>
            </a:r>
            <a:r>
              <a:rPr lang="en-US" sz="2400" dirty="0" smtClean="0"/>
              <a:t>specified, all rows will be deleted</a:t>
            </a:r>
            <a:endParaRPr lang="en-US" sz="2400" dirty="0"/>
          </a:p>
        </p:txBody>
      </p:sp>
      <p:sp>
        <p:nvSpPr>
          <p:cNvPr id="5" name="Date Placeholder 4"/>
          <p:cNvSpPr>
            <a:spLocks noGrp="1"/>
          </p:cNvSpPr>
          <p:nvPr>
            <p:ph type="dt" sz="half" idx="4294967295"/>
          </p:nvPr>
        </p:nvSpPr>
        <p:spPr>
          <a:xfrm>
            <a:off x="0" y="6553200"/>
            <a:ext cx="2133600" cy="304800"/>
          </a:xfrm>
        </p:spPr>
        <p:txBody>
          <a:bodyPr/>
          <a:lstStyle/>
          <a:p>
            <a:fld id="{6079C448-6B91-43A8-B354-6DC9C2C3FEEA}" type="datetime1">
              <a:rPr lang="en-US" smtClean="0"/>
              <a:t>4/6/2021</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DELETE (2/3)</a:t>
            </a:r>
            <a:endParaRPr lang="en-US" dirty="0"/>
          </a:p>
        </p:txBody>
      </p:sp>
      <p:sp>
        <p:nvSpPr>
          <p:cNvPr id="3" name="Content Placeholder 2"/>
          <p:cNvSpPr>
            <a:spLocks noGrp="1"/>
          </p:cNvSpPr>
          <p:nvPr>
            <p:ph idx="1"/>
          </p:nvPr>
        </p:nvSpPr>
        <p:spPr/>
        <p:txBody>
          <a:bodyPr>
            <a:normAutofit lnSpcReduction="10000"/>
          </a:bodyPr>
          <a:lstStyle/>
          <a:p>
            <a:pPr>
              <a:buNone/>
            </a:pPr>
            <a:r>
              <a:rPr lang="en-US" sz="2800" dirty="0" smtClean="0"/>
              <a:t>Basic Syntax</a:t>
            </a:r>
          </a:p>
          <a:p>
            <a:pPr>
              <a:buNone/>
            </a:pPr>
            <a:endParaRPr lang="en-US" sz="1050" dirty="0" smtClean="0"/>
          </a:p>
          <a:p>
            <a:pPr lvl="1">
              <a:buNone/>
            </a:pPr>
            <a:r>
              <a:rPr lang="en-US" dirty="0" smtClean="0"/>
              <a:t>DELETE FROM </a:t>
            </a:r>
            <a:r>
              <a:rPr lang="en-US" i="1" dirty="0" err="1" smtClean="0">
                <a:solidFill>
                  <a:srgbClr val="FF0000"/>
                </a:solidFill>
              </a:rPr>
              <a:t>tablename</a:t>
            </a:r>
            <a:endParaRPr lang="en-US" i="1" dirty="0" smtClean="0">
              <a:solidFill>
                <a:srgbClr val="FF0000"/>
              </a:solidFill>
            </a:endParaRPr>
          </a:p>
          <a:p>
            <a:pPr lvl="1">
              <a:buNone/>
            </a:pPr>
            <a:r>
              <a:rPr lang="en-US" dirty="0" smtClean="0"/>
              <a:t>[WHERE condition];</a:t>
            </a:r>
          </a:p>
          <a:p>
            <a:pPr lvl="1">
              <a:buNone/>
            </a:pPr>
            <a:endParaRPr lang="en-US" dirty="0" smtClean="0"/>
          </a:p>
          <a:p>
            <a:pPr lvl="1">
              <a:buNone/>
            </a:pPr>
            <a:r>
              <a:rPr lang="en-US" dirty="0" smtClean="0"/>
              <a:t>Example:</a:t>
            </a:r>
          </a:p>
          <a:p>
            <a:pPr lvl="1">
              <a:buNone/>
            </a:pPr>
            <a:r>
              <a:rPr lang="en-US" dirty="0" smtClean="0"/>
              <a:t>DELETE FROM </a:t>
            </a:r>
            <a:r>
              <a:rPr lang="en-US" i="1" dirty="0" smtClean="0">
                <a:solidFill>
                  <a:srgbClr val="FF0000"/>
                </a:solidFill>
              </a:rPr>
              <a:t>CUSTOMER</a:t>
            </a:r>
            <a:r>
              <a:rPr lang="en-US" dirty="0" smtClean="0"/>
              <a:t>;</a:t>
            </a:r>
          </a:p>
          <a:p>
            <a:pPr lvl="1">
              <a:buNone/>
            </a:pPr>
            <a:endParaRPr lang="en-US" dirty="0" smtClean="0"/>
          </a:p>
          <a:p>
            <a:pPr lvl="1">
              <a:buNone/>
            </a:pPr>
            <a:r>
              <a:rPr lang="en-US" dirty="0" smtClean="0"/>
              <a:t>DELETE FROM </a:t>
            </a:r>
            <a:r>
              <a:rPr lang="en-US" i="1" dirty="0" smtClean="0">
                <a:solidFill>
                  <a:srgbClr val="FF0000"/>
                </a:solidFill>
              </a:rPr>
              <a:t>CUSTOMER</a:t>
            </a:r>
            <a:r>
              <a:rPr lang="en-US" dirty="0" smtClean="0"/>
              <a:t> WHERE </a:t>
            </a:r>
            <a:r>
              <a:rPr lang="en-US" dirty="0" err="1" smtClean="0"/>
              <a:t>Cust_id</a:t>
            </a:r>
            <a:r>
              <a:rPr lang="en-US" dirty="0" smtClean="0"/>
              <a:t> = ‘C00000000001’</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FCD49823-0ECB-44E1-B978-06DF776CFC79}" type="datetime1">
              <a:rPr lang="en-US" smtClean="0"/>
              <a:t>4/6/2021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 Character </a:t>
            </a:r>
            <a:r>
              <a:rPr lang="en-US" sz="3800" dirty="0" err="1" smtClean="0"/>
              <a:t>Datatypes</a:t>
            </a:r>
            <a:endParaRPr lang="en-US" sz="3800" dirty="0"/>
          </a:p>
        </p:txBody>
      </p:sp>
      <p:graphicFrame>
        <p:nvGraphicFramePr>
          <p:cNvPr id="7" name="Content Placeholder 6"/>
          <p:cNvGraphicFramePr>
            <a:graphicFrameLocks noGrp="1"/>
          </p:cNvGraphicFramePr>
          <p:nvPr>
            <p:ph idx="1"/>
          </p:nvPr>
        </p:nvGraphicFramePr>
        <p:xfrm>
          <a:off x="457200" y="1600200"/>
          <a:ext cx="8305800" cy="4724400"/>
        </p:xfrm>
        <a:graphic>
          <a:graphicData uri="http://schemas.openxmlformats.org/drawingml/2006/table">
            <a:tbl>
              <a:tblPr firstRow="1" bandRow="1">
                <a:tableStyleId>{5940675A-B579-460E-94D1-54222C63F5DA}</a:tableStyleId>
              </a:tblPr>
              <a:tblGrid>
                <a:gridCol w="2286000"/>
                <a:gridCol w="6019800"/>
              </a:tblGrid>
              <a:tr h="515082">
                <a:tc>
                  <a:txBody>
                    <a:bodyPr/>
                    <a:lstStyle/>
                    <a:p>
                      <a:pPr algn="ctr"/>
                      <a:r>
                        <a:rPr lang="en-US" b="1" dirty="0" err="1" smtClean="0">
                          <a:latin typeface="+mn-lt"/>
                        </a:rPr>
                        <a:t>Datatype</a:t>
                      </a:r>
                      <a:endParaRPr lang="en-US" b="1" dirty="0">
                        <a:latin typeface="+mn-lt"/>
                      </a:endParaRPr>
                    </a:p>
                  </a:txBody>
                  <a:tcPr/>
                </a:tc>
                <a:tc>
                  <a:txBody>
                    <a:bodyPr/>
                    <a:lstStyle/>
                    <a:p>
                      <a:pPr algn="ctr"/>
                      <a:r>
                        <a:rPr lang="en-US" b="1" dirty="0" smtClean="0">
                          <a:latin typeface="+mn-lt"/>
                        </a:rPr>
                        <a:t>Description</a:t>
                      </a:r>
                      <a:endParaRPr lang="en-US" b="1" dirty="0">
                        <a:latin typeface="+mn-lt"/>
                      </a:endParaRPr>
                    </a:p>
                  </a:txBody>
                  <a:tcPr/>
                </a:tc>
              </a:tr>
              <a:tr h="1651082">
                <a:tc>
                  <a:txBody>
                    <a:bodyPr/>
                    <a:lstStyle/>
                    <a:p>
                      <a:pPr algn="ctr"/>
                      <a:r>
                        <a:rPr lang="en-US" sz="2000" kern="1200" baseline="0" smtClean="0">
                          <a:solidFill>
                            <a:schemeClr val="tx1"/>
                          </a:solidFill>
                          <a:latin typeface="+mn-lt"/>
                          <a:ea typeface="+mn-ea"/>
                          <a:cs typeface="+mn-cs"/>
                        </a:rPr>
                        <a:t>VARCHAR2 (size)</a:t>
                      </a:r>
                      <a:endParaRPr lang="en-US" sz="2000" dirty="0">
                        <a:latin typeface="+mn-lt"/>
                      </a:endParaRPr>
                    </a:p>
                  </a:txBody>
                  <a:tcPr anchor="ctr"/>
                </a:tc>
                <a:tc>
                  <a:txBody>
                    <a:bodyPr/>
                    <a:lstStyle/>
                    <a:p>
                      <a:r>
                        <a:rPr lang="en-US" sz="2000" kern="1200" baseline="0" dirty="0" smtClean="0">
                          <a:solidFill>
                            <a:schemeClr val="tx1"/>
                          </a:solidFill>
                          <a:latin typeface="+mn-lt"/>
                          <a:ea typeface="+mn-ea"/>
                          <a:cs typeface="+mn-cs"/>
                        </a:rPr>
                        <a:t>Variable-length character string having maximum length </a:t>
                      </a:r>
                      <a:r>
                        <a:rPr lang="en-US" sz="2000" b="1" i="1" kern="1200" baseline="0" dirty="0" smtClean="0">
                          <a:solidFill>
                            <a:schemeClr val="tx1"/>
                          </a:solidFill>
                          <a:latin typeface="+mn-lt"/>
                          <a:ea typeface="+mn-ea"/>
                          <a:cs typeface="+mn-cs"/>
                        </a:rPr>
                        <a:t>size</a:t>
                      </a:r>
                      <a:r>
                        <a:rPr lang="en-US" sz="2000" kern="1200" baseline="0" dirty="0" smtClean="0">
                          <a:solidFill>
                            <a:schemeClr val="tx1"/>
                          </a:solidFill>
                          <a:latin typeface="+mn-lt"/>
                          <a:ea typeface="+mn-ea"/>
                          <a:cs typeface="+mn-cs"/>
                        </a:rPr>
                        <a:t>. Maximum size is 4000 bytes or characters, and minimum is 1 byte or 1 character. </a:t>
                      </a:r>
                    </a:p>
                    <a:p>
                      <a:r>
                        <a:rPr lang="en-US" sz="2000" b="1" kern="1200" baseline="0" dirty="0" smtClean="0">
                          <a:solidFill>
                            <a:srgbClr val="FF0000"/>
                          </a:solidFill>
                          <a:latin typeface="+mn-lt"/>
                          <a:ea typeface="+mn-ea"/>
                          <a:cs typeface="+mn-cs"/>
                        </a:rPr>
                        <a:t>You must specify size for VARCHAR2.</a:t>
                      </a:r>
                      <a:endParaRPr lang="en-US" sz="2000" b="1" dirty="0">
                        <a:solidFill>
                          <a:srgbClr val="FF0000"/>
                        </a:solidFill>
                        <a:latin typeface="+mn-lt"/>
                      </a:endParaRPr>
                    </a:p>
                  </a:txBody>
                  <a:tcPr/>
                </a:tc>
              </a:tr>
              <a:tr h="2558236">
                <a:tc>
                  <a:txBody>
                    <a:bodyPr/>
                    <a:lstStyle/>
                    <a:p>
                      <a:pPr algn="ctr"/>
                      <a:r>
                        <a:rPr lang="en-US" sz="1800" kern="1200" baseline="0" dirty="0" smtClean="0">
                          <a:solidFill>
                            <a:schemeClr val="tx1"/>
                          </a:solidFill>
                          <a:latin typeface="+mn-lt"/>
                          <a:ea typeface="+mn-ea"/>
                          <a:cs typeface="+mn-cs"/>
                        </a:rPr>
                        <a:t>NVARCHAR2 (size)</a:t>
                      </a:r>
                      <a:endParaRPr lang="en-US" sz="1800" dirty="0">
                        <a:latin typeface="+mn-lt"/>
                      </a:endParaRPr>
                    </a:p>
                  </a:txBody>
                  <a:tcPr anchor="ctr"/>
                </a:tc>
                <a:tc>
                  <a:txBody>
                    <a:bodyPr/>
                    <a:lstStyle/>
                    <a:p>
                      <a:pPr algn="l"/>
                      <a:r>
                        <a:rPr lang="en-US" sz="2000" b="0" dirty="0" smtClean="0">
                          <a:latin typeface="+mn-lt"/>
                        </a:rPr>
                        <a:t>Variable-length Unicode character string having maximum length </a:t>
                      </a:r>
                      <a:r>
                        <a:rPr lang="en-US" sz="2000" b="1" i="1" dirty="0" smtClean="0">
                          <a:latin typeface="+mn-lt"/>
                        </a:rPr>
                        <a:t>size</a:t>
                      </a:r>
                      <a:r>
                        <a:rPr lang="en-US" sz="2000" b="0" dirty="0" smtClean="0">
                          <a:latin typeface="+mn-lt"/>
                        </a:rPr>
                        <a:t> characters.</a:t>
                      </a:r>
                    </a:p>
                    <a:p>
                      <a:pPr algn="l"/>
                      <a:endParaRPr lang="en-US" sz="2000" b="0" dirty="0" smtClean="0">
                        <a:latin typeface="+mn-lt"/>
                      </a:endParaRPr>
                    </a:p>
                    <a:p>
                      <a:pPr algn="l"/>
                      <a:r>
                        <a:rPr lang="en-US" sz="2000" b="0" dirty="0" smtClean="0">
                          <a:latin typeface="+mn-lt"/>
                        </a:rPr>
                        <a:t>The NVARCHAR2 </a:t>
                      </a:r>
                      <a:r>
                        <a:rPr lang="en-US" sz="2000" b="0" dirty="0" err="1" smtClean="0">
                          <a:latin typeface="+mn-lt"/>
                        </a:rPr>
                        <a:t>datatype</a:t>
                      </a:r>
                      <a:r>
                        <a:rPr lang="en-US" sz="2000" b="0" dirty="0" smtClean="0">
                          <a:latin typeface="+mn-lt"/>
                        </a:rPr>
                        <a:t> was introduced by Oracle for databases that want to use Unicode for some columns while keeping another character set for the rest of the database (which uses VARCHAR2). </a:t>
                      </a:r>
                    </a:p>
                    <a:p>
                      <a:pPr algn="l"/>
                      <a:r>
                        <a:rPr lang="en-US" sz="2000" b="0" dirty="0" smtClean="0">
                          <a:latin typeface="+mn-lt"/>
                        </a:rPr>
                        <a:t>The NVARCHAR2 is a </a:t>
                      </a:r>
                      <a:r>
                        <a:rPr lang="en-US" sz="2000" b="1" dirty="0" smtClean="0">
                          <a:latin typeface="+mn-lt"/>
                        </a:rPr>
                        <a:t>Unicode-only</a:t>
                      </a:r>
                      <a:r>
                        <a:rPr lang="en-US" sz="2000" b="0" dirty="0" smtClean="0">
                          <a:latin typeface="+mn-lt"/>
                        </a:rPr>
                        <a:t> </a:t>
                      </a:r>
                      <a:r>
                        <a:rPr lang="en-US" sz="2000" b="0" dirty="0" err="1" smtClean="0">
                          <a:latin typeface="+mn-lt"/>
                        </a:rPr>
                        <a:t>datatype</a:t>
                      </a:r>
                      <a:r>
                        <a:rPr lang="en-US" sz="2000" b="0" dirty="0" smtClean="0">
                          <a:latin typeface="+mn-lt"/>
                        </a:rPr>
                        <a:t>.</a:t>
                      </a:r>
                      <a:endParaRPr lang="en-US" sz="2000" b="0" dirty="0">
                        <a:latin typeface="+mn-lt"/>
                      </a:endParaRPr>
                    </a:p>
                  </a:txBody>
                  <a:tcPr/>
                </a:tc>
              </a:tr>
            </a:tbl>
          </a:graphicData>
        </a:graphic>
      </p:graphicFrame>
      <p:sp>
        <p:nvSpPr>
          <p:cNvPr id="5" name="Date Placeholder 4"/>
          <p:cNvSpPr>
            <a:spLocks noGrp="1"/>
          </p:cNvSpPr>
          <p:nvPr>
            <p:ph type="dt" sz="half" idx="4294967295"/>
          </p:nvPr>
        </p:nvSpPr>
        <p:spPr>
          <a:xfrm>
            <a:off x="0" y="6553200"/>
            <a:ext cx="2133600" cy="304800"/>
          </a:xfrm>
        </p:spPr>
        <p:txBody>
          <a:bodyPr/>
          <a:lstStyle/>
          <a:p>
            <a:fld id="{9B706A6B-CE6E-4CC8-A91B-27D709C91F5B}" type="datetime1">
              <a:rPr lang="en-US" smtClean="0"/>
              <a:t>4/6/2021</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DELETE (3/3)</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800" dirty="0" smtClean="0"/>
              <a:t> </a:t>
            </a:r>
            <a:r>
              <a:rPr lang="en-US" dirty="0" smtClean="0"/>
              <a:t>To delete the whole table</a:t>
            </a:r>
          </a:p>
          <a:p>
            <a:pPr>
              <a:buNone/>
            </a:pPr>
            <a:r>
              <a:rPr lang="en-US" sz="800" dirty="0" smtClean="0"/>
              <a:t>			</a:t>
            </a:r>
            <a:r>
              <a:rPr lang="en-US" sz="2800" dirty="0" smtClean="0"/>
              <a:t>DROP TABLE </a:t>
            </a:r>
            <a:r>
              <a:rPr lang="en-US" sz="2800" i="1" dirty="0" err="1" smtClean="0"/>
              <a:t>table_name</a:t>
            </a:r>
            <a:r>
              <a:rPr lang="en-US" sz="2800" dirty="0" smtClean="0"/>
              <a:t>;</a:t>
            </a:r>
          </a:p>
          <a:p>
            <a:pPr>
              <a:buNone/>
            </a:pPr>
            <a:r>
              <a:rPr lang="en-US" sz="2800" dirty="0" smtClean="0"/>
              <a:t> </a:t>
            </a:r>
          </a:p>
          <a:p>
            <a:pPr>
              <a:buNone/>
            </a:pPr>
            <a:endParaRPr lang="en-US" sz="2800" dirty="0" smtClean="0"/>
          </a:p>
          <a:p>
            <a:pPr>
              <a:buNone/>
            </a:pPr>
            <a:r>
              <a:rPr lang="en-US" sz="2800" dirty="0" smtClean="0"/>
              <a:t>Example:</a:t>
            </a:r>
          </a:p>
          <a:p>
            <a:pPr>
              <a:buNone/>
            </a:pPr>
            <a:r>
              <a:rPr lang="en-US" sz="2800" dirty="0" smtClean="0"/>
              <a:t> DROP TABLE </a:t>
            </a:r>
            <a:r>
              <a:rPr lang="en-US" sz="2800" b="1" dirty="0" smtClean="0">
                <a:solidFill>
                  <a:srgbClr val="FF0000"/>
                </a:solidFill>
              </a:rPr>
              <a:t>NEW_CUSTOMER</a:t>
            </a:r>
            <a:r>
              <a:rPr lang="en-US" sz="2800" dirty="0" smtClean="0"/>
              <a:t>;</a:t>
            </a:r>
          </a:p>
        </p:txBody>
      </p:sp>
      <p:sp>
        <p:nvSpPr>
          <p:cNvPr id="5" name="Date Placeholder 4"/>
          <p:cNvSpPr>
            <a:spLocks noGrp="1"/>
          </p:cNvSpPr>
          <p:nvPr>
            <p:ph type="dt" sz="half" idx="4294967295"/>
          </p:nvPr>
        </p:nvSpPr>
        <p:spPr>
          <a:xfrm>
            <a:off x="0" y="6553200"/>
            <a:ext cx="2133600" cy="304800"/>
          </a:xfrm>
        </p:spPr>
        <p:txBody>
          <a:bodyPr/>
          <a:lstStyle/>
          <a:p>
            <a:fld id="{4C029548-A139-4876-93C9-79F7FCD1B9BF}" type="datetime1">
              <a:rPr lang="en-US" smtClean="0"/>
              <a:t>4/6/2021</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t>COMMIT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smtClean="0"/>
              <a:t>Use the COMMIT statement to end a current transaction and make </a:t>
            </a:r>
            <a:r>
              <a:rPr lang="en-US" sz="2400" b="1" dirty="0" smtClean="0">
                <a:solidFill>
                  <a:srgbClr val="FF0000"/>
                </a:solidFill>
              </a:rPr>
              <a:t>permanent</a:t>
            </a:r>
            <a:r>
              <a:rPr lang="en-US" sz="2400" dirty="0" smtClean="0"/>
              <a:t> all changes performed in the transaction</a:t>
            </a:r>
          </a:p>
          <a:p>
            <a:pPr>
              <a:buFont typeface="Wingdings" pitchFamily="2" charset="2"/>
              <a:buChar char="§"/>
            </a:pPr>
            <a:endParaRPr lang="en-US" sz="2400" dirty="0" smtClean="0"/>
          </a:p>
          <a:p>
            <a:pPr>
              <a:buFont typeface="Wingdings" pitchFamily="2" charset="2"/>
              <a:buChar char="§"/>
            </a:pPr>
            <a:r>
              <a:rPr lang="en-US" sz="2400" dirty="0" smtClean="0"/>
              <a:t>You can see any changes you have made during the transaction by querying the modified tables, but other users cannot see the changes. After you commit the transaction, the changes are visible to other users' statements that execute after the commit</a:t>
            </a:r>
            <a:endParaRPr lang="en-US" sz="2400" dirty="0"/>
          </a:p>
        </p:txBody>
      </p:sp>
      <p:sp>
        <p:nvSpPr>
          <p:cNvPr id="5" name="Date Placeholder 4"/>
          <p:cNvSpPr>
            <a:spLocks noGrp="1"/>
          </p:cNvSpPr>
          <p:nvPr>
            <p:ph type="dt" sz="half" idx="4294967295"/>
          </p:nvPr>
        </p:nvSpPr>
        <p:spPr>
          <a:xfrm>
            <a:off x="0" y="6553200"/>
            <a:ext cx="2133600" cy="304800"/>
          </a:xfrm>
        </p:spPr>
        <p:txBody>
          <a:bodyPr/>
          <a:lstStyle/>
          <a:p>
            <a:fld id="{04553FB8-7294-4E27-ACC2-1ABCAC67EDC2}" type="datetime1">
              <a:rPr lang="en-US" smtClean="0"/>
              <a:t>4/6/2021</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t>COMMIT</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Types of COMMIT</a:t>
            </a:r>
          </a:p>
          <a:p>
            <a:pPr>
              <a:buFont typeface="Wingdings" pitchFamily="2" charset="2"/>
              <a:buChar char="§"/>
            </a:pPr>
            <a:endParaRPr lang="en-US" dirty="0" smtClean="0"/>
          </a:p>
          <a:p>
            <a:pPr lvl="1">
              <a:buFont typeface="Wingdings" pitchFamily="2" charset="2"/>
              <a:buChar char="Ø"/>
            </a:pPr>
            <a:r>
              <a:rPr lang="en-US" dirty="0" smtClean="0"/>
              <a:t>Explicit COMMIT:</a:t>
            </a:r>
          </a:p>
          <a:p>
            <a:pPr lvl="1">
              <a:buNone/>
            </a:pPr>
            <a:r>
              <a:rPr lang="en-US" dirty="0" smtClean="0"/>
              <a:t>	When you type COMMIT; at the SQL prompt;</a:t>
            </a:r>
          </a:p>
          <a:p>
            <a:pPr lvl="1">
              <a:buNone/>
            </a:pPr>
            <a:endParaRPr lang="en-US" dirty="0" smtClean="0"/>
          </a:p>
          <a:p>
            <a:pPr lvl="1">
              <a:buFont typeface="Wingdings" pitchFamily="2" charset="2"/>
              <a:buChar char="Ø"/>
            </a:pPr>
            <a:r>
              <a:rPr lang="en-US" dirty="0" smtClean="0"/>
              <a:t>Implicit COMMIT:</a:t>
            </a:r>
          </a:p>
          <a:p>
            <a:pPr lvl="1">
              <a:buNone/>
            </a:pPr>
            <a:r>
              <a:rPr lang="en-US" dirty="0" smtClean="0"/>
              <a:t>	At the end of the SQL session by typing EXIT;</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2677E483-CC01-4CD7-86AF-85A8DAE6FBCB}" type="datetime1">
              <a:rPr lang="en-US" smtClean="0"/>
              <a:t>4/6/2021</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1</a:t>
            </a:r>
            <a:endParaRPr lang="en-US" dirty="0"/>
          </a:p>
        </p:txBody>
      </p:sp>
      <p:sp>
        <p:nvSpPr>
          <p:cNvPr id="3" name="Content Placeholder 2"/>
          <p:cNvSpPr>
            <a:spLocks noGrp="1"/>
          </p:cNvSpPr>
          <p:nvPr>
            <p:ph idx="1"/>
          </p:nvPr>
        </p:nvSpPr>
        <p:spPr/>
        <p:txBody>
          <a:bodyPr/>
          <a:lstStyle/>
          <a:p>
            <a:pPr>
              <a:buNone/>
            </a:pPr>
            <a:r>
              <a:rPr lang="en-US" dirty="0" smtClean="0"/>
              <a:t>1. Create an </a:t>
            </a:r>
            <a:r>
              <a:rPr lang="en-US" i="1" dirty="0" smtClean="0">
                <a:solidFill>
                  <a:srgbClr val="FF0000"/>
                </a:solidFill>
              </a:rPr>
              <a:t>EMPLOYEE</a:t>
            </a:r>
            <a:r>
              <a:rPr lang="en-US" dirty="0" smtClean="0"/>
              <a:t> table which consists</a:t>
            </a:r>
          </a:p>
          <a:p>
            <a:pPr>
              <a:buNone/>
            </a:pPr>
            <a:r>
              <a:rPr lang="en-US" dirty="0" smtClean="0"/>
              <a:t>	</a:t>
            </a:r>
            <a:r>
              <a:rPr lang="en-US" sz="2800" dirty="0" smtClean="0"/>
              <a:t>- </a:t>
            </a:r>
            <a:r>
              <a:rPr lang="en-US" sz="2800" dirty="0" err="1" smtClean="0"/>
              <a:t>Employee_id</a:t>
            </a:r>
            <a:r>
              <a:rPr lang="en-US" sz="2800" dirty="0" smtClean="0"/>
              <a:t>, </a:t>
            </a:r>
            <a:r>
              <a:rPr lang="en-US" sz="2800" dirty="0" err="1" smtClean="0"/>
              <a:t>datatype</a:t>
            </a:r>
            <a:r>
              <a:rPr lang="en-US" sz="2800" dirty="0" smtClean="0"/>
              <a:t> VARCHAR2, size 20</a:t>
            </a:r>
          </a:p>
          <a:p>
            <a:pPr>
              <a:buNone/>
            </a:pPr>
            <a:r>
              <a:rPr lang="en-US" sz="2800" dirty="0" smtClean="0"/>
              <a:t>	- </a:t>
            </a:r>
            <a:r>
              <a:rPr lang="en-US" sz="2800" dirty="0" err="1" smtClean="0"/>
              <a:t>Employee_name</a:t>
            </a:r>
            <a:r>
              <a:rPr lang="en-US" sz="2800" dirty="0" smtClean="0"/>
              <a:t>, </a:t>
            </a:r>
            <a:r>
              <a:rPr lang="en-US" sz="2800" dirty="0" err="1" smtClean="0"/>
              <a:t>datatype</a:t>
            </a:r>
            <a:r>
              <a:rPr lang="en-US" sz="2800" dirty="0" smtClean="0"/>
              <a:t> VARCHAR2, size 20</a:t>
            </a:r>
          </a:p>
          <a:p>
            <a:pPr>
              <a:buNone/>
            </a:pPr>
            <a:r>
              <a:rPr lang="en-US" sz="2800" dirty="0" smtClean="0"/>
              <a:t>	- </a:t>
            </a:r>
            <a:r>
              <a:rPr lang="en-US" sz="2800" dirty="0" err="1" smtClean="0"/>
              <a:t>Employee_dob</a:t>
            </a:r>
            <a:r>
              <a:rPr lang="en-US" sz="2800" dirty="0" smtClean="0"/>
              <a:t>, </a:t>
            </a:r>
            <a:r>
              <a:rPr lang="en-US" sz="2800" dirty="0" err="1" smtClean="0"/>
              <a:t>datatype</a:t>
            </a:r>
            <a:r>
              <a:rPr lang="en-US" sz="2800" dirty="0" smtClean="0"/>
              <a:t> DATE</a:t>
            </a:r>
          </a:p>
          <a:p>
            <a:pPr>
              <a:buNone/>
            </a:pPr>
            <a:r>
              <a:rPr lang="en-US" sz="2800" dirty="0" smtClean="0"/>
              <a:t> 	- </a:t>
            </a:r>
            <a:r>
              <a:rPr lang="en-US" sz="2800" dirty="0" err="1" smtClean="0"/>
              <a:t>Employee_street</a:t>
            </a:r>
            <a:r>
              <a:rPr lang="en-US" sz="2800" dirty="0" smtClean="0"/>
              <a:t>, </a:t>
            </a:r>
            <a:r>
              <a:rPr lang="en-US" sz="2800" dirty="0" err="1" smtClean="0"/>
              <a:t>datatype</a:t>
            </a:r>
            <a:r>
              <a:rPr lang="en-US" sz="2800" dirty="0" smtClean="0"/>
              <a:t> VARCHAR2, size 20</a:t>
            </a:r>
          </a:p>
          <a:p>
            <a:pPr>
              <a:buNone/>
            </a:pPr>
            <a:r>
              <a:rPr lang="en-US" sz="2800" dirty="0" smtClean="0"/>
              <a:t>	- </a:t>
            </a:r>
            <a:r>
              <a:rPr lang="en-US" sz="2800" dirty="0" err="1" smtClean="0"/>
              <a:t>Employee_city</a:t>
            </a:r>
            <a:r>
              <a:rPr lang="en-US" sz="2800" dirty="0" smtClean="0"/>
              <a:t>, </a:t>
            </a:r>
            <a:r>
              <a:rPr lang="en-US" sz="2800" dirty="0" err="1" smtClean="0"/>
              <a:t>datatype</a:t>
            </a:r>
            <a:r>
              <a:rPr lang="en-US" sz="2800" dirty="0" smtClean="0"/>
              <a:t> VARCHAR2, size 20</a:t>
            </a:r>
          </a:p>
          <a:p>
            <a:pPr>
              <a:buNone/>
            </a:pPr>
            <a:r>
              <a:rPr lang="en-US" sz="2800" dirty="0" smtClean="0"/>
              <a:t>	- </a:t>
            </a:r>
            <a:r>
              <a:rPr lang="en-US" sz="2800" dirty="0" err="1" smtClean="0"/>
              <a:t>Employee_startdate</a:t>
            </a:r>
            <a:r>
              <a:rPr lang="en-US" sz="2800" dirty="0" smtClean="0"/>
              <a:t>, </a:t>
            </a:r>
            <a:r>
              <a:rPr lang="en-US" sz="2800" dirty="0" err="1" smtClean="0"/>
              <a:t>datatype</a:t>
            </a:r>
            <a:r>
              <a:rPr lang="en-US" sz="2800" dirty="0" smtClean="0"/>
              <a:t> DATE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76B24DD7-94D3-44A2-9454-5EB9D552509F}" type="datetime1">
              <a:rPr lang="en-US" smtClean="0"/>
              <a:t>4/6/2021</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1</a:t>
            </a:r>
            <a:endParaRPr lang="en-US" dirty="0"/>
          </a:p>
        </p:txBody>
      </p:sp>
      <p:sp>
        <p:nvSpPr>
          <p:cNvPr id="3" name="Content Placeholder 2"/>
          <p:cNvSpPr>
            <a:spLocks noGrp="1"/>
          </p:cNvSpPr>
          <p:nvPr>
            <p:ph idx="1"/>
          </p:nvPr>
        </p:nvSpPr>
        <p:spPr>
          <a:xfrm>
            <a:off x="457200" y="1371600"/>
            <a:ext cx="8229600" cy="4525963"/>
          </a:xfrm>
        </p:spPr>
        <p:txBody>
          <a:bodyPr/>
          <a:lstStyle/>
          <a:p>
            <a:pPr>
              <a:buNone/>
            </a:pPr>
            <a:r>
              <a:rPr lang="en-US" sz="2800" dirty="0" smtClean="0"/>
              <a:t>2. Insert the following data into the </a:t>
            </a:r>
            <a:r>
              <a:rPr lang="en-US" sz="2800" dirty="0" smtClean="0">
                <a:solidFill>
                  <a:srgbClr val="FF0000"/>
                </a:solidFill>
              </a:rPr>
              <a:t>EMPLOYEE</a:t>
            </a:r>
            <a:r>
              <a:rPr lang="en-US" sz="2800" dirty="0" smtClean="0"/>
              <a:t> table</a:t>
            </a:r>
          </a:p>
          <a:p>
            <a:pPr>
              <a:buNone/>
            </a:pPr>
            <a:endParaRPr lang="en-US" dirty="0" smtClean="0"/>
          </a:p>
          <a:p>
            <a:pPr>
              <a:buNone/>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FA97ED3A-02C1-4B31-ADEE-E8A310000A82}" type="datetime1">
              <a:rPr lang="en-US" smtClean="0"/>
              <a:t>4/6/2021</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2101751328"/>
              </p:ext>
            </p:extLst>
          </p:nvPr>
        </p:nvGraphicFramePr>
        <p:xfrm>
          <a:off x="533400" y="1965960"/>
          <a:ext cx="8229600" cy="4211320"/>
        </p:xfrm>
        <a:graphic>
          <a:graphicData uri="http://schemas.openxmlformats.org/drawingml/2006/table">
            <a:tbl>
              <a:tblPr firstRow="1" bandRow="1">
                <a:tableStyleId>{5C22544A-7EE6-4342-B048-85BDC9FD1C3A}</a:tableStyleId>
              </a:tblPr>
              <a:tblGrid>
                <a:gridCol w="1397000"/>
                <a:gridCol w="1346200"/>
                <a:gridCol w="1371600"/>
                <a:gridCol w="1371600"/>
                <a:gridCol w="1371600"/>
                <a:gridCol w="1371600"/>
              </a:tblGrid>
              <a:tr h="370840">
                <a:tc>
                  <a:txBody>
                    <a:bodyPr/>
                    <a:lstStyle/>
                    <a:p>
                      <a:pPr algn="ctr"/>
                      <a:r>
                        <a:rPr lang="en-US" sz="1800" b="0" dirty="0" err="1" smtClean="0">
                          <a:latin typeface="Times New Roman (Body)"/>
                        </a:rPr>
                        <a:t>E_id</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E_name</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E_dob</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E_street</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E_city</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E_startdate</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E01</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Nayeem</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e_s_001</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Dhaka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1-JAN-2012</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E02</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Sayed</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06-FEB-1996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e_s_002</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Khulna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E03</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Ashraf</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08-MAR-1996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e_s_003</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Dhaka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E04</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Ashik</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1-JUN-1996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e_s_004</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Dhaka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E05</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Shovon</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1-JAN-1996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e_s_005</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Barisal</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Iffat</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1-DEC-1996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Khulna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1</a:t>
            </a:r>
            <a:endParaRPr lang="en-US" dirty="0"/>
          </a:p>
        </p:txBody>
      </p:sp>
      <p:sp>
        <p:nvSpPr>
          <p:cNvPr id="3" name="Content Placeholder 2"/>
          <p:cNvSpPr>
            <a:spLocks noGrp="1"/>
          </p:cNvSpPr>
          <p:nvPr>
            <p:ph idx="1"/>
          </p:nvPr>
        </p:nvSpPr>
        <p:spPr/>
        <p:txBody>
          <a:bodyPr/>
          <a:lstStyle/>
          <a:p>
            <a:pPr>
              <a:buNone/>
            </a:pPr>
            <a:r>
              <a:rPr lang="en-US" dirty="0" smtClean="0"/>
              <a:t>3. Display all of the records in the </a:t>
            </a:r>
            <a:r>
              <a:rPr lang="en-US" i="1" dirty="0" smtClean="0">
                <a:solidFill>
                  <a:srgbClr val="FF0000"/>
                </a:solidFill>
              </a:rPr>
              <a:t>EMPLOYEE</a:t>
            </a:r>
            <a:r>
              <a:rPr lang="en-US" dirty="0" smtClean="0"/>
              <a:t> table</a:t>
            </a:r>
          </a:p>
          <a:p>
            <a:pPr>
              <a:buNone/>
            </a:pPr>
            <a:endParaRPr lang="en-US" dirty="0" smtClean="0"/>
          </a:p>
          <a:p>
            <a:pPr>
              <a:buNone/>
            </a:pPr>
            <a:r>
              <a:rPr lang="en-US" dirty="0" smtClean="0"/>
              <a:t>4. Display the employee id and employee city names for all records in the </a:t>
            </a:r>
            <a:r>
              <a:rPr lang="en-US" i="1" dirty="0" smtClean="0">
                <a:solidFill>
                  <a:srgbClr val="FF0000"/>
                </a:solidFill>
              </a:rPr>
              <a:t>EMPLOYEE</a:t>
            </a:r>
            <a:r>
              <a:rPr lang="en-US" b="1" dirty="0" smtClean="0">
                <a:solidFill>
                  <a:srgbClr val="FF0000"/>
                </a:solidFill>
              </a:rPr>
              <a:t> </a:t>
            </a:r>
            <a:r>
              <a:rPr lang="en-US" dirty="0" smtClean="0"/>
              <a:t>Table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50F4CD16-54C7-4F9C-8D42-57F5075D6F08}" type="datetime1">
              <a:rPr lang="en-US" smtClean="0"/>
              <a:t>4/6/2021</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1</a:t>
            </a:r>
            <a:endParaRPr lang="en-US" dirty="0"/>
          </a:p>
        </p:txBody>
      </p:sp>
      <p:sp>
        <p:nvSpPr>
          <p:cNvPr id="3" name="Content Placeholder 2"/>
          <p:cNvSpPr>
            <a:spLocks noGrp="1"/>
          </p:cNvSpPr>
          <p:nvPr>
            <p:ph idx="1"/>
          </p:nvPr>
        </p:nvSpPr>
        <p:spPr/>
        <p:txBody>
          <a:bodyPr/>
          <a:lstStyle/>
          <a:p>
            <a:pPr>
              <a:buNone/>
            </a:pPr>
            <a:r>
              <a:rPr lang="en-US" dirty="0" smtClean="0"/>
              <a:t>5. Display the name, living street, and date of birth of the employees for all records in the </a:t>
            </a:r>
            <a:r>
              <a:rPr lang="en-US" i="1" dirty="0" smtClean="0">
                <a:solidFill>
                  <a:srgbClr val="FF0000"/>
                </a:solidFill>
              </a:rPr>
              <a:t>EMPLOYEE</a:t>
            </a:r>
            <a:r>
              <a:rPr lang="en-US" dirty="0" smtClean="0"/>
              <a:t> table.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D8194C35-8211-4EB9-89A8-6D2E31F210F6}" type="datetime1">
              <a:rPr lang="en-US" smtClean="0"/>
              <a:t>4/6/2021</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Operations within SELECT Statement</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Column alias can be used for column headings</a:t>
            </a:r>
          </a:p>
          <a:p>
            <a:pPr>
              <a:buFont typeface="Wingdings" pitchFamily="2" charset="2"/>
              <a:buChar char="§"/>
            </a:pPr>
            <a:endParaRPr lang="en-US" dirty="0" smtClean="0"/>
          </a:p>
          <a:p>
            <a:pPr>
              <a:buFont typeface="Wingdings" pitchFamily="2" charset="2"/>
              <a:buChar char="§"/>
            </a:pPr>
            <a:r>
              <a:rPr lang="en-US" dirty="0" smtClean="0"/>
              <a:t>Suppress duplicates</a:t>
            </a:r>
          </a:p>
          <a:p>
            <a:pPr>
              <a:buFont typeface="Wingdings" pitchFamily="2" charset="2"/>
              <a:buChar char="§"/>
            </a:pPr>
            <a:endParaRPr lang="en-US" dirty="0" smtClean="0"/>
          </a:p>
          <a:p>
            <a:pPr>
              <a:buFont typeface="Wingdings" pitchFamily="2" charset="2"/>
              <a:buChar char="§"/>
            </a:pPr>
            <a:r>
              <a:rPr lang="en-US" dirty="0" smtClean="0"/>
              <a:t>Concatenate data</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5B914553-799C-48DB-B123-6E82751C9516}" type="datetime1">
              <a:rPr lang="en-US" smtClean="0"/>
              <a:t>4/6/2021</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a:t>
            </a:r>
            <a:r>
              <a:rPr lang="en-US" dirty="0"/>
              <a:t>– 01 (Column Alias)</a:t>
            </a:r>
          </a:p>
        </p:txBody>
      </p:sp>
      <p:sp>
        <p:nvSpPr>
          <p:cNvPr id="3" name="Content Placeholder 2"/>
          <p:cNvSpPr>
            <a:spLocks noGrp="1"/>
          </p:cNvSpPr>
          <p:nvPr>
            <p:ph idx="1"/>
          </p:nvPr>
        </p:nvSpPr>
        <p:spPr>
          <a:xfrm>
            <a:off x="457200" y="1371600"/>
            <a:ext cx="8229600" cy="4525963"/>
          </a:xfrm>
        </p:spPr>
        <p:txBody>
          <a:bodyPr/>
          <a:lstStyle/>
          <a:p>
            <a:pPr>
              <a:buFont typeface="Wingdings" pitchFamily="2" charset="2"/>
              <a:buChar char="§"/>
            </a:pPr>
            <a:r>
              <a:rPr lang="en-US" dirty="0" smtClean="0"/>
              <a:t>Customized Column Name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E3EBE6D3-6BBE-4F5F-B51F-5D26829A4FE0}" type="datetime1">
              <a:rPr lang="en-US" smtClean="0"/>
              <a:t>4/6/2021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458200" cy="383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Column Alias (1/2)</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 display customized column name</a:t>
            </a:r>
          </a:p>
          <a:p>
            <a:pPr>
              <a:buFont typeface="Wingdings" pitchFamily="2" charset="2"/>
              <a:buChar char="§"/>
            </a:pPr>
            <a:endParaRPr lang="en-US" dirty="0" smtClean="0"/>
          </a:p>
          <a:p>
            <a:pPr>
              <a:buFont typeface="Wingdings" pitchFamily="2" charset="2"/>
              <a:buChar char="§"/>
            </a:pPr>
            <a:r>
              <a:rPr lang="en-US" dirty="0" smtClean="0"/>
              <a:t>Optional use of the keyword </a:t>
            </a:r>
            <a:r>
              <a:rPr lang="en-US" b="1" dirty="0" smtClean="0">
                <a:solidFill>
                  <a:srgbClr val="FF0000"/>
                </a:solidFill>
              </a:rPr>
              <a:t>AS</a:t>
            </a:r>
          </a:p>
          <a:p>
            <a:pPr>
              <a:buFont typeface="Wingdings" pitchFamily="2" charset="2"/>
              <a:buChar char="§"/>
            </a:pPr>
            <a:endParaRPr lang="en-US" b="1" dirty="0" smtClean="0">
              <a:solidFill>
                <a:srgbClr val="FF0000"/>
              </a:solidFill>
            </a:endParaRPr>
          </a:p>
          <a:p>
            <a:pPr>
              <a:buFont typeface="Wingdings" pitchFamily="2" charset="2"/>
              <a:buChar char="§"/>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CAF68E8A-560C-4D09-A574-3DE1CB24ED67}" type="datetime1">
              <a:rPr lang="en-US" smtClean="0"/>
              <a:t>4/6/2021</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Character </a:t>
            </a:r>
            <a:r>
              <a:rPr lang="en-US" dirty="0" err="1" smtClean="0"/>
              <a:t>Datatypes</a:t>
            </a:r>
            <a:r>
              <a:rPr lang="en-US" dirty="0" smtClean="0"/>
              <a:t> (cont.)</a:t>
            </a:r>
            <a:endParaRPr lang="en-US" dirty="0"/>
          </a:p>
        </p:txBody>
      </p:sp>
      <p:graphicFrame>
        <p:nvGraphicFramePr>
          <p:cNvPr id="7" name="Content Placeholder 6"/>
          <p:cNvGraphicFramePr>
            <a:graphicFrameLocks noGrp="1"/>
          </p:cNvGraphicFramePr>
          <p:nvPr>
            <p:ph idx="1"/>
          </p:nvPr>
        </p:nvGraphicFramePr>
        <p:xfrm>
          <a:off x="457200" y="1600200"/>
          <a:ext cx="8305800" cy="4724400"/>
        </p:xfrm>
        <a:graphic>
          <a:graphicData uri="http://schemas.openxmlformats.org/drawingml/2006/table">
            <a:tbl>
              <a:tblPr firstRow="1" bandRow="1">
                <a:tableStyleId>{5940675A-B579-460E-94D1-54222C63F5DA}</a:tableStyleId>
              </a:tblPr>
              <a:tblGrid>
                <a:gridCol w="2286000"/>
                <a:gridCol w="6019800"/>
              </a:tblGrid>
              <a:tr h="515082">
                <a:tc>
                  <a:txBody>
                    <a:bodyPr/>
                    <a:lstStyle/>
                    <a:p>
                      <a:pPr algn="ctr"/>
                      <a:r>
                        <a:rPr lang="en-US" sz="2000" b="1" dirty="0" err="1" smtClean="0">
                          <a:latin typeface="+mn-lt"/>
                        </a:rPr>
                        <a:t>Datatype</a:t>
                      </a:r>
                      <a:endParaRPr lang="en-US" sz="2000" b="1" dirty="0">
                        <a:latin typeface="+mn-lt"/>
                      </a:endParaRPr>
                    </a:p>
                  </a:txBody>
                  <a:tcPr/>
                </a:tc>
                <a:tc>
                  <a:txBody>
                    <a:bodyPr/>
                    <a:lstStyle/>
                    <a:p>
                      <a:pPr algn="ctr"/>
                      <a:r>
                        <a:rPr lang="en-US" sz="2000" b="1" dirty="0" smtClean="0">
                          <a:latin typeface="+mn-lt"/>
                        </a:rPr>
                        <a:t>Description</a:t>
                      </a:r>
                      <a:endParaRPr lang="en-US" sz="2000" b="1" dirty="0">
                        <a:latin typeface="+mn-lt"/>
                      </a:endParaRPr>
                    </a:p>
                  </a:txBody>
                  <a:tcPr/>
                </a:tc>
              </a:tr>
              <a:tr h="1651082">
                <a:tc>
                  <a:txBody>
                    <a:bodyPr/>
                    <a:lstStyle/>
                    <a:p>
                      <a:pPr algn="ctr"/>
                      <a:r>
                        <a:rPr lang="en-US" sz="2000" kern="1200" baseline="0" dirty="0" smtClean="0">
                          <a:solidFill>
                            <a:schemeClr val="tx1"/>
                          </a:solidFill>
                          <a:latin typeface="+mn-lt"/>
                          <a:ea typeface="+mn-ea"/>
                          <a:cs typeface="+mn-cs"/>
                        </a:rPr>
                        <a:t>CHAR2 (size)</a:t>
                      </a:r>
                      <a:endParaRPr lang="en-US" sz="2000" dirty="0">
                        <a:latin typeface="+mn-lt"/>
                      </a:endParaRPr>
                    </a:p>
                  </a:txBody>
                  <a:tcPr anchor="ctr"/>
                </a:tc>
                <a:tc>
                  <a:txBody>
                    <a:bodyPr/>
                    <a:lstStyle/>
                    <a:p>
                      <a:r>
                        <a:rPr lang="en-US" sz="2000" kern="1200" baseline="0" dirty="0" smtClean="0">
                          <a:solidFill>
                            <a:schemeClr val="tx1"/>
                          </a:solidFill>
                          <a:latin typeface="+mn-lt"/>
                          <a:ea typeface="+mn-ea"/>
                          <a:cs typeface="+mn-cs"/>
                        </a:rPr>
                        <a:t>Fixed-length character data of length </a:t>
                      </a:r>
                      <a:r>
                        <a:rPr lang="en-US" sz="2000" b="1" i="1" kern="1200" baseline="0" dirty="0" smtClean="0">
                          <a:solidFill>
                            <a:schemeClr val="tx1"/>
                          </a:solidFill>
                          <a:latin typeface="+mn-lt"/>
                          <a:ea typeface="+mn-ea"/>
                          <a:cs typeface="+mn-cs"/>
                        </a:rPr>
                        <a:t>size</a:t>
                      </a:r>
                      <a:r>
                        <a:rPr lang="en-US" sz="2000" kern="1200" baseline="0" dirty="0" smtClean="0">
                          <a:solidFill>
                            <a:schemeClr val="tx1"/>
                          </a:solidFill>
                          <a:latin typeface="+mn-lt"/>
                          <a:ea typeface="+mn-ea"/>
                          <a:cs typeface="+mn-cs"/>
                        </a:rPr>
                        <a:t> bytes or characters. </a:t>
                      </a:r>
                    </a:p>
                    <a:p>
                      <a:r>
                        <a:rPr lang="en-US" sz="2000" kern="1200" baseline="0" dirty="0" smtClean="0">
                          <a:solidFill>
                            <a:schemeClr val="tx1"/>
                          </a:solidFill>
                          <a:latin typeface="+mn-lt"/>
                          <a:ea typeface="+mn-ea"/>
                          <a:cs typeface="+mn-cs"/>
                        </a:rPr>
                        <a:t>Maximum size is 2000 bytes or characters. Default and minimum size is 1 byte.</a:t>
                      </a:r>
                      <a:endParaRPr lang="en-US" sz="2000" b="1" dirty="0">
                        <a:solidFill>
                          <a:srgbClr val="FF0000"/>
                        </a:solidFill>
                        <a:latin typeface="+mn-lt"/>
                      </a:endParaRPr>
                    </a:p>
                  </a:txBody>
                  <a:tcPr/>
                </a:tc>
              </a:tr>
              <a:tr h="2558236">
                <a:tc>
                  <a:txBody>
                    <a:bodyPr/>
                    <a:lstStyle/>
                    <a:p>
                      <a:pPr algn="ctr"/>
                      <a:r>
                        <a:rPr lang="en-US" sz="2000" kern="1200" baseline="0" dirty="0" smtClean="0">
                          <a:solidFill>
                            <a:schemeClr val="tx1"/>
                          </a:solidFill>
                          <a:latin typeface="+mn-lt"/>
                          <a:ea typeface="+mn-ea"/>
                          <a:cs typeface="+mn-cs"/>
                        </a:rPr>
                        <a:t>NCHAR2 (size)</a:t>
                      </a:r>
                      <a:endParaRPr lang="en-US" sz="2000" dirty="0">
                        <a:latin typeface="+mn-lt"/>
                      </a:endParaRPr>
                    </a:p>
                  </a:txBody>
                  <a:tcPr anchor="ctr"/>
                </a:tc>
                <a:tc>
                  <a:txBody>
                    <a:bodyPr/>
                    <a:lstStyle/>
                    <a:p>
                      <a:r>
                        <a:rPr lang="en-US" sz="2000" kern="1200" baseline="0" dirty="0" smtClean="0">
                          <a:solidFill>
                            <a:schemeClr val="tx1"/>
                          </a:solidFill>
                          <a:latin typeface="+mn-lt"/>
                          <a:ea typeface="+mn-ea"/>
                          <a:cs typeface="+mn-cs"/>
                        </a:rPr>
                        <a:t>Fixed-length character data of length </a:t>
                      </a:r>
                      <a:r>
                        <a:rPr lang="en-US" sz="2000" b="1" i="1" kern="1200" baseline="0" dirty="0" smtClean="0">
                          <a:solidFill>
                            <a:schemeClr val="tx1"/>
                          </a:solidFill>
                          <a:latin typeface="+mn-lt"/>
                          <a:ea typeface="+mn-ea"/>
                          <a:cs typeface="+mn-cs"/>
                        </a:rPr>
                        <a:t>size</a:t>
                      </a:r>
                      <a:r>
                        <a:rPr lang="en-US" sz="2000" kern="1200" baseline="0" dirty="0" smtClean="0">
                          <a:solidFill>
                            <a:schemeClr val="tx1"/>
                          </a:solidFill>
                          <a:latin typeface="+mn-lt"/>
                          <a:ea typeface="+mn-ea"/>
                          <a:cs typeface="+mn-cs"/>
                        </a:rPr>
                        <a:t> bytes or characters. </a:t>
                      </a:r>
                    </a:p>
                    <a:p>
                      <a:r>
                        <a:rPr lang="en-US" sz="2000" kern="1200" baseline="0" dirty="0" smtClean="0">
                          <a:solidFill>
                            <a:schemeClr val="tx1"/>
                          </a:solidFill>
                          <a:latin typeface="+mn-lt"/>
                          <a:ea typeface="+mn-ea"/>
                          <a:cs typeface="+mn-cs"/>
                        </a:rPr>
                        <a:t>Maximum size is 2000 bytes or characters. Default and minimum size is 1 byte.</a:t>
                      </a:r>
                    </a:p>
                    <a:p>
                      <a:endParaRPr lang="en-US" sz="2000" b="1" dirty="0" smtClean="0">
                        <a:solidFill>
                          <a:srgbClr val="FF0000"/>
                        </a:solidFill>
                        <a:latin typeface="+mn-lt"/>
                      </a:endParaRPr>
                    </a:p>
                    <a:p>
                      <a:r>
                        <a:rPr lang="en-US" sz="2000" b="1" dirty="0" smtClean="0">
                          <a:solidFill>
                            <a:srgbClr val="FF0000"/>
                          </a:solidFill>
                          <a:latin typeface="+mn-lt"/>
                        </a:rPr>
                        <a:t>The only difference is, </a:t>
                      </a:r>
                      <a:r>
                        <a:rPr lang="en-US" sz="2000" b="1" dirty="0" err="1" smtClean="0">
                          <a:solidFill>
                            <a:srgbClr val="FF0000"/>
                          </a:solidFill>
                          <a:latin typeface="+mn-lt"/>
                        </a:rPr>
                        <a:t>nchar</a:t>
                      </a:r>
                      <a:r>
                        <a:rPr lang="en-US" sz="2000" b="1" dirty="0" smtClean="0">
                          <a:solidFill>
                            <a:srgbClr val="FF0000"/>
                          </a:solidFill>
                          <a:latin typeface="+mn-lt"/>
                        </a:rPr>
                        <a:t> store Unicode characters </a:t>
                      </a:r>
                      <a:endParaRPr lang="en-US" sz="2000" b="1" dirty="0">
                        <a:solidFill>
                          <a:srgbClr val="FF0000"/>
                        </a:solidFill>
                        <a:latin typeface="+mn-lt"/>
                      </a:endParaRPr>
                    </a:p>
                  </a:txBody>
                  <a:tcPr/>
                </a:tc>
              </a:tr>
            </a:tbl>
          </a:graphicData>
        </a:graphic>
      </p:graphicFrame>
      <p:sp>
        <p:nvSpPr>
          <p:cNvPr id="5" name="Date Placeholder 4"/>
          <p:cNvSpPr>
            <a:spLocks noGrp="1"/>
          </p:cNvSpPr>
          <p:nvPr>
            <p:ph type="dt" sz="half" idx="4294967295"/>
          </p:nvPr>
        </p:nvSpPr>
        <p:spPr>
          <a:xfrm>
            <a:off x="0" y="6553200"/>
            <a:ext cx="2133600" cy="304800"/>
          </a:xfrm>
        </p:spPr>
        <p:txBody>
          <a:bodyPr/>
          <a:lstStyle/>
          <a:p>
            <a:fld id="{46C124A8-7407-43ED-942E-BCE08C22B779}" type="datetime1">
              <a:rPr lang="en-US" smtClean="0"/>
              <a:t>4/6/2021</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Column Alias (2/2)</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sz="2800" dirty="0" smtClean="0"/>
              <a:t>Basic Syntax:</a:t>
            </a:r>
          </a:p>
          <a:p>
            <a:pPr>
              <a:buNone/>
            </a:pPr>
            <a:r>
              <a:rPr lang="en-US" sz="2800" dirty="0" smtClean="0"/>
              <a:t>	 SELECT </a:t>
            </a:r>
            <a:r>
              <a:rPr lang="en-US" sz="2800" i="1" dirty="0" err="1" smtClean="0"/>
              <a:t>column_name</a:t>
            </a:r>
            <a:r>
              <a:rPr lang="en-US" sz="2800" dirty="0" smtClean="0"/>
              <a:t> "</a:t>
            </a:r>
            <a:r>
              <a:rPr lang="en-US" sz="2800" i="1" dirty="0" smtClean="0"/>
              <a:t>The name you want to display</a:t>
            </a:r>
            <a:r>
              <a:rPr lang="en-US" sz="2800" dirty="0" smtClean="0"/>
              <a:t>" FROM </a:t>
            </a:r>
            <a:r>
              <a:rPr lang="en-US" sz="2800" i="1" dirty="0" err="1" smtClean="0"/>
              <a:t>table_name</a:t>
            </a:r>
            <a:endParaRPr lang="en-US" sz="2800" i="1" dirty="0" smtClean="0"/>
          </a:p>
          <a:p>
            <a:pPr>
              <a:buNone/>
            </a:pPr>
            <a:endParaRPr lang="en-US" sz="900" dirty="0" smtClean="0"/>
          </a:p>
          <a:p>
            <a:pPr lvl="1" algn="ctr">
              <a:buNone/>
            </a:pPr>
            <a:r>
              <a:rPr lang="en-US" dirty="0" smtClean="0">
                <a:solidFill>
                  <a:srgbClr val="FF0000"/>
                </a:solidFill>
              </a:rPr>
              <a:t>OR</a:t>
            </a:r>
            <a:endParaRPr lang="en-US" sz="2400" dirty="0" smtClean="0">
              <a:solidFill>
                <a:srgbClr val="FF0000"/>
              </a:solidFill>
            </a:endParaRPr>
          </a:p>
          <a:p>
            <a:pPr>
              <a:buNone/>
            </a:pPr>
            <a:endParaRPr lang="en-US" sz="1000" dirty="0" smtClean="0">
              <a:solidFill>
                <a:srgbClr val="FF0000"/>
              </a:solidFill>
            </a:endParaRPr>
          </a:p>
          <a:p>
            <a:pPr>
              <a:buNone/>
            </a:pPr>
            <a:r>
              <a:rPr lang="en-US" sz="2800" dirty="0" smtClean="0"/>
              <a:t>	 SELECT </a:t>
            </a:r>
            <a:r>
              <a:rPr lang="en-US" sz="2800" i="1" dirty="0" err="1" smtClean="0"/>
              <a:t>column_name</a:t>
            </a:r>
            <a:r>
              <a:rPr lang="en-US" sz="2800" i="1" dirty="0" smtClean="0"/>
              <a:t> </a:t>
            </a:r>
            <a:r>
              <a:rPr lang="en-US" sz="2800" b="1" dirty="0" smtClean="0">
                <a:solidFill>
                  <a:srgbClr val="FF0000"/>
                </a:solidFill>
              </a:rPr>
              <a:t>AS </a:t>
            </a:r>
            <a:r>
              <a:rPr lang="en-US" sz="2800" dirty="0" smtClean="0"/>
              <a:t>"</a:t>
            </a:r>
            <a:r>
              <a:rPr lang="en-US" sz="2800" i="1" dirty="0" smtClean="0"/>
              <a:t>The name you want to display</a:t>
            </a:r>
            <a:r>
              <a:rPr lang="en-US" sz="2800" dirty="0" smtClean="0"/>
              <a:t>" FROM </a:t>
            </a:r>
            <a:r>
              <a:rPr lang="en-US" sz="2800" i="1" dirty="0" err="1" smtClean="0"/>
              <a:t>table_name</a:t>
            </a:r>
            <a:endParaRPr lang="en-US" sz="2800" i="1" dirty="0" smtClean="0"/>
          </a:p>
          <a:p>
            <a:pPr>
              <a:buFont typeface="Wingdings" pitchFamily="2" charset="2"/>
              <a:buChar char="§"/>
            </a:pPr>
            <a:endParaRPr lang="en-US" sz="2800" dirty="0" smtClean="0"/>
          </a:p>
          <a:p>
            <a:pPr>
              <a:buFont typeface="Wingdings" pitchFamily="2" charset="2"/>
              <a:buChar char="§"/>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066BC255-C27E-4B26-BFFA-FECBBF1555BB}" type="datetime1">
              <a:rPr lang="en-US" smtClean="0"/>
              <a:t>4/6/2021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Case – 01 (Column Alias)</a:t>
            </a:r>
          </a:p>
        </p:txBody>
      </p:sp>
      <p:sp>
        <p:nvSpPr>
          <p:cNvPr id="3" name="Content Placeholder 2"/>
          <p:cNvSpPr>
            <a:spLocks noGrp="1"/>
          </p:cNvSpPr>
          <p:nvPr>
            <p:ph idx="1"/>
          </p:nvPr>
        </p:nvSpPr>
        <p:spPr>
          <a:xfrm>
            <a:off x="457200" y="1600200"/>
            <a:ext cx="8534400" cy="4525963"/>
          </a:xfrm>
        </p:spPr>
        <p:txBody>
          <a:bodyPr/>
          <a:lstStyle/>
          <a:p>
            <a:pPr>
              <a:buNone/>
            </a:pPr>
            <a:r>
              <a:rPr lang="en-US" sz="2800" i="1" dirty="0" smtClean="0"/>
              <a:t>SELECT </a:t>
            </a:r>
            <a:r>
              <a:rPr lang="en-US" sz="2800" i="1" dirty="0" err="1"/>
              <a:t>cust_id</a:t>
            </a:r>
            <a:r>
              <a:rPr lang="en-US" sz="2800" i="1" dirty="0"/>
              <a:t> "Customer ID</a:t>
            </a:r>
            <a:r>
              <a:rPr lang="en-US" sz="2800" i="1" dirty="0" smtClean="0"/>
              <a:t>",</a:t>
            </a:r>
            <a:r>
              <a:rPr lang="en-US" sz="2800" i="1" dirty="0" err="1" smtClean="0"/>
              <a:t>cust_name</a:t>
            </a:r>
            <a:r>
              <a:rPr lang="en-US" sz="2800" i="1" dirty="0" smtClean="0"/>
              <a:t> "Name", </a:t>
            </a:r>
            <a:r>
              <a:rPr lang="en-US" sz="2800" i="1" dirty="0" err="1" smtClean="0"/>
              <a:t>cust_dob</a:t>
            </a:r>
            <a:r>
              <a:rPr lang="en-US" sz="2800" i="1" dirty="0" smtClean="0"/>
              <a:t> </a:t>
            </a:r>
            <a:r>
              <a:rPr lang="en-US" sz="2800" i="1" dirty="0"/>
              <a:t>"Date Of Birth</a:t>
            </a:r>
            <a:r>
              <a:rPr lang="en-US" sz="2800" i="1" dirty="0" smtClean="0"/>
              <a:t>", </a:t>
            </a:r>
            <a:r>
              <a:rPr lang="en-US" sz="2800" i="1" dirty="0" err="1" smtClean="0"/>
              <a:t>cust_street</a:t>
            </a:r>
            <a:r>
              <a:rPr lang="en-US" sz="2800" i="1" dirty="0" smtClean="0"/>
              <a:t> </a:t>
            </a:r>
            <a:r>
              <a:rPr lang="en-US" sz="2800" i="1" dirty="0"/>
              <a:t>"Street</a:t>
            </a:r>
            <a:r>
              <a:rPr lang="en-US" sz="2800" i="1" dirty="0" smtClean="0"/>
              <a:t>", </a:t>
            </a:r>
            <a:r>
              <a:rPr lang="en-US" sz="2800" i="1" dirty="0" err="1" smtClean="0"/>
              <a:t>cust_city</a:t>
            </a:r>
            <a:r>
              <a:rPr lang="en-US" sz="2800" i="1" dirty="0" smtClean="0"/>
              <a:t> </a:t>
            </a:r>
            <a:r>
              <a:rPr lang="en-US" sz="2800" i="1" dirty="0"/>
              <a:t>"City" from customer;</a:t>
            </a:r>
          </a:p>
          <a:p>
            <a:pPr>
              <a:buFont typeface="Wingdings" pitchFamily="2" charset="2"/>
              <a:buChar char="§"/>
            </a:pPr>
            <a:endParaRPr lang="en-US" dirty="0"/>
          </a:p>
        </p:txBody>
      </p:sp>
    </p:spTree>
    <p:extLst>
      <p:ext uri="{BB962C8B-B14F-4D97-AF65-F5344CB8AC3E}">
        <p14:creationId xmlns:p14="http://schemas.microsoft.com/office/powerpoint/2010/main" val="6556987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Case – 01 (Column Alias)</a:t>
            </a:r>
          </a:p>
        </p:txBody>
      </p:sp>
      <p:sp>
        <p:nvSpPr>
          <p:cNvPr id="3" name="Content Placeholder 2"/>
          <p:cNvSpPr>
            <a:spLocks noGrp="1"/>
          </p:cNvSpPr>
          <p:nvPr>
            <p:ph idx="1"/>
          </p:nvPr>
        </p:nvSpPr>
        <p:spPr>
          <a:xfrm>
            <a:off x="457200" y="1600200"/>
            <a:ext cx="8534400" cy="4525963"/>
          </a:xfrm>
        </p:spPr>
        <p:txBody>
          <a:bodyPr/>
          <a:lstStyle/>
          <a:p>
            <a:pPr>
              <a:buNone/>
            </a:pPr>
            <a:r>
              <a:rPr lang="en-US" sz="2800" i="1" dirty="0" smtClean="0"/>
              <a:t>SELECT </a:t>
            </a:r>
            <a:r>
              <a:rPr lang="en-US" sz="2800" i="1" dirty="0" err="1"/>
              <a:t>cust_id</a:t>
            </a:r>
            <a:r>
              <a:rPr lang="en-US" sz="2800" i="1" dirty="0"/>
              <a:t> "Customer ID</a:t>
            </a:r>
            <a:r>
              <a:rPr lang="en-US" sz="2800" i="1" dirty="0" smtClean="0"/>
              <a:t>",</a:t>
            </a:r>
            <a:r>
              <a:rPr lang="en-US" sz="2800" i="1" dirty="0" err="1" smtClean="0"/>
              <a:t>cust_name</a:t>
            </a:r>
            <a:r>
              <a:rPr lang="en-US" sz="2800" i="1" dirty="0" smtClean="0"/>
              <a:t> "Name", </a:t>
            </a:r>
            <a:r>
              <a:rPr lang="en-US" sz="2800" i="1" dirty="0" err="1" smtClean="0"/>
              <a:t>cust_dob</a:t>
            </a:r>
            <a:r>
              <a:rPr lang="en-US" sz="2800" i="1" dirty="0" smtClean="0"/>
              <a:t> </a:t>
            </a:r>
            <a:r>
              <a:rPr lang="en-US" sz="2800" i="1" dirty="0"/>
              <a:t>"Date Of Birth</a:t>
            </a:r>
            <a:r>
              <a:rPr lang="en-US" sz="2800" i="1" dirty="0" smtClean="0"/>
              <a:t>", </a:t>
            </a:r>
            <a:r>
              <a:rPr lang="en-US" sz="2800" i="1" dirty="0" err="1" smtClean="0"/>
              <a:t>cust_street</a:t>
            </a:r>
            <a:r>
              <a:rPr lang="en-US" sz="2800" i="1" dirty="0" smtClean="0"/>
              <a:t> </a:t>
            </a:r>
            <a:r>
              <a:rPr lang="en-US" sz="2800" i="1" dirty="0"/>
              <a:t>"Street</a:t>
            </a:r>
            <a:r>
              <a:rPr lang="en-US" sz="2800" i="1" dirty="0" smtClean="0"/>
              <a:t>", </a:t>
            </a:r>
            <a:r>
              <a:rPr lang="en-US" sz="2800" i="1" dirty="0" err="1" smtClean="0"/>
              <a:t>cust_city</a:t>
            </a:r>
            <a:r>
              <a:rPr lang="en-US" sz="2800" i="1" dirty="0" smtClean="0"/>
              <a:t> </a:t>
            </a:r>
            <a:r>
              <a:rPr lang="en-US" sz="2800" i="1" dirty="0"/>
              <a:t>"City" from customer;</a:t>
            </a:r>
          </a:p>
          <a:p>
            <a:pPr>
              <a:buFont typeface="Wingdings" pitchFamily="2" charset="2"/>
              <a:buChar char="§"/>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66294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6429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a:t>
            </a:r>
            <a:r>
              <a:rPr lang="en-US" dirty="0"/>
              <a:t>– 02 </a:t>
            </a:r>
            <a:r>
              <a:rPr lang="en-US" dirty="0" smtClean="0"/>
              <a:t>(Suppress duplicates)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Name the cities where customers live.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729A113A-32F9-4A5E-8C67-E4348279876E}" type="datetime1">
              <a:rPr lang="en-US" smtClean="0"/>
              <a:t>4/6/2021</a:t>
            </a:fld>
            <a:endParaRPr lang="en-US" dirty="0"/>
          </a:p>
        </p:txBody>
      </p:sp>
      <p:sp>
        <p:nvSpPr>
          <p:cNvPr id="10" name="Content Placeholder 2"/>
          <p:cNvSpPr txBox="1">
            <a:spLocks/>
          </p:cNvSpPr>
          <p:nvPr/>
        </p:nvSpPr>
        <p:spPr>
          <a:xfrm>
            <a:off x="4419600" y="2895600"/>
            <a:ext cx="3962400" cy="2667000"/>
          </a:xfrm>
          <a:prstGeom prst="rect">
            <a:avLst/>
          </a:prstGeom>
        </p:spPr>
        <p:txBody>
          <a:bodyPr vert="horz" lIns="91440" tIns="45720" rIns="91440" bIns="45720" rtlCol="0">
            <a:normAutofit/>
          </a:bodyPr>
          <a:lstStyle/>
          <a:p>
            <a:pPr marL="342900" indent="-342900">
              <a:spcBef>
                <a:spcPct val="20000"/>
              </a:spcBef>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There</a:t>
            </a:r>
            <a:r>
              <a:rPr kumimoji="0" lang="en-US" sz="3200" b="0" i="0" u="none" strike="noStrike" kern="1200" cap="none" spc="0" normalizeH="0" noProof="0" dirty="0" smtClean="0">
                <a:ln>
                  <a:noFill/>
                </a:ln>
                <a:solidFill>
                  <a:srgbClr val="FF0000"/>
                </a:solidFill>
                <a:effectLst/>
                <a:uLnTx/>
                <a:uFillTx/>
                <a:latin typeface="+mn-lt"/>
                <a:ea typeface="+mn-ea"/>
                <a:cs typeface="+mn-cs"/>
              </a:rPr>
              <a:t> are unnecessary duplicate values!!!!</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598" y="2438399"/>
            <a:ext cx="1485900" cy="396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Suppressing Duplicates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 suppress duplicate values, enter </a:t>
            </a:r>
            <a:r>
              <a:rPr lang="en-US" b="1" i="1" dirty="0" smtClean="0">
                <a:solidFill>
                  <a:srgbClr val="FF0000"/>
                </a:solidFill>
              </a:rPr>
              <a:t>DISTINCT</a:t>
            </a:r>
            <a:r>
              <a:rPr lang="en-US" dirty="0" smtClean="0"/>
              <a:t> or </a:t>
            </a:r>
            <a:r>
              <a:rPr lang="en-US" b="1" i="1" dirty="0" smtClean="0">
                <a:solidFill>
                  <a:srgbClr val="FF0000"/>
                </a:solidFill>
              </a:rPr>
              <a:t>UNIQUE</a:t>
            </a:r>
            <a:r>
              <a:rPr lang="en-US" dirty="0" smtClean="0"/>
              <a:t> after the SELECT keyword</a:t>
            </a:r>
          </a:p>
          <a:p>
            <a:pPr>
              <a:buFont typeface="Wingdings" pitchFamily="2" charset="2"/>
              <a:buChar char="§"/>
            </a:pPr>
            <a:endParaRPr lang="en-US" dirty="0" smtClean="0"/>
          </a:p>
          <a:p>
            <a:pPr>
              <a:buFont typeface="Wingdings" pitchFamily="2" charset="2"/>
              <a:buChar char="§"/>
            </a:pPr>
            <a:r>
              <a:rPr lang="en-US" dirty="0" smtClean="0"/>
              <a:t>SELECT </a:t>
            </a:r>
            <a:r>
              <a:rPr lang="en-US" b="1" i="1" dirty="0" smtClean="0">
                <a:solidFill>
                  <a:srgbClr val="FF0000"/>
                </a:solidFill>
              </a:rPr>
              <a:t>DISTINCT</a:t>
            </a:r>
            <a:r>
              <a:rPr lang="en-US" dirty="0" smtClean="0"/>
              <a:t> </a:t>
            </a:r>
            <a:r>
              <a:rPr lang="en-US" dirty="0" err="1" smtClean="0"/>
              <a:t>cust_city</a:t>
            </a:r>
            <a:r>
              <a:rPr lang="en-US" dirty="0" smtClean="0"/>
              <a:t> FROM CUSTOMER;</a:t>
            </a:r>
          </a:p>
          <a:p>
            <a:pPr>
              <a:buFont typeface="Wingdings" pitchFamily="2" charset="2"/>
              <a:buChar char="§"/>
            </a:pPr>
            <a:endParaRPr lang="en-US" dirty="0" smtClean="0"/>
          </a:p>
        </p:txBody>
      </p:sp>
      <p:sp>
        <p:nvSpPr>
          <p:cNvPr id="5" name="Date Placeholder 4"/>
          <p:cNvSpPr>
            <a:spLocks noGrp="1"/>
          </p:cNvSpPr>
          <p:nvPr>
            <p:ph type="dt" sz="half" idx="4294967295"/>
          </p:nvPr>
        </p:nvSpPr>
        <p:spPr>
          <a:xfrm>
            <a:off x="0" y="6553200"/>
            <a:ext cx="2133600" cy="304800"/>
          </a:xfrm>
        </p:spPr>
        <p:txBody>
          <a:bodyPr/>
          <a:lstStyle/>
          <a:p>
            <a:fld id="{9D15E526-A1F5-4FF5-9D42-3697610C303F}" type="datetime1">
              <a:rPr lang="en-US" smtClean="0"/>
              <a:t>4/6/2021</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Suppressing Duplicates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 suppress duplicate values, enter </a:t>
            </a:r>
            <a:r>
              <a:rPr lang="en-US" b="1" i="1" dirty="0" smtClean="0">
                <a:solidFill>
                  <a:srgbClr val="FF0000"/>
                </a:solidFill>
              </a:rPr>
              <a:t>DISTINCT</a:t>
            </a:r>
            <a:r>
              <a:rPr lang="en-US" dirty="0" smtClean="0"/>
              <a:t> or </a:t>
            </a:r>
            <a:r>
              <a:rPr lang="en-US" b="1" i="1" dirty="0" smtClean="0">
                <a:solidFill>
                  <a:srgbClr val="FF0000"/>
                </a:solidFill>
              </a:rPr>
              <a:t>UNIQUE</a:t>
            </a:r>
            <a:r>
              <a:rPr lang="en-US" dirty="0" smtClean="0"/>
              <a:t> after the SELECT keyword</a:t>
            </a:r>
          </a:p>
          <a:p>
            <a:pPr>
              <a:buFont typeface="Wingdings" pitchFamily="2" charset="2"/>
              <a:buChar char="§"/>
            </a:pPr>
            <a:endParaRPr lang="en-US" dirty="0" smtClean="0"/>
          </a:p>
          <a:p>
            <a:pPr>
              <a:buFont typeface="Wingdings" pitchFamily="2" charset="2"/>
              <a:buChar char="§"/>
            </a:pPr>
            <a:r>
              <a:rPr lang="en-US" dirty="0" smtClean="0"/>
              <a:t>SELECT </a:t>
            </a:r>
            <a:r>
              <a:rPr lang="en-US" b="1" i="1" dirty="0" smtClean="0">
                <a:solidFill>
                  <a:srgbClr val="FF0000"/>
                </a:solidFill>
              </a:rPr>
              <a:t>DISTINCT</a:t>
            </a:r>
            <a:r>
              <a:rPr lang="en-US" dirty="0" smtClean="0"/>
              <a:t> </a:t>
            </a:r>
            <a:r>
              <a:rPr lang="en-US" dirty="0" err="1" smtClean="0"/>
              <a:t>cust_city</a:t>
            </a:r>
            <a:r>
              <a:rPr lang="en-US" dirty="0" smtClean="0"/>
              <a:t> FROM CUSTOMER;</a:t>
            </a:r>
          </a:p>
          <a:p>
            <a:pPr>
              <a:buFont typeface="Wingdings" pitchFamily="2" charset="2"/>
              <a:buChar char="§"/>
            </a:pPr>
            <a:endParaRPr lang="en-US" dirty="0" smtClean="0"/>
          </a:p>
        </p:txBody>
      </p:sp>
      <p:sp>
        <p:nvSpPr>
          <p:cNvPr id="5" name="Date Placeholder 4"/>
          <p:cNvSpPr>
            <a:spLocks noGrp="1"/>
          </p:cNvSpPr>
          <p:nvPr>
            <p:ph type="dt" sz="half" idx="4294967295"/>
          </p:nvPr>
        </p:nvSpPr>
        <p:spPr>
          <a:xfrm>
            <a:off x="0" y="6553200"/>
            <a:ext cx="2133600" cy="304800"/>
          </a:xfrm>
        </p:spPr>
        <p:txBody>
          <a:bodyPr/>
          <a:lstStyle/>
          <a:p>
            <a:fld id="{76227DD2-C5CA-49D2-83A6-2D922DA2B9B8}" type="datetime1">
              <a:rPr lang="en-US" smtClean="0"/>
              <a:t>4/6/2021</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14800"/>
            <a:ext cx="2286000" cy="2322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1439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a:t>
            </a:r>
            <a:r>
              <a:rPr lang="en-US" dirty="0"/>
              <a:t>– 03 (</a:t>
            </a:r>
            <a:r>
              <a:rPr lang="en-US" dirty="0" smtClean="0"/>
              <a:t>Concatenation)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err="1" smtClean="0"/>
              <a:t>Afrida</a:t>
            </a:r>
            <a:r>
              <a:rPr lang="en-US" dirty="0" smtClean="0"/>
              <a:t> </a:t>
            </a:r>
            <a:r>
              <a:rPr lang="en-US" b="1" dirty="0" smtClean="0">
                <a:solidFill>
                  <a:srgbClr val="FF0000"/>
                </a:solidFill>
              </a:rPr>
              <a:t>has a Customer ID </a:t>
            </a:r>
            <a:r>
              <a:rPr lang="en-US" dirty="0" smtClean="0"/>
              <a:t>C00000000006. </a:t>
            </a:r>
          </a:p>
        </p:txBody>
      </p:sp>
    </p:spTree>
    <p:extLst>
      <p:ext uri="{BB962C8B-B14F-4D97-AF65-F5344CB8AC3E}">
        <p14:creationId xmlns:p14="http://schemas.microsoft.com/office/powerpoint/2010/main" val="33379696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Concatenation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Can combine data with a string literal</a:t>
            </a:r>
          </a:p>
          <a:p>
            <a:pPr>
              <a:buFont typeface="Wingdings" pitchFamily="2" charset="2"/>
              <a:buChar char="§"/>
            </a:pPr>
            <a:endParaRPr lang="en-US" dirty="0" smtClean="0"/>
          </a:p>
          <a:p>
            <a:pPr>
              <a:buFont typeface="Wingdings" pitchFamily="2" charset="2"/>
              <a:buChar char="§"/>
            </a:pPr>
            <a:r>
              <a:rPr lang="en-US" dirty="0" smtClean="0"/>
              <a:t>Use the concatenation operator ||</a:t>
            </a:r>
          </a:p>
          <a:p>
            <a:pPr>
              <a:buFont typeface="Wingdings" pitchFamily="2" charset="2"/>
              <a:buChar char="§"/>
            </a:pPr>
            <a:endParaRPr lang="en-US" dirty="0" smtClean="0"/>
          </a:p>
          <a:p>
            <a:pPr>
              <a:buFont typeface="Wingdings" pitchFamily="2" charset="2"/>
              <a:buChar char="§"/>
            </a:pPr>
            <a:r>
              <a:rPr lang="en-US" dirty="0" smtClean="0"/>
              <a:t>Allows use of column aliasing</a:t>
            </a:r>
          </a:p>
        </p:txBody>
      </p:sp>
      <p:sp>
        <p:nvSpPr>
          <p:cNvPr id="5" name="Date Placeholder 4"/>
          <p:cNvSpPr>
            <a:spLocks noGrp="1"/>
          </p:cNvSpPr>
          <p:nvPr>
            <p:ph type="dt" sz="half" idx="4294967295"/>
          </p:nvPr>
        </p:nvSpPr>
        <p:spPr>
          <a:xfrm>
            <a:off x="0" y="6553200"/>
            <a:ext cx="2133600" cy="304800"/>
          </a:xfrm>
        </p:spPr>
        <p:txBody>
          <a:bodyPr/>
          <a:lstStyle/>
          <a:p>
            <a:fld id="{A6951EFA-7622-4A61-B52C-5E9A0B1367E4}" type="datetime1">
              <a:rPr lang="en-US" smtClean="0"/>
              <a:t>4/6/2021</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Case – 03 (Concatenation)</a:t>
            </a:r>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dirty="0" smtClean="0"/>
              <a:t>Basic Syntax</a:t>
            </a:r>
          </a:p>
          <a:p>
            <a:pPr algn="just">
              <a:buNone/>
            </a:pPr>
            <a:endParaRPr lang="en-US" sz="1600" dirty="0" smtClean="0"/>
          </a:p>
          <a:p>
            <a:pPr>
              <a:buNone/>
            </a:pPr>
            <a:r>
              <a:rPr lang="en-US" dirty="0" smtClean="0"/>
              <a:t>	SELECT </a:t>
            </a:r>
            <a:r>
              <a:rPr lang="en-US" i="1" dirty="0" err="1" smtClean="0"/>
              <a:t>Column_Name</a:t>
            </a:r>
            <a:r>
              <a:rPr lang="en-US" dirty="0" smtClean="0"/>
              <a:t> || ' </a:t>
            </a:r>
            <a:r>
              <a:rPr lang="en-US" i="1" dirty="0" smtClean="0"/>
              <a:t>The string you want to </a:t>
            </a:r>
            <a:r>
              <a:rPr lang="en-US" i="1" dirty="0" err="1" smtClean="0"/>
              <a:t>concate</a:t>
            </a:r>
            <a:r>
              <a:rPr lang="en-US" dirty="0" smtClean="0"/>
              <a:t>  ' || </a:t>
            </a:r>
            <a:r>
              <a:rPr lang="en-US" i="1" dirty="0" err="1" smtClean="0"/>
              <a:t>Column_Name</a:t>
            </a:r>
            <a:r>
              <a:rPr lang="en-US" i="1" dirty="0" smtClean="0"/>
              <a:t> </a:t>
            </a:r>
            <a:r>
              <a:rPr lang="en-US" dirty="0" smtClean="0"/>
              <a:t>FROM </a:t>
            </a:r>
            <a:r>
              <a:rPr lang="en-US" i="1" dirty="0" err="1" smtClean="0"/>
              <a:t>table_name</a:t>
            </a:r>
            <a:r>
              <a:rPr lang="en-US" dirty="0" smtClean="0"/>
              <a:t>;</a:t>
            </a:r>
          </a:p>
          <a:p>
            <a:pPr>
              <a:buNone/>
            </a:pPr>
            <a:endParaRPr lang="en-US" dirty="0" smtClean="0"/>
          </a:p>
          <a:p>
            <a:pPr>
              <a:buNone/>
            </a:pPr>
            <a:r>
              <a:rPr lang="en-US" dirty="0" smtClean="0"/>
              <a:t>Example:</a:t>
            </a:r>
          </a:p>
          <a:p>
            <a:pPr>
              <a:buNone/>
            </a:pPr>
            <a:r>
              <a:rPr lang="en-US" dirty="0" smtClean="0"/>
              <a:t>	SELECT </a:t>
            </a:r>
            <a:r>
              <a:rPr lang="en-US" dirty="0" err="1" smtClean="0"/>
              <a:t>Cust_name</a:t>
            </a:r>
            <a:r>
              <a:rPr lang="en-US" dirty="0" smtClean="0"/>
              <a:t> ||' has Customer ID '|| </a:t>
            </a:r>
            <a:r>
              <a:rPr lang="en-US" dirty="0" err="1" smtClean="0"/>
              <a:t>Cust_id</a:t>
            </a:r>
            <a:r>
              <a:rPr lang="en-US" dirty="0" smtClean="0"/>
              <a:t> from customer</a:t>
            </a:r>
          </a:p>
          <a:p>
            <a:pPr>
              <a:buNone/>
            </a:pPr>
            <a:endParaRPr lang="en-US" dirty="0" smtClean="0"/>
          </a:p>
          <a:p>
            <a:pPr>
              <a:buNone/>
            </a:pPr>
            <a:endParaRPr lang="en-US" dirty="0" smtClean="0"/>
          </a:p>
          <a:p>
            <a:pPr>
              <a:buFont typeface="Wingdings" pitchFamily="2" charset="2"/>
              <a:buChar char="§"/>
            </a:pPr>
            <a:endParaRPr lang="en-US" dirty="0" smtClean="0"/>
          </a:p>
          <a:p>
            <a:pPr>
              <a:buFont typeface="Wingdings" pitchFamily="2" charset="2"/>
              <a:buChar char="§"/>
            </a:pPr>
            <a:endParaRPr lang="en-US" dirty="0" smtClean="0"/>
          </a:p>
        </p:txBody>
      </p:sp>
    </p:spTree>
    <p:extLst>
      <p:ext uri="{BB962C8B-B14F-4D97-AF65-F5344CB8AC3E}">
        <p14:creationId xmlns:p14="http://schemas.microsoft.com/office/powerpoint/2010/main" val="27655053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Concatenation AND Aliasing</a:t>
            </a:r>
            <a:endParaRPr lang="en-US" dirty="0"/>
          </a:p>
        </p:txBody>
      </p:sp>
      <p:sp>
        <p:nvSpPr>
          <p:cNvPr id="3" name="Content Placeholder 2"/>
          <p:cNvSpPr>
            <a:spLocks noGrp="1"/>
          </p:cNvSpPr>
          <p:nvPr>
            <p:ph idx="1"/>
          </p:nvPr>
        </p:nvSpPr>
        <p:spPr/>
        <p:txBody>
          <a:bodyPr>
            <a:normAutofit/>
          </a:bodyPr>
          <a:lstStyle/>
          <a:p>
            <a:pPr>
              <a:buNone/>
            </a:pPr>
            <a:r>
              <a:rPr lang="en-US" dirty="0" smtClean="0">
                <a:latin typeface="+mj-lt"/>
              </a:rPr>
              <a:t>  </a:t>
            </a:r>
          </a:p>
          <a:p>
            <a:pPr>
              <a:buNone/>
            </a:pPr>
            <a:r>
              <a:rPr lang="en-US" dirty="0" smtClean="0">
                <a:latin typeface="+mj-lt"/>
              </a:rPr>
              <a:t>  </a:t>
            </a:r>
            <a:r>
              <a:rPr lang="en-US" dirty="0" smtClean="0"/>
              <a:t>SELECT </a:t>
            </a:r>
            <a:r>
              <a:rPr lang="en-US" dirty="0" err="1" smtClean="0"/>
              <a:t>Cust_name</a:t>
            </a:r>
            <a:r>
              <a:rPr lang="en-US" dirty="0" smtClean="0"/>
              <a:t> ||' has Customer ID '||  </a:t>
            </a:r>
            <a:r>
              <a:rPr lang="en-US" dirty="0" err="1" smtClean="0"/>
              <a:t>Cust_id</a:t>
            </a:r>
            <a:r>
              <a:rPr lang="en-US" dirty="0" smtClean="0"/>
              <a:t> " Customer name and ID" from customer;</a:t>
            </a:r>
          </a:p>
        </p:txBody>
      </p:sp>
    </p:spTree>
    <p:extLst>
      <p:ext uri="{BB962C8B-B14F-4D97-AF65-F5344CB8AC3E}">
        <p14:creationId xmlns:p14="http://schemas.microsoft.com/office/powerpoint/2010/main" val="565935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Sum Up (</a:t>
            </a:r>
            <a:r>
              <a:rPr lang="en-US" sz="3600" dirty="0" err="1" smtClean="0"/>
              <a:t>nchar</a:t>
            </a:r>
            <a:r>
              <a:rPr lang="en-US" sz="3600" dirty="0" smtClean="0"/>
              <a:t>, </a:t>
            </a:r>
            <a:r>
              <a:rPr lang="en-US" sz="3600" dirty="0" err="1" smtClean="0"/>
              <a:t>nvarchar</a:t>
            </a:r>
            <a:r>
              <a:rPr lang="en-US" sz="3600" dirty="0" smtClean="0"/>
              <a:t>, char, </a:t>
            </a:r>
            <a:r>
              <a:rPr lang="en-US" sz="3600" dirty="0" err="1" smtClean="0"/>
              <a:t>varchar</a:t>
            </a:r>
            <a:r>
              <a:rPr lang="en-US" sz="3600" dirty="0" smtClean="0"/>
              <a:t>)</a:t>
            </a:r>
            <a:endParaRPr lang="en-US" sz="3600" dirty="0"/>
          </a:p>
        </p:txBody>
      </p:sp>
      <p:sp>
        <p:nvSpPr>
          <p:cNvPr id="3" name="Content Placeholder 2"/>
          <p:cNvSpPr>
            <a:spLocks noGrp="1"/>
          </p:cNvSpPr>
          <p:nvPr>
            <p:ph idx="1"/>
          </p:nvPr>
        </p:nvSpPr>
        <p:spPr/>
        <p:txBody>
          <a:bodyPr>
            <a:noAutofit/>
          </a:bodyPr>
          <a:lstStyle/>
          <a:p>
            <a:pPr>
              <a:buFont typeface="Wingdings" pitchFamily="2" charset="2"/>
              <a:buChar char="§"/>
            </a:pPr>
            <a:r>
              <a:rPr lang="en-US" sz="2400" dirty="0" err="1" smtClean="0">
                <a:latin typeface="Times New Roman" pitchFamily="18" charset="0"/>
                <a:cs typeface="Times New Roman" pitchFamily="18" charset="0"/>
              </a:rPr>
              <a:t>nchar</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nvarchar</a:t>
            </a:r>
            <a:r>
              <a:rPr lang="en-US" sz="2400" dirty="0" smtClean="0">
                <a:latin typeface="Times New Roman" pitchFamily="18" charset="0"/>
                <a:cs typeface="Times New Roman" pitchFamily="18" charset="0"/>
              </a:rPr>
              <a:t> can store Unicode characters</a:t>
            </a:r>
          </a:p>
          <a:p>
            <a:pPr>
              <a:buFont typeface="Wingdings" pitchFamily="2" charset="2"/>
              <a:buChar char="§"/>
            </a:pPr>
            <a:endParaRPr lang="en-US" sz="1050" dirty="0" smtClean="0">
              <a:latin typeface="Times New Roman" pitchFamily="18" charset="0"/>
              <a:cs typeface="Times New Roman" pitchFamily="18" charset="0"/>
            </a:endParaRPr>
          </a:p>
          <a:p>
            <a:pPr>
              <a:buFont typeface="Wingdings" pitchFamily="2" charset="2"/>
              <a:buChar char="§"/>
            </a:pPr>
            <a:r>
              <a:rPr lang="en-US" sz="2400" dirty="0" smtClean="0">
                <a:latin typeface="Times New Roman" pitchFamily="18" charset="0"/>
                <a:cs typeface="Times New Roman" pitchFamily="18" charset="0"/>
              </a:rPr>
              <a:t>char and </a:t>
            </a:r>
            <a:r>
              <a:rPr lang="en-US" sz="2400" dirty="0" err="1" smtClean="0">
                <a:latin typeface="Times New Roman" pitchFamily="18" charset="0"/>
                <a:cs typeface="Times New Roman" pitchFamily="18" charset="0"/>
              </a:rPr>
              <a:t>varchar</a:t>
            </a:r>
            <a:r>
              <a:rPr lang="en-US" sz="2400" dirty="0" smtClean="0">
                <a:latin typeface="Times New Roman" pitchFamily="18" charset="0"/>
                <a:cs typeface="Times New Roman" pitchFamily="18" charset="0"/>
              </a:rPr>
              <a:t> cannot store Unicode characters</a:t>
            </a:r>
          </a:p>
          <a:p>
            <a:pPr>
              <a:buFont typeface="Wingdings" pitchFamily="2" charset="2"/>
              <a:buChar char="§"/>
            </a:pPr>
            <a:endParaRPr lang="en-US" sz="1050" dirty="0" smtClean="0">
              <a:latin typeface="Times New Roman" pitchFamily="18" charset="0"/>
              <a:cs typeface="Times New Roman" pitchFamily="18" charset="0"/>
            </a:endParaRPr>
          </a:p>
          <a:p>
            <a:pPr>
              <a:buFont typeface="Wingdings" pitchFamily="2" charset="2"/>
              <a:buChar char="§"/>
            </a:pPr>
            <a:r>
              <a:rPr lang="en-US" sz="2400" dirty="0" smtClean="0">
                <a:latin typeface="Times New Roman" pitchFamily="18" charset="0"/>
                <a:cs typeface="Times New Roman" pitchFamily="18" charset="0"/>
              </a:rPr>
              <a:t>char and </a:t>
            </a:r>
            <a:r>
              <a:rPr lang="en-US" sz="2400" dirty="0" err="1" smtClean="0">
                <a:latin typeface="Times New Roman" pitchFamily="18" charset="0"/>
                <a:cs typeface="Times New Roman" pitchFamily="18" charset="0"/>
              </a:rPr>
              <a:t>nchar</a:t>
            </a:r>
            <a:r>
              <a:rPr lang="en-US" sz="2400" dirty="0" smtClean="0">
                <a:latin typeface="Times New Roman" pitchFamily="18" charset="0"/>
                <a:cs typeface="Times New Roman" pitchFamily="18" charset="0"/>
              </a:rPr>
              <a:t> are fixed-length which will reserve storage space for number of characters you specify, even if you don't use up all that space</a:t>
            </a:r>
          </a:p>
          <a:p>
            <a:pPr>
              <a:buFont typeface="Wingdings" pitchFamily="2" charset="2"/>
              <a:buChar char="§"/>
            </a:pPr>
            <a:endParaRPr lang="en-US" sz="1050" dirty="0" smtClean="0">
              <a:latin typeface="Times New Roman" pitchFamily="18" charset="0"/>
              <a:cs typeface="Times New Roman" pitchFamily="18" charset="0"/>
            </a:endParaRPr>
          </a:p>
          <a:p>
            <a:pPr>
              <a:buFont typeface="Wingdings" pitchFamily="2" charset="2"/>
              <a:buChar char="§"/>
            </a:pPr>
            <a:r>
              <a:rPr lang="en-US" sz="2400" dirty="0" err="1" smtClean="0">
                <a:latin typeface="Times New Roman" pitchFamily="18" charset="0"/>
                <a:cs typeface="Times New Roman" pitchFamily="18" charset="0"/>
              </a:rPr>
              <a:t>varchar</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nvarchar</a:t>
            </a:r>
            <a:r>
              <a:rPr lang="en-US" sz="2400" dirty="0" smtClean="0">
                <a:latin typeface="Times New Roman" pitchFamily="18" charset="0"/>
                <a:cs typeface="Times New Roman" pitchFamily="18" charset="0"/>
              </a:rPr>
              <a:t> are variable-length which will only use up spaces for the characters you store. It will not reserve storage like char or </a:t>
            </a:r>
            <a:r>
              <a:rPr lang="en-US" sz="2400" dirty="0" err="1" smtClean="0">
                <a:latin typeface="Times New Roman" pitchFamily="18" charset="0"/>
                <a:cs typeface="Times New Roman" pitchFamily="18" charset="0"/>
              </a:rPr>
              <a:t>nchar</a:t>
            </a:r>
            <a:endParaRPr lang="en-US" sz="2400" dirty="0">
              <a:latin typeface="Times New Roman" pitchFamily="18" charset="0"/>
              <a:cs typeface="Times New Roman" pitchFamily="18" charset="0"/>
            </a:endParaRPr>
          </a:p>
        </p:txBody>
      </p:sp>
      <p:sp>
        <p:nvSpPr>
          <p:cNvPr id="5" name="Date Placeholder 4"/>
          <p:cNvSpPr>
            <a:spLocks noGrp="1"/>
          </p:cNvSpPr>
          <p:nvPr>
            <p:ph type="dt" sz="half" idx="4294967295"/>
          </p:nvPr>
        </p:nvSpPr>
        <p:spPr>
          <a:xfrm>
            <a:off x="0" y="6553200"/>
            <a:ext cx="2133600" cy="304800"/>
          </a:xfrm>
        </p:spPr>
        <p:txBody>
          <a:bodyPr/>
          <a:lstStyle/>
          <a:p>
            <a:fld id="{FB482475-7C04-4EAA-9D02-734F91879A96}" type="datetime1">
              <a:rPr lang="en-US" smtClean="0"/>
              <a:t>4/6/2021</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Date Format</a:t>
            </a:r>
            <a:endParaRPr lang="en-US" dirty="0"/>
          </a:p>
        </p:txBody>
      </p:sp>
      <p:sp>
        <p:nvSpPr>
          <p:cNvPr id="3" name="Content Placeholder 2"/>
          <p:cNvSpPr>
            <a:spLocks noGrp="1"/>
          </p:cNvSpPr>
          <p:nvPr>
            <p:ph idx="1"/>
          </p:nvPr>
        </p:nvSpPr>
        <p:spPr>
          <a:xfrm>
            <a:off x="457200" y="1219200"/>
            <a:ext cx="8305800" cy="4937760"/>
          </a:xfrm>
        </p:spPr>
        <p:txBody>
          <a:bodyPr>
            <a:normAutofit/>
          </a:bodyPr>
          <a:lstStyle/>
          <a:p>
            <a:pPr>
              <a:buFont typeface="Wingdings" pitchFamily="2" charset="2"/>
              <a:buChar char="§"/>
            </a:pPr>
            <a:r>
              <a:rPr lang="en-US" dirty="0" smtClean="0"/>
              <a:t>To show any DATE in a specific format – </a:t>
            </a:r>
          </a:p>
          <a:p>
            <a:pPr>
              <a:buFont typeface="Wingdings" pitchFamily="2" charset="2"/>
              <a:buChar char="§"/>
            </a:pPr>
            <a:r>
              <a:rPr lang="en-US" dirty="0" err="1" smtClean="0">
                <a:solidFill>
                  <a:srgbClr val="FF0000"/>
                </a:solidFill>
              </a:rPr>
              <a:t>to_char</a:t>
            </a:r>
            <a:r>
              <a:rPr lang="en-US" dirty="0" smtClean="0">
                <a:solidFill>
                  <a:srgbClr val="FF0000"/>
                </a:solidFill>
              </a:rPr>
              <a:t>() </a:t>
            </a:r>
            <a:r>
              <a:rPr lang="en-US" dirty="0" smtClean="0"/>
              <a:t>converts the given data into </a:t>
            </a:r>
            <a:r>
              <a:rPr lang="en-US" dirty="0" smtClean="0"/>
              <a:t>character</a:t>
            </a:r>
          </a:p>
          <a:p>
            <a:pPr marL="0" indent="0">
              <a:buNone/>
            </a:pPr>
            <a:endParaRPr lang="en-US" dirty="0" smtClean="0"/>
          </a:p>
          <a:p>
            <a:pPr>
              <a:buNone/>
            </a:pPr>
            <a:r>
              <a:rPr lang="en-US" dirty="0" smtClean="0"/>
              <a:t>	</a:t>
            </a:r>
            <a:r>
              <a:rPr lang="en-US" dirty="0"/>
              <a:t>SELECT </a:t>
            </a:r>
            <a:r>
              <a:rPr lang="en-US" dirty="0" err="1"/>
              <a:t>cust_name</a:t>
            </a:r>
            <a:r>
              <a:rPr lang="en-US" dirty="0"/>
              <a:t>, </a:t>
            </a:r>
            <a:r>
              <a:rPr lang="en-US" dirty="0" err="1">
                <a:solidFill>
                  <a:srgbClr val="FF0000"/>
                </a:solidFill>
              </a:rPr>
              <a:t>to_char</a:t>
            </a:r>
            <a:r>
              <a:rPr lang="en-US" dirty="0"/>
              <a:t>(</a:t>
            </a:r>
            <a:r>
              <a:rPr lang="en-US" dirty="0" err="1"/>
              <a:t>Cust_dob</a:t>
            </a:r>
            <a:r>
              <a:rPr lang="en-US" dirty="0"/>
              <a:t>, '</a:t>
            </a:r>
            <a:r>
              <a:rPr lang="en-US" dirty="0" err="1"/>
              <a:t>dd</a:t>
            </a:r>
            <a:r>
              <a:rPr lang="en-US" dirty="0"/>
              <a:t>-month-</a:t>
            </a:r>
            <a:r>
              <a:rPr lang="en-US" dirty="0" err="1"/>
              <a:t>yyyy</a:t>
            </a:r>
            <a:r>
              <a:rPr lang="en-US" dirty="0"/>
              <a:t>') as "Date of Birth" FROM Customer;</a:t>
            </a:r>
            <a:endParaRPr lang="en-US" dirty="0" smtClean="0"/>
          </a:p>
        </p:txBody>
      </p:sp>
    </p:spTree>
    <p:extLst>
      <p:ext uri="{BB962C8B-B14F-4D97-AF65-F5344CB8AC3E}">
        <p14:creationId xmlns:p14="http://schemas.microsoft.com/office/powerpoint/2010/main" val="2927271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TO_DATE</a:t>
            </a:r>
            <a:r>
              <a:rPr lang="en-US" sz="3600" dirty="0" smtClean="0"/>
              <a:t>() Function</a:t>
            </a:r>
            <a:endParaRPr lang="en-US" dirty="0"/>
          </a:p>
        </p:txBody>
      </p:sp>
      <p:sp>
        <p:nvSpPr>
          <p:cNvPr id="3" name="Content Placeholder 2"/>
          <p:cNvSpPr>
            <a:spLocks noGrp="1"/>
          </p:cNvSpPr>
          <p:nvPr>
            <p:ph idx="1"/>
          </p:nvPr>
        </p:nvSpPr>
        <p:spPr>
          <a:xfrm>
            <a:off x="457200" y="1600200"/>
            <a:ext cx="8458200" cy="4724400"/>
          </a:xfrm>
        </p:spPr>
        <p:txBody>
          <a:bodyPr>
            <a:normAutofit fontScale="92500" lnSpcReduction="20000"/>
          </a:bodyPr>
          <a:lstStyle/>
          <a:p>
            <a:pPr>
              <a:buFont typeface="Wingdings" pitchFamily="2" charset="2"/>
              <a:buChar char="§"/>
            </a:pPr>
            <a:r>
              <a:rPr lang="en-US" dirty="0" smtClean="0">
                <a:solidFill>
                  <a:srgbClr val="FF0000"/>
                </a:solidFill>
              </a:rPr>
              <a:t>TO_DATE</a:t>
            </a:r>
            <a:r>
              <a:rPr lang="en-US" dirty="0" smtClean="0"/>
              <a:t> converts </a:t>
            </a:r>
            <a:r>
              <a:rPr lang="en-US" i="1" dirty="0" smtClean="0"/>
              <a:t>char</a:t>
            </a:r>
            <a:r>
              <a:rPr lang="en-US" dirty="0" smtClean="0"/>
              <a:t> of CHAR, VARCHAR2, NCHAR, or NVARCHAR2 data type to a value of DATE data </a:t>
            </a:r>
            <a:r>
              <a:rPr lang="en-US" dirty="0" smtClean="0"/>
              <a:t>type</a:t>
            </a:r>
          </a:p>
          <a:p>
            <a:pPr>
              <a:buFont typeface="Wingdings" pitchFamily="2" charset="2"/>
              <a:buChar char="§"/>
            </a:pPr>
            <a:endParaRPr lang="en-US" dirty="0" smtClean="0"/>
          </a:p>
          <a:p>
            <a:pPr>
              <a:buFont typeface="Wingdings" pitchFamily="2" charset="2"/>
              <a:buChar char="§"/>
            </a:pPr>
            <a:r>
              <a:rPr lang="en-US" dirty="0" smtClean="0"/>
              <a:t>Syntax</a:t>
            </a:r>
            <a:r>
              <a:rPr lang="en-US" dirty="0" smtClean="0"/>
              <a:t>:</a:t>
            </a:r>
          </a:p>
          <a:p>
            <a:pPr lvl="1"/>
            <a:r>
              <a:rPr lang="en-US" dirty="0"/>
              <a:t>SELECT </a:t>
            </a:r>
            <a:r>
              <a:rPr lang="en-US" dirty="0" err="1"/>
              <a:t>cust_name</a:t>
            </a:r>
            <a:r>
              <a:rPr lang="en-US" dirty="0"/>
              <a:t>, </a:t>
            </a:r>
            <a:r>
              <a:rPr lang="en-US" dirty="0" err="1"/>
              <a:t>cust_dob</a:t>
            </a:r>
            <a:r>
              <a:rPr lang="en-US" dirty="0"/>
              <a:t> from customer </a:t>
            </a:r>
            <a:endParaRPr lang="en-US" dirty="0" smtClean="0"/>
          </a:p>
          <a:p>
            <a:pPr marL="457200" lvl="1" indent="0">
              <a:buNone/>
            </a:pPr>
            <a:r>
              <a:rPr lang="en-US" dirty="0" smtClean="0"/>
              <a:t>where </a:t>
            </a:r>
            <a:r>
              <a:rPr lang="en-US" dirty="0" err="1"/>
              <a:t>cust_dob</a:t>
            </a:r>
            <a:r>
              <a:rPr lang="en-US" dirty="0"/>
              <a:t>=TO_DATE('1975-DEC-27', 'YYYY-MON-DD') </a:t>
            </a:r>
            <a:r>
              <a:rPr lang="en-US" dirty="0" smtClean="0"/>
              <a:t>;</a:t>
            </a:r>
          </a:p>
          <a:p>
            <a:pPr lvl="1"/>
            <a:endParaRPr lang="en-US" dirty="0" smtClean="0"/>
          </a:p>
          <a:p>
            <a:pPr lvl="1"/>
            <a:r>
              <a:rPr lang="en-US" dirty="0" smtClean="0"/>
              <a:t>insert </a:t>
            </a:r>
            <a:r>
              <a:rPr lang="en-US" dirty="0"/>
              <a:t>into customer values(</a:t>
            </a:r>
            <a:r>
              <a:rPr lang="en-US" dirty="0" smtClean="0"/>
              <a:t>'C00000000009',</a:t>
            </a:r>
            <a:r>
              <a:rPr lang="en-US" dirty="0"/>
              <a:t>'Jones',TO_DATE('11-JAN-1982','DD-MON-YYYY'),'</a:t>
            </a:r>
            <a:r>
              <a:rPr lang="en-US" dirty="0" err="1"/>
              <a:t>Main','Harrison</a:t>
            </a:r>
            <a:r>
              <a:rPr lang="en-US" dirty="0"/>
              <a:t>');</a:t>
            </a:r>
            <a:endParaRPr lang="en-US" dirty="0" smtClean="0"/>
          </a:p>
        </p:txBody>
      </p:sp>
    </p:spTree>
    <p:extLst>
      <p:ext uri="{BB962C8B-B14F-4D97-AF65-F5344CB8AC3E}">
        <p14:creationId xmlns:p14="http://schemas.microsoft.com/office/powerpoint/2010/main" val="24998955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02</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1. Display the </a:t>
            </a:r>
            <a:r>
              <a:rPr lang="en-US" dirty="0" err="1" smtClean="0"/>
              <a:t>Employee_name</a:t>
            </a:r>
            <a:r>
              <a:rPr lang="en-US" dirty="0" smtClean="0"/>
              <a:t> and </a:t>
            </a:r>
            <a:r>
              <a:rPr lang="en-US" dirty="0" err="1" smtClean="0"/>
              <a:t>Employee_id</a:t>
            </a:r>
            <a:r>
              <a:rPr lang="en-US" dirty="0" smtClean="0"/>
              <a:t> for all of the records in the Employee table. There should be a column alias “Name of the Employee” for the </a:t>
            </a:r>
            <a:r>
              <a:rPr lang="en-US" dirty="0" err="1" smtClean="0"/>
              <a:t>Employee_name</a:t>
            </a:r>
            <a:r>
              <a:rPr lang="en-US" dirty="0" smtClean="0"/>
              <a:t>.</a:t>
            </a:r>
          </a:p>
          <a:p>
            <a:pPr>
              <a:buFont typeface="Wingdings" pitchFamily="2" charset="2"/>
              <a:buChar char="§"/>
            </a:pPr>
            <a:endParaRPr lang="en-US" dirty="0" smtClean="0"/>
          </a:p>
          <a:p>
            <a:pPr>
              <a:buNone/>
            </a:pPr>
            <a:r>
              <a:rPr lang="en-US" dirty="0" smtClean="0"/>
              <a:t>2. Display a list of unique </a:t>
            </a:r>
            <a:r>
              <a:rPr lang="en-US" dirty="0" err="1" smtClean="0"/>
              <a:t>Employee_city</a:t>
            </a:r>
            <a:r>
              <a:rPr lang="en-US" dirty="0" smtClean="0"/>
              <a:t> records within the Employee table</a:t>
            </a:r>
          </a:p>
          <a:p>
            <a:pPr>
              <a:buNone/>
            </a:pPr>
            <a:endParaRPr lang="en-US" dirty="0" smtClean="0"/>
          </a:p>
          <a:p>
            <a:pPr>
              <a:buNone/>
            </a:pPr>
            <a:r>
              <a:rPr lang="en-US" dirty="0" smtClean="0"/>
              <a:t>3. Display the concatenation of the </a:t>
            </a:r>
            <a:r>
              <a:rPr lang="en-US" dirty="0" err="1" smtClean="0"/>
              <a:t>Employee_name</a:t>
            </a:r>
            <a:r>
              <a:rPr lang="en-US" dirty="0" smtClean="0"/>
              <a:t>, “lives in” and </a:t>
            </a:r>
            <a:r>
              <a:rPr lang="en-US" dirty="0" err="1" smtClean="0"/>
              <a:t>Employee_city</a:t>
            </a:r>
            <a:r>
              <a:rPr lang="en-US" dirty="0" smtClean="0"/>
              <a:t> for all of the records in the Employee table.</a:t>
            </a:r>
          </a:p>
        </p:txBody>
      </p:sp>
      <p:sp>
        <p:nvSpPr>
          <p:cNvPr id="5" name="Date Placeholder 4"/>
          <p:cNvSpPr>
            <a:spLocks noGrp="1"/>
          </p:cNvSpPr>
          <p:nvPr>
            <p:ph type="dt" sz="half" idx="4294967295"/>
          </p:nvPr>
        </p:nvSpPr>
        <p:spPr>
          <a:xfrm>
            <a:off x="0" y="6553200"/>
            <a:ext cx="2133600" cy="304800"/>
          </a:xfrm>
        </p:spPr>
        <p:txBody>
          <a:bodyPr/>
          <a:lstStyle/>
          <a:p>
            <a:fld id="{B49F263D-8882-43AE-B5E0-DEA74943091A}" type="datetime1">
              <a:rPr lang="en-US" smtClean="0"/>
              <a:t>4/6/2021</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Refe</a:t>
            </a:r>
            <a:r>
              <a:rPr sz="4000" b="1" spc="-85" dirty="0">
                <a:solidFill>
                  <a:srgbClr val="FFFFFF"/>
                </a:solidFill>
                <a:latin typeface="Times New Roman"/>
                <a:cs typeface="Times New Roman"/>
              </a:rPr>
              <a:t>r</a:t>
            </a:r>
            <a:r>
              <a:rPr sz="4000" b="1" spc="-5" dirty="0">
                <a:solidFill>
                  <a:srgbClr val="FFFFFF"/>
                </a:solidFill>
                <a:latin typeface="Times New Roman"/>
                <a:cs typeface="Times New Roman"/>
              </a:rPr>
              <a:t>ences</a:t>
            </a:r>
            <a:endParaRPr sz="400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C41677B0-EB5C-4CAE-ADC1-0D87C5E3188A}" type="datetime1">
              <a:rPr lang="en-US" spc="-5" smtClean="0"/>
              <a:t>4/6/2021</a:t>
            </a:fld>
            <a:endParaRPr spc="-5" dirty="0"/>
          </a:p>
        </p:txBody>
      </p:sp>
      <p:sp>
        <p:nvSpPr>
          <p:cNvPr id="4" name="object 4"/>
          <p:cNvSpPr txBox="1"/>
          <p:nvPr/>
        </p:nvSpPr>
        <p:spPr>
          <a:xfrm>
            <a:off x="535940" y="1549650"/>
            <a:ext cx="6487795" cy="2586990"/>
          </a:xfrm>
          <a:prstGeom prst="rect">
            <a:avLst/>
          </a:prstGeom>
        </p:spPr>
        <p:txBody>
          <a:bodyPr vert="horz" wrap="square" lIns="0" tIns="85725" rIns="0" bIns="0" rtlCol="0">
            <a:spAutoFit/>
          </a:bodyPr>
          <a:lstStyle/>
          <a:p>
            <a:pPr marL="527685" indent="-514984">
              <a:lnSpc>
                <a:spcPct val="100000"/>
              </a:lnSpc>
              <a:spcBef>
                <a:spcPts val="675"/>
              </a:spcBef>
              <a:buAutoNum type="arabicPeriod"/>
              <a:tabLst>
                <a:tab pos="527685" algn="l"/>
                <a:tab pos="528320" algn="l"/>
              </a:tabLst>
            </a:pPr>
            <a:r>
              <a:rPr sz="2400" spc="-5" dirty="0">
                <a:latin typeface="Times New Roman"/>
                <a:cs typeface="Times New Roman"/>
              </a:rPr>
              <a:t>Oracle_Database_11g_The_Complete</a:t>
            </a:r>
            <a:r>
              <a:rPr sz="2400" spc="-75" dirty="0">
                <a:latin typeface="Times New Roman"/>
                <a:cs typeface="Times New Roman"/>
              </a:rPr>
              <a:t> </a:t>
            </a:r>
            <a:r>
              <a:rPr sz="2400" spc="-5" dirty="0">
                <a:latin typeface="Times New Roman"/>
                <a:cs typeface="Times New Roman"/>
              </a:rPr>
              <a:t>Reference</a:t>
            </a:r>
            <a:endParaRPr sz="2400">
              <a:latin typeface="Times New Roman"/>
              <a:cs typeface="Times New Roman"/>
            </a:endParaRPr>
          </a:p>
          <a:p>
            <a:pPr marL="527685" indent="-514984">
              <a:lnSpc>
                <a:spcPct val="100000"/>
              </a:lnSpc>
              <a:spcBef>
                <a:spcPts val="575"/>
              </a:spcBef>
              <a:buClr>
                <a:srgbClr val="000000"/>
              </a:buClr>
              <a:buAutoNum type="arabicPeriod"/>
              <a:tabLst>
                <a:tab pos="527685" algn="l"/>
                <a:tab pos="528320" algn="l"/>
              </a:tabLst>
            </a:pPr>
            <a:r>
              <a:rPr sz="2400" u="heavy" spc="-10" dirty="0">
                <a:solidFill>
                  <a:srgbClr val="0000FF"/>
                </a:solidFill>
                <a:latin typeface="Times New Roman"/>
                <a:cs typeface="Times New Roman"/>
                <a:hlinkClick r:id="rId2"/>
              </a:rPr>
              <a:t>http://www.w3schools.com/sql/</a:t>
            </a:r>
            <a:endParaRPr sz="2400">
              <a:latin typeface="Times New Roman"/>
              <a:cs typeface="Times New Roman"/>
            </a:endParaRPr>
          </a:p>
          <a:p>
            <a:pPr marL="527685" indent="-514984">
              <a:lnSpc>
                <a:spcPct val="100000"/>
              </a:lnSpc>
              <a:spcBef>
                <a:spcPts val="570"/>
              </a:spcBef>
              <a:buClr>
                <a:srgbClr val="000000"/>
              </a:buClr>
              <a:buAutoNum type="arabicPeriod"/>
              <a:tabLst>
                <a:tab pos="527685" algn="l"/>
                <a:tab pos="528320" algn="l"/>
              </a:tabLst>
            </a:pPr>
            <a:r>
              <a:rPr sz="2400" u="heavy" dirty="0">
                <a:solidFill>
                  <a:srgbClr val="0000FF"/>
                </a:solidFill>
                <a:latin typeface="Times New Roman"/>
                <a:cs typeface="Times New Roman"/>
                <a:hlinkClick r:id="rId2"/>
              </a:rPr>
              <a:t>Oracle Built-in</a:t>
            </a:r>
            <a:r>
              <a:rPr sz="2400" u="heavy" spc="-75" dirty="0">
                <a:solidFill>
                  <a:srgbClr val="0000FF"/>
                </a:solidFill>
                <a:latin typeface="Times New Roman"/>
                <a:cs typeface="Times New Roman"/>
                <a:hlinkClick r:id="rId2"/>
              </a:rPr>
              <a:t> </a:t>
            </a:r>
            <a:r>
              <a:rPr sz="2400" u="heavy" dirty="0">
                <a:solidFill>
                  <a:srgbClr val="0000FF"/>
                </a:solidFill>
                <a:latin typeface="Times New Roman"/>
                <a:cs typeface="Times New Roman"/>
                <a:hlinkClick r:id="rId2"/>
              </a:rPr>
              <a:t>Datatypes</a:t>
            </a:r>
            <a:endParaRPr sz="2400">
              <a:latin typeface="Times New Roman"/>
              <a:cs typeface="Times New Roman"/>
            </a:endParaRPr>
          </a:p>
          <a:p>
            <a:pPr marL="527685" indent="-514984">
              <a:lnSpc>
                <a:spcPct val="100000"/>
              </a:lnSpc>
              <a:spcBef>
                <a:spcPts val="570"/>
              </a:spcBef>
              <a:buClr>
                <a:srgbClr val="000000"/>
              </a:buClr>
              <a:buAutoNum type="arabicPeriod"/>
              <a:tabLst>
                <a:tab pos="527685" algn="l"/>
                <a:tab pos="528320" algn="l"/>
              </a:tabLst>
            </a:pPr>
            <a:r>
              <a:rPr sz="2400" u="heavy" dirty="0">
                <a:solidFill>
                  <a:srgbClr val="0000FF"/>
                </a:solidFill>
                <a:latin typeface="Times New Roman"/>
                <a:cs typeface="Times New Roman"/>
                <a:hlinkClick r:id="rId3"/>
              </a:rPr>
              <a:t>Stackoverflow</a:t>
            </a:r>
            <a:endParaRPr sz="2400">
              <a:latin typeface="Times New Roman"/>
              <a:cs typeface="Times New Roman"/>
            </a:endParaRPr>
          </a:p>
          <a:p>
            <a:pPr marL="527685" indent="-514984">
              <a:lnSpc>
                <a:spcPct val="100000"/>
              </a:lnSpc>
              <a:spcBef>
                <a:spcPts val="570"/>
              </a:spcBef>
              <a:buAutoNum type="arabicPeriod"/>
              <a:tabLst>
                <a:tab pos="527685" algn="l"/>
                <a:tab pos="528320" algn="l"/>
              </a:tabLst>
            </a:pPr>
            <a:r>
              <a:rPr sz="2400" dirty="0">
                <a:latin typeface="Times New Roman"/>
                <a:cs typeface="Times New Roman"/>
              </a:rPr>
              <a:t>Book: </a:t>
            </a:r>
            <a:r>
              <a:rPr sz="2400" spc="-5" dirty="0">
                <a:latin typeface="Times New Roman"/>
                <a:cs typeface="Times New Roman"/>
              </a:rPr>
              <a:t>Database System </a:t>
            </a:r>
            <a:r>
              <a:rPr sz="2400" dirty="0">
                <a:latin typeface="Times New Roman"/>
                <a:cs typeface="Times New Roman"/>
              </a:rPr>
              <a:t>Concepts </a:t>
            </a:r>
            <a:r>
              <a:rPr sz="2400" spc="-5" dirty="0">
                <a:latin typeface="Times New Roman"/>
                <a:cs typeface="Times New Roman"/>
              </a:rPr>
              <a:t>written by</a:t>
            </a:r>
            <a:r>
              <a:rPr sz="2400" spc="-160" dirty="0">
                <a:latin typeface="Times New Roman"/>
                <a:cs typeface="Times New Roman"/>
              </a:rPr>
              <a:t> </a:t>
            </a:r>
            <a:r>
              <a:rPr sz="2400" spc="-65" dirty="0">
                <a:latin typeface="Times New Roman"/>
                <a:cs typeface="Times New Roman"/>
              </a:rPr>
              <a:t>Avi</a:t>
            </a:r>
            <a:endParaRPr sz="2400">
              <a:latin typeface="Times New Roman"/>
              <a:cs typeface="Times New Roman"/>
            </a:endParaRPr>
          </a:p>
          <a:p>
            <a:pPr marL="527685">
              <a:lnSpc>
                <a:spcPct val="100000"/>
              </a:lnSpc>
            </a:pPr>
            <a:r>
              <a:rPr sz="2400" dirty="0">
                <a:latin typeface="Times New Roman"/>
                <a:cs typeface="Times New Roman"/>
              </a:rPr>
              <a:t>Silberschatz, Henry </a:t>
            </a:r>
            <a:r>
              <a:rPr sz="2400" spc="-100" dirty="0">
                <a:latin typeface="Times New Roman"/>
                <a:cs typeface="Times New Roman"/>
              </a:rPr>
              <a:t>F. </a:t>
            </a:r>
            <a:r>
              <a:rPr sz="2400" spc="-5" dirty="0">
                <a:latin typeface="Times New Roman"/>
                <a:cs typeface="Times New Roman"/>
              </a:rPr>
              <a:t>Korth, </a:t>
            </a:r>
            <a:r>
              <a:rPr sz="2400" dirty="0">
                <a:latin typeface="Times New Roman"/>
                <a:cs typeface="Times New Roman"/>
              </a:rPr>
              <a:t>S.</a:t>
            </a:r>
            <a:r>
              <a:rPr sz="2400" spc="35" dirty="0">
                <a:latin typeface="Times New Roman"/>
                <a:cs typeface="Times New Roman"/>
              </a:rPr>
              <a:t> </a:t>
            </a:r>
            <a:r>
              <a:rPr sz="2400" dirty="0">
                <a:latin typeface="Times New Roman"/>
                <a:cs typeface="Times New Roman"/>
              </a:rPr>
              <a:t>Sudarshan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55320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ln w="25400">
            <a:solidFill>
              <a:srgbClr val="385D89"/>
            </a:solidFill>
          </a:ln>
        </p:spPr>
        <p:txBody>
          <a:bodyPr wrap="square" lIns="0" tIns="0" rIns="0" bIns="0" rtlCol="0"/>
          <a:lstStyle/>
          <a:p>
            <a:endParaRPr/>
          </a:p>
        </p:txBody>
      </p:sp>
      <p:sp>
        <p:nvSpPr>
          <p:cNvPr id="3" name="object 3"/>
          <p:cNvSpPr txBox="1"/>
          <p:nvPr/>
        </p:nvSpPr>
        <p:spPr>
          <a:xfrm>
            <a:off x="91439" y="6627401"/>
            <a:ext cx="8961755" cy="168910"/>
          </a:xfrm>
          <a:prstGeom prst="rect">
            <a:avLst/>
          </a:prstGeom>
        </p:spPr>
        <p:txBody>
          <a:bodyPr vert="horz" wrap="square" lIns="0" tIns="0" rIns="0" bIns="0" rtlCol="0">
            <a:spAutoFit/>
          </a:bodyPr>
          <a:lstStyle/>
          <a:p>
            <a:pPr>
              <a:lnSpc>
                <a:spcPts val="1310"/>
              </a:lnSpc>
              <a:tabLst>
                <a:tab pos="6134735" algn="l"/>
              </a:tabLst>
            </a:pPr>
            <a:r>
              <a:rPr sz="1200" b="1" spc="-5" dirty="0">
                <a:solidFill>
                  <a:srgbClr val="FFFFFF"/>
                </a:solidFill>
                <a:latin typeface="Times New Roman"/>
                <a:cs typeface="Times New Roman"/>
              </a:rPr>
              <a:t>Sanjida</a:t>
            </a:r>
            <a:r>
              <a:rPr sz="1200" b="1" spc="-15" dirty="0">
                <a:solidFill>
                  <a:srgbClr val="FFFFFF"/>
                </a:solidFill>
                <a:latin typeface="Times New Roman"/>
                <a:cs typeface="Times New Roman"/>
              </a:rPr>
              <a:t> </a:t>
            </a:r>
            <a:r>
              <a:rPr sz="1200" b="1" spc="-10" dirty="0">
                <a:solidFill>
                  <a:srgbClr val="FFFFFF"/>
                </a:solidFill>
                <a:latin typeface="Times New Roman"/>
                <a:cs typeface="Times New Roman"/>
              </a:rPr>
              <a:t>Nasreen</a:t>
            </a:r>
            <a:r>
              <a:rPr sz="1200" b="1" spc="5" dirty="0">
                <a:solidFill>
                  <a:srgbClr val="FFFFFF"/>
                </a:solidFill>
                <a:latin typeface="Times New Roman"/>
                <a:cs typeface="Times New Roman"/>
              </a:rPr>
              <a:t> </a:t>
            </a:r>
            <a:r>
              <a:rPr sz="1200" b="1" spc="-30" dirty="0">
                <a:solidFill>
                  <a:srgbClr val="FFFFFF"/>
                </a:solidFill>
                <a:latin typeface="Times New Roman"/>
                <a:cs typeface="Times New Roman"/>
              </a:rPr>
              <a:t>Tumpa	</a:t>
            </a:r>
            <a:r>
              <a:rPr sz="1200" b="1" spc="-5" dirty="0">
                <a:solidFill>
                  <a:srgbClr val="FFFFFF"/>
                </a:solidFill>
                <a:latin typeface="Times New Roman"/>
                <a:cs typeface="Times New Roman"/>
              </a:rPr>
              <a:t>CSE </a:t>
            </a:r>
            <a:r>
              <a:rPr sz="1200" b="1" dirty="0">
                <a:solidFill>
                  <a:srgbClr val="FFFFFF"/>
                </a:solidFill>
                <a:latin typeface="Times New Roman"/>
                <a:cs typeface="Times New Roman"/>
              </a:rPr>
              <a:t>302 </a:t>
            </a:r>
            <a:r>
              <a:rPr sz="1200" b="1" spc="-5" dirty="0">
                <a:solidFill>
                  <a:srgbClr val="FFFFFF"/>
                </a:solidFill>
                <a:latin typeface="Times New Roman"/>
                <a:cs typeface="Times New Roman"/>
              </a:rPr>
              <a:t>(Database Management</a:t>
            </a:r>
            <a:r>
              <a:rPr sz="1200" b="1" spc="10" dirty="0">
                <a:solidFill>
                  <a:srgbClr val="FFFFFF"/>
                </a:solidFill>
                <a:latin typeface="Times New Roman"/>
                <a:cs typeface="Times New Roman"/>
              </a:rPr>
              <a:t> </a:t>
            </a:r>
            <a:r>
              <a:rPr sz="1200" b="1" spc="-5" dirty="0">
                <a:solidFill>
                  <a:srgbClr val="FFFFFF"/>
                </a:solidFill>
                <a:latin typeface="Times New Roman"/>
                <a:cs typeface="Times New Roman"/>
              </a:rPr>
              <a:t>Sessional)</a:t>
            </a:r>
            <a:endParaRPr sz="1200">
              <a:latin typeface="Times New Roman"/>
              <a:cs typeface="Times New Roman"/>
            </a:endParaRPr>
          </a:p>
        </p:txBody>
      </p:sp>
      <p:sp>
        <p:nvSpPr>
          <p:cNvPr id="4" name="object 4"/>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5" name="object 5"/>
          <p:cNvSpPr/>
          <p:nvPr/>
        </p:nvSpPr>
        <p:spPr>
          <a:xfrm>
            <a:off x="0" y="655320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17414B"/>
          </a:solidFill>
        </p:spPr>
        <p:txBody>
          <a:bodyPr wrap="square" lIns="0" tIns="0" rIns="0" bIns="0" rtlCol="0"/>
          <a:lstStyle/>
          <a:p>
            <a:endParaRPr/>
          </a:p>
        </p:txBody>
      </p:sp>
      <p:sp>
        <p:nvSpPr>
          <p:cNvPr id="6" name="object 6"/>
          <p:cNvSpPr/>
          <p:nvPr/>
        </p:nvSpPr>
        <p:spPr>
          <a:xfrm>
            <a:off x="0" y="655320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ln w="25400">
            <a:solidFill>
              <a:srgbClr val="385D89"/>
            </a:solidFill>
          </a:ln>
        </p:spPr>
        <p:txBody>
          <a:bodyPr wrap="square" lIns="0" tIns="0" rIns="0" bIns="0" rtlCol="0"/>
          <a:lstStyle/>
          <a:p>
            <a:endParaRPr/>
          </a:p>
        </p:txBody>
      </p:sp>
      <p:sp>
        <p:nvSpPr>
          <p:cNvPr id="7" name="object 7"/>
          <p:cNvSpPr/>
          <p:nvPr/>
        </p:nvSpPr>
        <p:spPr>
          <a:xfrm>
            <a:off x="762000" y="2057400"/>
            <a:ext cx="7620000" cy="3333750"/>
          </a:xfrm>
          <a:prstGeom prst="rect">
            <a:avLst/>
          </a:prstGeom>
          <a:blipFill>
            <a:blip r:embed="rId2" cstate="print"/>
            <a:stretch>
              <a:fillRect/>
            </a:stretch>
          </a:blipFill>
        </p:spPr>
        <p:txBody>
          <a:bodyPr wrap="square" lIns="0" tIns="0" rIns="0" bIns="0" rtlCol="0"/>
          <a:lstStyle/>
          <a:p>
            <a:endParaRPr/>
          </a:p>
        </p:txBody>
      </p:sp>
      <p:sp>
        <p:nvSpPr>
          <p:cNvPr id="12" name="Date Placeholder 11"/>
          <p:cNvSpPr>
            <a:spLocks noGrp="1"/>
          </p:cNvSpPr>
          <p:nvPr>
            <p:ph type="dt" sz="half" idx="4294967295"/>
          </p:nvPr>
        </p:nvSpPr>
        <p:spPr>
          <a:xfrm>
            <a:off x="0" y="6553200"/>
            <a:ext cx="2133600" cy="304800"/>
          </a:xfrm>
        </p:spPr>
        <p:txBody>
          <a:bodyPr/>
          <a:lstStyle/>
          <a:p>
            <a:fld id="{81ECDC48-10FD-4F95-BC99-5491AFC74689}" type="datetime1">
              <a:rPr lang="en-US" smtClean="0"/>
              <a:t>4/6/2021</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600" dirty="0" smtClean="0"/>
              <a:t> Numeric </a:t>
            </a:r>
            <a:r>
              <a:rPr lang="en-US" sz="3600" dirty="0" err="1" smtClean="0"/>
              <a:t>Datatypes</a:t>
            </a:r>
            <a:endParaRPr lang="en-US" sz="3600" dirty="0"/>
          </a:p>
        </p:txBody>
      </p:sp>
      <p:graphicFrame>
        <p:nvGraphicFramePr>
          <p:cNvPr id="7" name="Content Placeholder 6" descr=" 7"/>
          <p:cNvGraphicFramePr>
            <a:graphicFrameLocks noGrp="1"/>
          </p:cNvGraphicFramePr>
          <p:nvPr>
            <p:ph idx="1"/>
            <p:extLst>
              <p:ext uri="{D42A27DB-BD31-4B8C-83A1-F6EECF244321}">
                <p14:modId xmlns:p14="http://schemas.microsoft.com/office/powerpoint/2010/main" val="1905279184"/>
              </p:ext>
            </p:extLst>
          </p:nvPr>
        </p:nvGraphicFramePr>
        <p:xfrm>
          <a:off x="457200" y="1371600"/>
          <a:ext cx="8382000" cy="2819400"/>
        </p:xfrm>
        <a:graphic>
          <a:graphicData uri="http://schemas.openxmlformats.org/drawingml/2006/table">
            <a:tbl>
              <a:tblPr firstRow="1" bandRow="1">
                <a:tableStyleId>{5940675A-B579-460E-94D1-54222C63F5DA}</a:tableStyleId>
              </a:tblPr>
              <a:tblGrid>
                <a:gridCol w="2306972"/>
                <a:gridCol w="6075028"/>
              </a:tblGrid>
              <a:tr h="280312">
                <a:tc>
                  <a:txBody>
                    <a:bodyPr/>
                    <a:lstStyle/>
                    <a:p>
                      <a:pPr algn="ctr"/>
                      <a:r>
                        <a:rPr lang="en-US" b="1" dirty="0" err="1" smtClean="0">
                          <a:latin typeface="+mn-lt"/>
                        </a:rPr>
                        <a:t>Datatype</a:t>
                      </a:r>
                      <a:endParaRPr lang="en-US" b="1" dirty="0">
                        <a:latin typeface="+mn-lt"/>
                      </a:endParaRPr>
                    </a:p>
                  </a:txBody>
                  <a:tcPr/>
                </a:tc>
                <a:tc>
                  <a:txBody>
                    <a:bodyPr/>
                    <a:lstStyle/>
                    <a:p>
                      <a:pPr algn="ctr"/>
                      <a:r>
                        <a:rPr lang="en-US" b="1" dirty="0" smtClean="0">
                          <a:latin typeface="+mn-lt"/>
                        </a:rPr>
                        <a:t>Description</a:t>
                      </a:r>
                      <a:endParaRPr lang="en-US" b="1" dirty="0">
                        <a:latin typeface="+mn-lt"/>
                      </a:endParaRPr>
                    </a:p>
                  </a:txBody>
                  <a:tcPr/>
                </a:tc>
              </a:tr>
              <a:tr h="1767840">
                <a:tc>
                  <a:txBody>
                    <a:bodyPr/>
                    <a:lstStyle/>
                    <a:p>
                      <a:pPr algn="just"/>
                      <a:r>
                        <a:rPr lang="en-US" sz="1800" kern="1200" baseline="0" dirty="0" smtClean="0">
                          <a:solidFill>
                            <a:schemeClr val="tx1"/>
                          </a:solidFill>
                          <a:latin typeface="+mn-lt"/>
                          <a:ea typeface="+mn-ea"/>
                          <a:cs typeface="+mn-cs"/>
                        </a:rPr>
                        <a:t>NUMBER (precision, scale)</a:t>
                      </a:r>
                      <a:endParaRPr lang="en-US" sz="2800" dirty="0">
                        <a:latin typeface="+mn-lt"/>
                      </a:endParaRPr>
                    </a:p>
                  </a:txBody>
                  <a:tcPr anchor="ctr"/>
                </a:tc>
                <a:tc>
                  <a:txBody>
                    <a:bodyPr/>
                    <a:lstStyle/>
                    <a:p>
                      <a:pPr algn="just"/>
                      <a:r>
                        <a:rPr lang="en-US" sz="2000" b="1" dirty="0" smtClean="0">
                          <a:latin typeface="+mn-lt"/>
                        </a:rPr>
                        <a:t>Precision</a:t>
                      </a:r>
                      <a:r>
                        <a:rPr lang="en-US" sz="2000" dirty="0" smtClean="0">
                          <a:latin typeface="+mn-lt"/>
                        </a:rPr>
                        <a:t> is the total number of digits</a:t>
                      </a:r>
                      <a:r>
                        <a:rPr lang="en-US" sz="2000" baseline="0" dirty="0" smtClean="0">
                          <a:latin typeface="+mn-lt"/>
                        </a:rPr>
                        <a:t> and </a:t>
                      </a:r>
                      <a:r>
                        <a:rPr lang="en-US" sz="2000" b="1" dirty="0" smtClean="0">
                          <a:latin typeface="+mn-lt"/>
                        </a:rPr>
                        <a:t>Scale</a:t>
                      </a:r>
                      <a:r>
                        <a:rPr lang="en-US" sz="2000" dirty="0" smtClean="0">
                          <a:latin typeface="+mn-lt"/>
                        </a:rPr>
                        <a:t> is the number of digits to the right (positive) or left (negative) of the decimal point.</a:t>
                      </a:r>
                    </a:p>
                    <a:p>
                      <a:pPr algn="just"/>
                      <a:endParaRPr lang="en-US" sz="2000" dirty="0" smtClean="0">
                        <a:latin typeface="+mn-lt"/>
                      </a:endParaRPr>
                    </a:p>
                    <a:p>
                      <a:pPr algn="just"/>
                      <a:r>
                        <a:rPr lang="en-US" sz="2000" dirty="0" smtClean="0">
                          <a:latin typeface="+mn-lt"/>
                        </a:rPr>
                        <a:t>For </a:t>
                      </a:r>
                      <a:r>
                        <a:rPr lang="en-US" sz="2000" dirty="0" smtClean="0">
                          <a:latin typeface="+mn-lt"/>
                        </a:rPr>
                        <a:t>example, number(7,2) is a number that has 5 digits before the decimal and 2 digits after the decimal.</a:t>
                      </a:r>
                      <a:endParaRPr lang="en-US" sz="2000" dirty="0">
                        <a:latin typeface="+mn-lt"/>
                      </a:endParaRPr>
                    </a:p>
                  </a:txBody>
                  <a:tcPr/>
                </a:tc>
              </a:tr>
              <a:tr h="533400">
                <a:tc>
                  <a:txBody>
                    <a:bodyPr/>
                    <a:lstStyle/>
                    <a:p>
                      <a:pPr algn="just"/>
                      <a:r>
                        <a:rPr lang="en-US" sz="1800" dirty="0" smtClean="0">
                          <a:latin typeface="+mn-lt"/>
                        </a:rPr>
                        <a:t>Float, Decimal</a:t>
                      </a:r>
                      <a:endParaRPr lang="en-US" sz="1800" dirty="0">
                        <a:latin typeface="+mn-lt"/>
                      </a:endParaRPr>
                    </a:p>
                  </a:txBody>
                  <a:tcPr anchor="ctr"/>
                </a:tc>
                <a:tc>
                  <a:txBody>
                    <a:bodyPr/>
                    <a:lstStyle/>
                    <a:p>
                      <a:pPr algn="just"/>
                      <a:r>
                        <a:rPr lang="en-US" sz="2000" dirty="0" smtClean="0">
                          <a:latin typeface="+mn-lt"/>
                        </a:rPr>
                        <a:t> This </a:t>
                      </a:r>
                      <a:r>
                        <a:rPr lang="en-US" sz="2000" dirty="0" err="1" smtClean="0">
                          <a:latin typeface="+mn-lt"/>
                        </a:rPr>
                        <a:t>datatypes</a:t>
                      </a:r>
                      <a:r>
                        <a:rPr lang="en-US" sz="2000" dirty="0" smtClean="0">
                          <a:latin typeface="+mn-lt"/>
                        </a:rPr>
                        <a:t> are subclasses of Number </a:t>
                      </a:r>
                      <a:r>
                        <a:rPr lang="en-US" sz="2000" dirty="0" err="1" smtClean="0">
                          <a:latin typeface="+mn-lt"/>
                        </a:rPr>
                        <a:t>datatype</a:t>
                      </a:r>
                      <a:endParaRPr lang="en-US" sz="2000" dirty="0">
                        <a:latin typeface="+mn-lt"/>
                      </a:endParaRPr>
                    </a:p>
                  </a:txBody>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775C7FA9-B517-41E1-92A4-26534A8A4319}" type="datetime1">
              <a:rPr lang="en-US" smtClean="0"/>
              <a:t>4/6/2021</a:t>
            </a:fld>
            <a:endParaRPr lang="en-US" dirty="0"/>
          </a:p>
        </p:txBody>
      </p:sp>
      <p:sp>
        <p:nvSpPr>
          <p:cNvPr id="8" name="Rectangle 7" descr=" 8"/>
          <p:cNvSpPr/>
          <p:nvPr/>
        </p:nvSpPr>
        <p:spPr>
          <a:xfrm>
            <a:off x="2362200" y="4724400"/>
            <a:ext cx="4876800" cy="1785104"/>
          </a:xfrm>
          <a:prstGeom prst="rect">
            <a:avLst/>
          </a:prstGeom>
        </p:spPr>
        <p:txBody>
          <a:bodyPr wrap="square">
            <a:spAutoFit/>
          </a:bodyPr>
          <a:lstStyle/>
          <a:p>
            <a:pPr>
              <a:buChar char=" "/>
            </a:pPr>
            <a:r>
              <a:rPr lang="it-IT" sz="2200" b="1" smtClean="0"/>
              <a:t>        </a:t>
            </a:r>
            <a:r>
              <a:rPr lang="it-IT" sz="2200" smtClean="0"/>
              <a:t> </a:t>
            </a:r>
            <a:endParaRPr lang="it-IT" sz="2200" dirty="0" smtClean="0"/>
          </a:p>
          <a:p>
            <a:pPr>
              <a:buChar char=" "/>
            </a:pPr>
            <a:r>
              <a:rPr lang="it-IT" sz="2200" smtClean="0"/>
              <a:t>                           </a:t>
            </a:r>
            <a:endParaRPr lang="it-IT" sz="2200" dirty="0" smtClean="0"/>
          </a:p>
          <a:p>
            <a:pPr>
              <a:buChar char=" "/>
            </a:pPr>
            <a:r>
              <a:rPr lang="it-IT" sz="2200" smtClean="0"/>
              <a:t>                                 </a:t>
            </a:r>
            <a:endParaRPr lang="it-IT" sz="2200" dirty="0" smtClean="0"/>
          </a:p>
          <a:p>
            <a:pPr>
              <a:buChar char=" "/>
            </a:pPr>
            <a:r>
              <a:rPr lang="it-IT" sz="2200" smtClean="0"/>
              <a:t>                               </a:t>
            </a:r>
            <a:endParaRPr lang="it-IT" sz="2200" dirty="0" smtClean="0"/>
          </a:p>
          <a:p>
            <a:pPr>
              <a:buChar char=" "/>
            </a:pPr>
            <a:r>
              <a:rPr lang="it-IT" sz="2200" smtClean="0"/>
              <a:t>                               </a:t>
            </a:r>
            <a:endParaRPr lang="en-US" sz="2200" dirty="0"/>
          </a:p>
        </p:txBody>
      </p:sp>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2048</TotalTime>
  <Words>2919</Words>
  <Application>Microsoft Office PowerPoint</Application>
  <PresentationFormat>On-screen Show (4:3)</PresentationFormat>
  <Paragraphs>749</Paragraphs>
  <Slides>84</Slides>
  <Notes>1</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CSE – 302 Database Management System Sessional</vt:lpstr>
      <vt:lpstr> Overview</vt:lpstr>
      <vt:lpstr> Database</vt:lpstr>
      <vt:lpstr> Database</vt:lpstr>
      <vt:lpstr> Steps</vt:lpstr>
      <vt:lpstr> Character Datatypes</vt:lpstr>
      <vt:lpstr> Character Datatypes (cont.)</vt:lpstr>
      <vt:lpstr> Sum Up (nchar, nvarchar, char, varchar)</vt:lpstr>
      <vt:lpstr> Numeric Datatypes</vt:lpstr>
      <vt:lpstr> Numeric Datatypes</vt:lpstr>
      <vt:lpstr> Numeric Datatypes</vt:lpstr>
      <vt:lpstr> Date/Time Datatypes</vt:lpstr>
      <vt:lpstr> Table Design</vt:lpstr>
      <vt:lpstr> When You Create a Table (1/3)</vt:lpstr>
      <vt:lpstr> When You Create a Table (2/3)</vt:lpstr>
      <vt:lpstr> When You Create a Table (3/3)</vt:lpstr>
      <vt:lpstr> Keep in Mind While Defining Columns</vt:lpstr>
      <vt:lpstr>  Design a Table: Customer (1/5)</vt:lpstr>
      <vt:lpstr>  Design a Table: Customer (1/5)</vt:lpstr>
      <vt:lpstr>  Design a Table: Customer (2/5)</vt:lpstr>
      <vt:lpstr>  Design a Table: Customer (2/5)</vt:lpstr>
      <vt:lpstr>  Design a Table: Customer (3/5)</vt:lpstr>
      <vt:lpstr>  Design a Table: Customer (3/5)</vt:lpstr>
      <vt:lpstr>  Design a Table: Customer (4/5)</vt:lpstr>
      <vt:lpstr>  Design a Table: Customer (4/5)</vt:lpstr>
      <vt:lpstr>  Design a Table: Customer (5/5)</vt:lpstr>
      <vt:lpstr>  Design a Table: Customer (5/5)</vt:lpstr>
      <vt:lpstr> Create Table</vt:lpstr>
      <vt:lpstr> Create a Table Customer</vt:lpstr>
      <vt:lpstr> Insert Data</vt:lpstr>
      <vt:lpstr> Single Row INSERT Command (1/4)</vt:lpstr>
      <vt:lpstr> Try </vt:lpstr>
      <vt:lpstr> Single Row INSERT Command (2/4)</vt:lpstr>
      <vt:lpstr> Single Row INSERT Command (3/4)</vt:lpstr>
      <vt:lpstr> Single Row INSERT Command (3/4)</vt:lpstr>
      <vt:lpstr> Single Row INSERT Command (3/3)</vt:lpstr>
      <vt:lpstr>  Multi-Row INSERT Command</vt:lpstr>
      <vt:lpstr>  Multi-Row INSERT Command</vt:lpstr>
      <vt:lpstr>  Multi-Row INSERT Command</vt:lpstr>
      <vt:lpstr> Problems!</vt:lpstr>
      <vt:lpstr> Problems!</vt:lpstr>
      <vt:lpstr> SELECT Statement</vt:lpstr>
      <vt:lpstr> SELECT Statement</vt:lpstr>
      <vt:lpstr>Where Clause</vt:lpstr>
      <vt:lpstr> Problems!</vt:lpstr>
      <vt:lpstr> Problems!</vt:lpstr>
      <vt:lpstr> UPDATE</vt:lpstr>
      <vt:lpstr> UPDATE</vt:lpstr>
      <vt:lpstr> Adding Values to an Existing Row</vt:lpstr>
      <vt:lpstr> Adding Values to an Existing Row</vt:lpstr>
      <vt:lpstr> Adding Values to an Existing Row</vt:lpstr>
      <vt:lpstr> Changing Existing Values</vt:lpstr>
      <vt:lpstr> Changing Existing Values</vt:lpstr>
      <vt:lpstr> Changing Existing Values</vt:lpstr>
      <vt:lpstr> Changing Existing Values</vt:lpstr>
      <vt:lpstr> Changing Existing Values</vt:lpstr>
      <vt:lpstr> Changing Existing Values</vt:lpstr>
      <vt:lpstr> DELETE (1/3) </vt:lpstr>
      <vt:lpstr> DELETE (2/3)</vt:lpstr>
      <vt:lpstr> DELETE (3/3)</vt:lpstr>
      <vt:lpstr> COMMIT</vt:lpstr>
      <vt:lpstr> COMMIT</vt:lpstr>
      <vt:lpstr> Practice 1</vt:lpstr>
      <vt:lpstr> Practice 1</vt:lpstr>
      <vt:lpstr> Practice 1</vt:lpstr>
      <vt:lpstr> Practice 1</vt:lpstr>
      <vt:lpstr>  Operations within SELECT Statement</vt:lpstr>
      <vt:lpstr> Case – 01 (Column Alias)</vt:lpstr>
      <vt:lpstr> Column Alias (1/2)</vt:lpstr>
      <vt:lpstr> Column Alias (2/2)</vt:lpstr>
      <vt:lpstr> Case – 01 (Column Alias)</vt:lpstr>
      <vt:lpstr> Case – 01 (Column Alias)</vt:lpstr>
      <vt:lpstr> Case – 02 (Suppress duplicates)</vt:lpstr>
      <vt:lpstr> Suppressing Duplicates</vt:lpstr>
      <vt:lpstr> Suppressing Duplicates</vt:lpstr>
      <vt:lpstr> Case – 03 (Concatenation)</vt:lpstr>
      <vt:lpstr> Concatenation</vt:lpstr>
      <vt:lpstr> Case – 03 (Concatenation)</vt:lpstr>
      <vt:lpstr> Concatenation AND Aliasing</vt:lpstr>
      <vt:lpstr> Date Format</vt:lpstr>
      <vt:lpstr> TO_DATE() Function</vt:lpstr>
      <vt:lpstr> Practice 02</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 211 Digital Electronics and Pulse Techniques</dc:title>
  <dc:creator>Tumpa</dc:creator>
  <cp:lastModifiedBy>user</cp:lastModifiedBy>
  <cp:revision>324</cp:revision>
  <dcterms:created xsi:type="dcterms:W3CDTF">2015-06-30T14:43:46Z</dcterms:created>
  <dcterms:modified xsi:type="dcterms:W3CDTF">2021-04-05T19:31:39Z</dcterms:modified>
</cp:coreProperties>
</file>