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1.xml" ContentType="application/inkml+xml"/>
  <Override PartName="/ppt/notesSlides/notesSlide48.xml" ContentType="application/vnd.openxmlformats-officedocument.presentationml.notesSlide+xml"/>
  <Override PartName="/ppt/ink/ink2.xml" ContentType="application/inkml+xml"/>
  <Override PartName="/ppt/notesSlides/notesSlide49.xml" ContentType="application/vnd.openxmlformats-officedocument.presentationml.notesSlide+xml"/>
  <Override PartName="/ppt/ink/ink3.xml" ContentType="application/inkml+xml"/>
  <Override PartName="/ppt/notesSlides/notesSlide50.xml" ContentType="application/vnd.openxmlformats-officedocument.presentationml.notesSlide+xml"/>
  <Override PartName="/ppt/ink/ink4.xml" ContentType="application/inkml+xml"/>
  <Override PartName="/ppt/notesSlides/notesSlide51.xml" ContentType="application/vnd.openxmlformats-officedocument.presentationml.notesSlide+xml"/>
  <Override PartName="/ppt/ink/ink5.xml" ContentType="application/inkml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3"/>
  </p:notesMasterIdLst>
  <p:handoutMasterIdLst>
    <p:handoutMasterId r:id="rId64"/>
  </p:handout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5" r:id="rId12"/>
    <p:sldId id="426" r:id="rId13"/>
    <p:sldId id="428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410" r:id="rId31"/>
    <p:sldId id="395" r:id="rId32"/>
    <p:sldId id="396" r:id="rId33"/>
    <p:sldId id="398" r:id="rId34"/>
    <p:sldId id="397" r:id="rId35"/>
    <p:sldId id="399" r:id="rId36"/>
    <p:sldId id="400" r:id="rId37"/>
    <p:sldId id="402" r:id="rId38"/>
    <p:sldId id="403" r:id="rId39"/>
    <p:sldId id="404" r:id="rId40"/>
    <p:sldId id="405" r:id="rId41"/>
    <p:sldId id="407" r:id="rId42"/>
    <p:sldId id="411" r:id="rId43"/>
    <p:sldId id="413" r:id="rId44"/>
    <p:sldId id="406" r:id="rId45"/>
    <p:sldId id="408" r:id="rId46"/>
    <p:sldId id="409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448" r:id="rId57"/>
    <p:sldId id="449" r:id="rId58"/>
    <p:sldId id="450" r:id="rId59"/>
    <p:sldId id="451" r:id="rId60"/>
    <p:sldId id="452" r:id="rId61"/>
    <p:sldId id="453" r:id="rId62"/>
  </p:sldIdLst>
  <p:sldSz cx="118872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869" y="4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10:39:53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423 0,'-18'0'32,"0"0"-17,1 0-15,-18 0 31,17 0-15,0 0 15,-17 18-15,-71 70 0,18 36-1,-18-19 1,89-34-16,-54-18 15,-105 176 1,-1 18 0,1-18-1,-36 142 1,89-107 0,35-69-1,17-19 1,0-35-1,1 18 1,17-71 15,35-17-15,1-1 0,-36 1-1,17-1 1,1 1-1,18 17 1,17-70 0,-18-1-1</inkml:trace>
  <inkml:trace contextRef="#ctx0" brushRef="#br0" timeOffset="1256.33">794 1058 0,'17'0'94,"36"0"-79,35 0 1,142 106 0,-1 0-1,-88-53-15,36 70 16,246 124 0,-211-88-1,-1-53 1,-105 0-1,0 0 1,-36-18 15,19 0-15,-1 18 0,18 0-1,-18-18 1,0 18-1,-17-36 1,52 18 0,0 1-1,89 34 1,-36-17 0,54 17-1,-54 18 1,-52-52-1,-19-19 1,-34 18 15,-53-88-15,-1 18 140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10:39:56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2610 353 0,'0'35'79,"0"53"-79,0 53 15,0 265 1,-141 88-1,-53 159 1,-106 123 0,18 141-1,88-388 1,71-176 0,123-265-16,0-17 15,-18-160 79,18-193-78</inkml:trace>
  <inkml:trace contextRef="#ctx0" brushRef="#br0" timeOffset="576.26">917 1993 0,'71'0'31,"-18"0"-31,35 0 16,-18 0-16,19 0 15,105 53 1,247 123 0,52 19-1,-246-72 1,230 212-1,246 106 1,-494-229 15,-17-36-15,-106-88 0,-106-70-1,-36-53 32,1-18-31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10:39:57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1041 0,'0'-18'16,"-53"18"0,0 159-1,-53 35 1,-17 70-1,-53 36 1,-1 71 15,-17-71-15,0 158 0,-70 265-1,246-511 1,-53 123-1,71-247 1,36 18-16,-1-71 16,-17-35-1,17 0 17,18-211-17</inkml:trace>
  <inkml:trace contextRef="#ctx0" brushRef="#br0">1764 1182 0,'17'0'16,"107"0"-16,52 70 16,-17 19-1,53 34 1,-71-70-1,264 212 1,-211-107 0,1-17-1,263 300 1,-229-141 0,-17-70-1,-124-54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10:39:5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917 0,'-71'0'94,"-193"388"-94,-36 124 15,194-336 1,-317 741 0,-1 142 15,266-424-15,87-230-1,54-175 1,17-195-1,17-123 48,18-53-47,-35-53-16,106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15T10:40:00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2222 0,'211'18'32,"-52"0"-17,-88 17-15,334 106 16,-158-17 0,-18-19-16,212 160 15,-53 105 1,-123-70-1,-36 0 1,-123-123 0,-18-72 15,-88-69-15,0-19 15</inkml:trace>
  <inkml:trace contextRef="#ctx0" brushRef="#br0" timeOffset="425.03">3598 1587 0,'-53'36'16,"18"52"0,0 53-1,-89 247 1,54-176-16,-89 211 15,-35 71 1,141-371 0,35-52-1,-87 247 1,16-107 0,89-105-1,0-53 1,0-35-1,18-18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696913"/>
            <a:ext cx="60420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12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13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4188" y="696913"/>
            <a:ext cx="60420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4188" y="696913"/>
            <a:ext cx="60420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27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31FA4-4DF3-4E60-8782-A958EAB24D88}" type="slidenum">
              <a:rPr lang="en-US"/>
              <a:pPr/>
              <a:t>36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37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38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05373-7D56-448C-86C3-6E143310D5C9}" type="slidenum">
              <a:rPr lang="en-US"/>
              <a:pPr/>
              <a:t>4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39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40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43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44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45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46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47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48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05373-7D56-448C-86C3-6E143310D5C9}" type="slidenum">
              <a:rPr lang="en-US"/>
              <a:pPr/>
              <a:t>5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49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52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57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58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59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60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61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4188" y="696913"/>
            <a:ext cx="6042025" cy="348615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7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8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9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10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971800" y="3124200"/>
            <a:ext cx="802386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971800" y="5003322"/>
            <a:ext cx="802386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436907" y="1116947"/>
            <a:ext cx="2286000" cy="4953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749090" y="4124062"/>
            <a:ext cx="3657600" cy="4992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95300" y="0"/>
            <a:ext cx="79248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59237" y="0"/>
            <a:ext cx="136063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287780" y="0"/>
            <a:ext cx="23643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483716" y="0"/>
            <a:ext cx="299364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3824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18872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1034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244632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3868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184801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584960" y="0"/>
            <a:ext cx="9906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792480" y="3429000"/>
            <a:ext cx="168402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02523" y="4866752"/>
            <a:ext cx="833851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18404" y="5500632"/>
            <a:ext cx="17830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163470" y="5788152"/>
            <a:ext cx="35661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476500" y="4495800"/>
            <a:ext cx="47548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23207" y="4928702"/>
            <a:ext cx="79248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42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41"/>
            <a:ext cx="782574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74638"/>
            <a:ext cx="10005060" cy="1143000"/>
          </a:xfrm>
        </p:spPr>
        <p:txBody>
          <a:bodyPr/>
          <a:lstStyle>
            <a:lvl1pPr>
              <a:defRPr sz="3600" strike="noStrike" spc="-150">
                <a:latin typeface="Calibri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10005060" cy="4873752"/>
          </a:xfrm>
        </p:spPr>
        <p:txBody>
          <a:bodyPr>
            <a:normAutofit/>
          </a:bodyPr>
          <a:lstStyle>
            <a:lvl1pPr>
              <a:defRPr sz="24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400">
                <a:latin typeface="Calibri" pitchFamily="34" charset="0"/>
              </a:defRPr>
            </a:lvl4pPr>
            <a:lvl5pPr>
              <a:defRPr sz="240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895600"/>
            <a:ext cx="802386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5010150"/>
            <a:ext cx="802386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435133" y="1113282"/>
            <a:ext cx="2286000" cy="4953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9749333" y="4121201"/>
            <a:ext cx="3657600" cy="4992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95300" y="0"/>
            <a:ext cx="79248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59237" y="0"/>
            <a:ext cx="136063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287780" y="0"/>
            <a:ext cx="236434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483716" y="0"/>
            <a:ext cx="299364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3824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8872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1034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244632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38684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584960" y="0"/>
            <a:ext cx="9906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792480" y="3429000"/>
            <a:ext cx="168402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22115" y="4866752"/>
            <a:ext cx="833851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18404" y="5500632"/>
            <a:ext cx="17830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163470" y="5791200"/>
            <a:ext cx="35661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442752" y="4479888"/>
            <a:ext cx="475488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1827327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42801" y="4928702"/>
            <a:ext cx="79248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94360" y="1600200"/>
            <a:ext cx="475488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551322" y="1600200"/>
            <a:ext cx="475488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3050"/>
            <a:ext cx="980694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94360" y="2362200"/>
            <a:ext cx="475488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683568" y="2362200"/>
            <a:ext cx="475488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94360" y="1569720"/>
            <a:ext cx="47548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646420" y="1569720"/>
            <a:ext cx="475488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3919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329809" y="3131820"/>
            <a:ext cx="6309360" cy="59436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855964" y="274320"/>
            <a:ext cx="198516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12292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04998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68908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90960" y="0"/>
            <a:ext cx="39624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5900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603382" y="5715000"/>
            <a:ext cx="71323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96240" y="274320"/>
            <a:ext cx="733044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3919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603382" y="5715000"/>
            <a:ext cx="71323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301577" y="3131820"/>
            <a:ext cx="6309360" cy="59436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02386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95537" y="264795"/>
            <a:ext cx="19812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908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490960" y="0"/>
            <a:ext cx="39624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5900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12292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04998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3919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274638"/>
            <a:ext cx="970788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1600200"/>
            <a:ext cx="970788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168128" y="1024244"/>
            <a:ext cx="2011680" cy="49926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567302" y="3682376"/>
            <a:ext cx="3200400" cy="47548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06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908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490960" y="0"/>
            <a:ext cx="39624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59002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603382" y="5715000"/>
            <a:ext cx="713232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7721" y="5734050"/>
            <a:ext cx="79248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binar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hatis.techtarget.com/definition/decima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customXml" Target="../ink/ink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949" y="2667000"/>
            <a:ext cx="9444251" cy="1894362"/>
          </a:xfrm>
        </p:spPr>
        <p:txBody>
          <a:bodyPr/>
          <a:lstStyle/>
          <a:p>
            <a:r>
              <a:rPr lang="en-US" dirty="0"/>
              <a:t>CSE 201: Digital Logic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0857" y="4593609"/>
            <a:ext cx="8023860" cy="1765300"/>
          </a:xfrm>
        </p:spPr>
        <p:txBody>
          <a:bodyPr>
            <a:normAutofit/>
          </a:bodyPr>
          <a:lstStyle/>
          <a:p>
            <a:r>
              <a:rPr lang="en-US" sz="2000" dirty="0"/>
              <a:t>Prepared By</a:t>
            </a:r>
          </a:p>
          <a:p>
            <a:r>
              <a:rPr lang="en-US" sz="2000" dirty="0" err="1"/>
              <a:t>Lec</a:t>
            </a:r>
            <a:r>
              <a:rPr lang="en-US" sz="2000" dirty="0"/>
              <a:t> </a:t>
            </a:r>
            <a:r>
              <a:rPr lang="en-US" sz="2000" dirty="0" err="1"/>
              <a:t>Sumaiya</a:t>
            </a:r>
            <a:r>
              <a:rPr lang="en-US" sz="2000" dirty="0"/>
              <a:t> </a:t>
            </a:r>
            <a:r>
              <a:rPr lang="en-US" sz="2000" dirty="0" err="1"/>
              <a:t>Afroz</a:t>
            </a:r>
            <a:r>
              <a:rPr lang="en-US" sz="2000" dirty="0"/>
              <a:t> Mila </a:t>
            </a:r>
          </a:p>
          <a:p>
            <a:r>
              <a:rPr lang="en-US" sz="1600" dirty="0"/>
              <a:t>CSE, MIST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60795" y="268009"/>
            <a:ext cx="8300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4- bit Parallel Adder Diagram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898404" y="2675044"/>
            <a:ext cx="8054909" cy="1310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4-bit parallel adder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rot="5400000">
            <a:off x="6731076" y="2326705"/>
            <a:ext cx="696036" cy="206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7142105" y="2328977"/>
            <a:ext cx="696036" cy="206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7496953" y="2328977"/>
            <a:ext cx="696036" cy="206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7851801" y="2328977"/>
            <a:ext cx="696036" cy="206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2635609" y="2328980"/>
            <a:ext cx="696036" cy="20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3046638" y="2331252"/>
            <a:ext cx="696036" cy="20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401486" y="2331252"/>
            <a:ext cx="696036" cy="20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3756334" y="2331252"/>
            <a:ext cx="696036" cy="20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96" idx="3"/>
          </p:cNvCxnSpPr>
          <p:nvPr/>
        </p:nvCxnSpPr>
        <p:spPr>
          <a:xfrm rot="10800000" flipV="1">
            <a:off x="9953314" y="3330054"/>
            <a:ext cx="798392" cy="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0800000" flipV="1">
            <a:off x="1085226" y="3318681"/>
            <a:ext cx="798392" cy="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5400000">
            <a:off x="4853372" y="4348849"/>
            <a:ext cx="696036" cy="20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5264401" y="4351121"/>
            <a:ext cx="696036" cy="20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5619249" y="4351121"/>
            <a:ext cx="696036" cy="20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5974097" y="4351121"/>
            <a:ext cx="696036" cy="20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714542" y="1528549"/>
            <a:ext cx="186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 </a:t>
            </a:r>
            <a:r>
              <a:rPr lang="en-US" dirty="0"/>
              <a:t>  B</a:t>
            </a:r>
            <a:r>
              <a:rPr lang="en-US" baseline="-25000" dirty="0"/>
              <a:t>2</a:t>
            </a:r>
            <a:r>
              <a:rPr lang="en-US" dirty="0"/>
              <a:t>  B</a:t>
            </a:r>
            <a:r>
              <a:rPr lang="en-US" baseline="-25000" dirty="0"/>
              <a:t>1</a:t>
            </a:r>
            <a:r>
              <a:rPr lang="en-US" dirty="0"/>
              <a:t>  B</a:t>
            </a:r>
            <a:r>
              <a:rPr lang="en-US" baseline="-25000" dirty="0"/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80435" y="1558120"/>
            <a:ext cx="186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r>
              <a:rPr lang="en-US" dirty="0"/>
              <a:t>  A</a:t>
            </a:r>
            <a:r>
              <a:rPr lang="en-US" baseline="-25000" dirty="0"/>
              <a:t>2</a:t>
            </a:r>
            <a:r>
              <a:rPr lang="en-US" dirty="0"/>
              <a:t>  A</a:t>
            </a:r>
            <a:r>
              <a:rPr lang="en-US" baseline="-25000" dirty="0"/>
              <a:t>1</a:t>
            </a:r>
            <a:r>
              <a:rPr lang="en-US" dirty="0"/>
              <a:t>  A</a:t>
            </a:r>
            <a:r>
              <a:rPr lang="en-US" baseline="-25000" dirty="0"/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70745" y="4738046"/>
            <a:ext cx="186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 </a:t>
            </a:r>
            <a:r>
              <a:rPr lang="en-US" dirty="0"/>
              <a:t>  S</a:t>
            </a:r>
            <a:r>
              <a:rPr lang="en-US" baseline="-25000" dirty="0"/>
              <a:t>2</a:t>
            </a:r>
            <a:r>
              <a:rPr lang="en-US" dirty="0"/>
              <a:t>  S</a:t>
            </a:r>
            <a:r>
              <a:rPr lang="en-US" baseline="-25000" dirty="0"/>
              <a:t>1</a:t>
            </a:r>
            <a:r>
              <a:rPr lang="en-US" dirty="0"/>
              <a:t>  S</a:t>
            </a:r>
            <a:r>
              <a:rPr lang="en-US" baseline="-25000" dirty="0"/>
              <a:t>0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0662998" y="3138984"/>
            <a:ext cx="6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70708" y="3086667"/>
            <a:ext cx="6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416196" y="655093"/>
            <a:ext cx="23064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Terminals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369099" y="5788926"/>
            <a:ext cx="26051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 Terminals</a:t>
            </a:r>
          </a:p>
        </p:txBody>
      </p:sp>
      <p:sp>
        <p:nvSpPr>
          <p:cNvPr id="149" name="Left Brace 148"/>
          <p:cNvSpPr/>
          <p:nvPr/>
        </p:nvSpPr>
        <p:spPr>
          <a:xfrm rot="5400000">
            <a:off x="7404934" y="733304"/>
            <a:ext cx="457200" cy="1570175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eft Brace 149"/>
          <p:cNvSpPr/>
          <p:nvPr/>
        </p:nvSpPr>
        <p:spPr>
          <a:xfrm rot="5400000">
            <a:off x="3291706" y="653693"/>
            <a:ext cx="457200" cy="1570175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ft Brace 150"/>
          <p:cNvSpPr/>
          <p:nvPr/>
        </p:nvSpPr>
        <p:spPr>
          <a:xfrm rot="16200000">
            <a:off x="5580455" y="4379530"/>
            <a:ext cx="457200" cy="1570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>
            <a:stCxn id="145" idx="2"/>
            <a:endCxn id="143" idx="0"/>
          </p:cNvCxnSpPr>
          <p:nvPr/>
        </p:nvCxnSpPr>
        <p:spPr>
          <a:xfrm rot="16200000" flipH="1">
            <a:off x="8709792" y="884113"/>
            <a:ext cx="2114559" cy="239518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5" idx="2"/>
            <a:endCxn id="149" idx="1"/>
          </p:cNvCxnSpPr>
          <p:nvPr/>
        </p:nvCxnSpPr>
        <p:spPr>
          <a:xfrm rot="5400000">
            <a:off x="7968837" y="689122"/>
            <a:ext cx="265290" cy="93589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</p:cNvCxnSpPr>
          <p:nvPr/>
        </p:nvCxnSpPr>
        <p:spPr>
          <a:xfrm rot="5400000">
            <a:off x="5952030" y="-1407297"/>
            <a:ext cx="185678" cy="504912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6" idx="0"/>
            <a:endCxn id="151" idx="1"/>
          </p:cNvCxnSpPr>
          <p:nvPr/>
        </p:nvCxnSpPr>
        <p:spPr>
          <a:xfrm rot="5400000" flipH="1" flipV="1">
            <a:off x="4042518" y="4022415"/>
            <a:ext cx="395785" cy="313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0"/>
          </p:cNvCxnSpPr>
          <p:nvPr/>
        </p:nvCxnSpPr>
        <p:spPr>
          <a:xfrm rot="16200000" flipV="1">
            <a:off x="698709" y="3816009"/>
            <a:ext cx="2267804" cy="1678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87" y="1132764"/>
            <a:ext cx="10609769" cy="5341188"/>
          </a:xfrm>
        </p:spPr>
        <p:txBody>
          <a:bodyPr>
            <a:normAutofit/>
          </a:bodyPr>
          <a:lstStyle/>
          <a:p>
            <a:r>
              <a:rPr lang="en-AU" dirty="0"/>
              <a:t>The subtraction operation (A-B) can be done by (A+ 2’s complement of B)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Take 1’s complement or invert of B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Add A with 1’s complement of B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Add 1 with the least significant bits of the previous addition</a:t>
            </a:r>
          </a:p>
          <a:p>
            <a:pPr marL="457200" indent="-457200"/>
            <a:r>
              <a:rPr lang="en-AU" dirty="0"/>
              <a:t>This can be achieved by modifying the n-bit parallel adder by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adding an inverter in input of B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Input carry C</a:t>
            </a:r>
            <a:r>
              <a:rPr lang="en-AU" baseline="-25000" dirty="0"/>
              <a:t>0</a:t>
            </a:r>
            <a:r>
              <a:rPr lang="en-AU" dirty="0"/>
              <a:t> must be equal to 1</a:t>
            </a:r>
          </a:p>
          <a:p>
            <a:pPr marL="457200" indent="-457200"/>
            <a:r>
              <a:rPr lang="en-AU" dirty="0"/>
              <a:t>For unsigned numbers-</a:t>
            </a:r>
          </a:p>
          <a:p>
            <a:pPr marL="822960" lvl="1" indent="-457200"/>
            <a:r>
              <a:rPr lang="en-AU" dirty="0"/>
              <a:t>This operation gives (A-B) if A ≥ B</a:t>
            </a:r>
          </a:p>
          <a:p>
            <a:pPr marL="822960" lvl="1" indent="-457200"/>
            <a:r>
              <a:rPr lang="en-AU" dirty="0"/>
              <a:t>And 2’s complement of B-A if A≤B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BINARY SUBTRACTOR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8444987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9196191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9146662" y="1577687"/>
            <a:ext cx="2063" cy="73152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8913407" y="1340157"/>
            <a:ext cx="2064" cy="100584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9111260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8727719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8444937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7167872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7510058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6104652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6855898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6806327" y="1577687"/>
            <a:ext cx="2063" cy="73152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6573115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6770967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6387427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6104644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4827579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5169766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764402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4515606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4466077" y="1673223"/>
            <a:ext cx="2063" cy="64008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4232822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4430675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4047134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764352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2487287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829473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424109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2175313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2139329" y="1624083"/>
            <a:ext cx="0" cy="73152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892530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2090382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706815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9731684" y="1623578"/>
            <a:ext cx="0" cy="703739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60795" y="268009"/>
            <a:ext cx="9553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4- bit Parallel </a:t>
            </a:r>
            <a:r>
              <a:rPr lang="en-US" sz="3000" dirty="0" err="1">
                <a:solidFill>
                  <a:schemeClr val="tx2"/>
                </a:solidFill>
              </a:rPr>
              <a:t>Subtractor</a:t>
            </a:r>
            <a:r>
              <a:rPr lang="en-US" sz="3000" dirty="0">
                <a:solidFill>
                  <a:schemeClr val="tx2"/>
                </a:solidFill>
              </a:rPr>
              <a:t> using Full Adders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095295" y="1707954"/>
            <a:ext cx="106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=1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498766" y="873533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8826585" y="1116524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9158183" y="375541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40171" y="3744042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42023" y="95769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87585" y="1200687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3700" y="382592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65688" y="3814551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09478" y="97362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48586" y="1284851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462448" y="3800904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44435" y="378953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52736" y="934951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91843" y="127348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87965" y="378953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69953" y="3778155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78" name="Picture 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49" y="1774683"/>
            <a:ext cx="309605" cy="333422"/>
          </a:xfrm>
          <a:prstGeom prst="rect">
            <a:avLst/>
          </a:prstGeom>
        </p:spPr>
      </p:pic>
      <p:pic>
        <p:nvPicPr>
          <p:cNvPr id="79" name="Picture 7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431" y="1736016"/>
            <a:ext cx="309605" cy="333422"/>
          </a:xfrm>
          <a:prstGeom prst="rect">
            <a:avLst/>
          </a:prstGeom>
        </p:spPr>
      </p:pic>
      <p:pic>
        <p:nvPicPr>
          <p:cNvPr id="80" name="Picture 79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345" y="1683699"/>
            <a:ext cx="309605" cy="333422"/>
          </a:xfrm>
          <a:prstGeom prst="rect">
            <a:avLst/>
          </a:prstGeom>
        </p:spPr>
      </p:pic>
      <p:pic>
        <p:nvPicPr>
          <p:cNvPr id="81" name="Picture 80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255" y="1699621"/>
            <a:ext cx="309605" cy="33342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204875" y="4531134"/>
            <a:ext cx="267905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A</a:t>
            </a:r>
            <a:r>
              <a:rPr lang="en-US" sz="2400" baseline="-25000" dirty="0"/>
              <a:t>3 </a:t>
            </a:r>
            <a:r>
              <a:rPr lang="en-US" sz="2400" dirty="0"/>
              <a:t>A</a:t>
            </a:r>
            <a:r>
              <a:rPr lang="en-US" sz="2400" baseline="-25000" dirty="0"/>
              <a:t>2  </a:t>
            </a:r>
            <a:r>
              <a:rPr lang="en-US" sz="2400" dirty="0"/>
              <a:t>A</a:t>
            </a:r>
            <a:r>
              <a:rPr lang="en-US" sz="2400" baseline="-25000" dirty="0"/>
              <a:t>1  </a:t>
            </a:r>
            <a:r>
              <a:rPr lang="en-US" sz="2400" dirty="0"/>
              <a:t>A</a:t>
            </a:r>
            <a:r>
              <a:rPr lang="en-US" sz="2400" baseline="-25000" dirty="0"/>
              <a:t>0</a:t>
            </a:r>
          </a:p>
          <a:p>
            <a:r>
              <a:rPr lang="en-US" sz="2400" dirty="0"/>
              <a:t>+B’</a:t>
            </a:r>
            <a:r>
              <a:rPr lang="en-US" sz="2400" baseline="-25000" dirty="0"/>
              <a:t>3</a:t>
            </a:r>
            <a:r>
              <a:rPr lang="en-US" sz="2400" dirty="0"/>
              <a:t>B’</a:t>
            </a:r>
            <a:r>
              <a:rPr lang="en-US" sz="2400" baseline="-25000" dirty="0"/>
              <a:t>2</a:t>
            </a:r>
            <a:r>
              <a:rPr lang="en-US" sz="2400" dirty="0"/>
              <a:t>B’</a:t>
            </a:r>
            <a:r>
              <a:rPr lang="en-US" sz="2400" baseline="-25000" dirty="0"/>
              <a:t>1</a:t>
            </a:r>
            <a:r>
              <a:rPr lang="en-US" sz="2400" dirty="0"/>
              <a:t>B’</a:t>
            </a:r>
            <a:r>
              <a:rPr lang="en-US" sz="2400" baseline="-25000" dirty="0"/>
              <a:t>0</a:t>
            </a:r>
          </a:p>
          <a:p>
            <a:r>
              <a:rPr lang="en-US" sz="2400" dirty="0"/>
              <a:t> +              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60795" y="268009"/>
            <a:ext cx="9553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4- bit Adder - </a:t>
            </a:r>
            <a:r>
              <a:rPr lang="en-US" sz="3000" dirty="0" err="1">
                <a:solidFill>
                  <a:schemeClr val="tx2"/>
                </a:solidFill>
              </a:rPr>
              <a:t>Subtractor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58" name="Picture 57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34" y="1455577"/>
            <a:ext cx="9399631" cy="47214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07" y="42709"/>
            <a:ext cx="10005060" cy="571523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in Parallel Adder</a:t>
            </a: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569" y="1290897"/>
            <a:ext cx="10875903" cy="2626089"/>
          </a:xfrm>
        </p:spPr>
      </p:pic>
      <p:sp>
        <p:nvSpPr>
          <p:cNvPr id="5" name="TextBox 4"/>
          <p:cNvSpPr txBox="1"/>
          <p:nvPr/>
        </p:nvSpPr>
        <p:spPr>
          <a:xfrm>
            <a:off x="745217" y="4980880"/>
            <a:ext cx="10272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All bits of addend and </a:t>
            </a:r>
            <a:r>
              <a:rPr lang="en-US" sz="2000" dirty="0" err="1"/>
              <a:t>augend</a:t>
            </a:r>
            <a:r>
              <a:rPr lang="en-US" sz="2000" dirty="0"/>
              <a:t> should be available for computation at the same time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Each bit of sum output depends on the value of the input carry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Similarly C</a:t>
            </a:r>
            <a:r>
              <a:rPr lang="en-US" sz="2000" baseline="-25000" dirty="0"/>
              <a:t>3</a:t>
            </a:r>
            <a:r>
              <a:rPr lang="en-US" sz="2000" dirty="0"/>
              <a:t> has to wait for C</a:t>
            </a:r>
            <a:r>
              <a:rPr lang="en-US" sz="2000" baseline="-25000" dirty="0"/>
              <a:t>2</a:t>
            </a:r>
            <a:r>
              <a:rPr lang="en-US" sz="2000" dirty="0"/>
              <a:t>, and C</a:t>
            </a:r>
            <a:r>
              <a:rPr lang="en-US" sz="2000" baseline="-25000" dirty="0"/>
              <a:t>2</a:t>
            </a:r>
            <a:r>
              <a:rPr lang="en-US" sz="2000" dirty="0"/>
              <a:t> has to wait for C</a:t>
            </a:r>
            <a:r>
              <a:rPr lang="en-US" sz="2000" baseline="-25000" dirty="0"/>
              <a:t>1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Thus only after the carry propagates through all the stages, S</a:t>
            </a:r>
            <a:r>
              <a:rPr lang="en-US" sz="2000" baseline="-25000" dirty="0"/>
              <a:t>4</a:t>
            </a:r>
            <a:r>
              <a:rPr lang="en-US" sz="2000" dirty="0"/>
              <a:t> will be in its steady state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8219" y="2429385"/>
            <a:ext cx="496773" cy="382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51473" y="1282975"/>
            <a:ext cx="1100009" cy="766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82343" y="3179939"/>
            <a:ext cx="20048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When these 3 bits are available, sum bit S</a:t>
            </a:r>
            <a:r>
              <a:rPr lang="en-US" sz="1600" baseline="-25000" dirty="0"/>
              <a:t>1</a:t>
            </a:r>
            <a:r>
              <a:rPr lang="en-US" sz="1600" dirty="0"/>
              <a:t> will be in steady state</a:t>
            </a:r>
            <a:endParaRPr lang="en-US" sz="16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401410" y="3182212"/>
            <a:ext cx="196641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For S</a:t>
            </a:r>
            <a:r>
              <a:rPr lang="en-US" sz="1600" baseline="-25000" dirty="0"/>
              <a:t>2</a:t>
            </a:r>
            <a:r>
              <a:rPr lang="en-US" sz="1600" dirty="0"/>
              <a:t> to be in steady state, A</a:t>
            </a:r>
            <a:r>
              <a:rPr lang="en-US" sz="1600" baseline="-25000" dirty="0"/>
              <a:t>2</a:t>
            </a:r>
            <a:r>
              <a:rPr lang="en-US" sz="1600" dirty="0"/>
              <a:t>,B</a:t>
            </a:r>
            <a:r>
              <a:rPr lang="en-US" sz="1600" baseline="-25000" dirty="0"/>
              <a:t>2</a:t>
            </a:r>
            <a:r>
              <a:rPr lang="en-US" sz="1600" dirty="0"/>
              <a:t> and carry C</a:t>
            </a:r>
            <a:r>
              <a:rPr lang="en-US" sz="1600" baseline="-25000" dirty="0"/>
              <a:t>2</a:t>
            </a:r>
            <a:r>
              <a:rPr lang="en-US" sz="1600" dirty="0"/>
              <a:t> must be available</a:t>
            </a:r>
            <a:endParaRPr lang="en-US" sz="16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6635546" y="1201011"/>
            <a:ext cx="1117752" cy="4913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28842" y="2254243"/>
            <a:ext cx="440592" cy="32527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070" y="3921497"/>
            <a:ext cx="234195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For S</a:t>
            </a:r>
            <a:r>
              <a:rPr lang="en-US" sz="1600" baseline="-25000" dirty="0"/>
              <a:t>4</a:t>
            </a:r>
            <a:r>
              <a:rPr lang="en-US" sz="1600" dirty="0"/>
              <a:t> to be in steady state, A</a:t>
            </a:r>
            <a:r>
              <a:rPr lang="en-US" sz="1600" baseline="-25000" dirty="0"/>
              <a:t>4</a:t>
            </a:r>
            <a:r>
              <a:rPr lang="en-US" sz="1600" dirty="0"/>
              <a:t>,B</a:t>
            </a:r>
            <a:r>
              <a:rPr lang="en-US" sz="1600" baseline="-25000" dirty="0"/>
              <a:t>4</a:t>
            </a:r>
            <a:r>
              <a:rPr lang="en-US" sz="1600" dirty="0"/>
              <a:t> and carry C</a:t>
            </a:r>
            <a:r>
              <a:rPr lang="en-US" sz="1600" baseline="-25000" dirty="0"/>
              <a:t>4</a:t>
            </a:r>
            <a:r>
              <a:rPr lang="en-US" sz="1600" dirty="0"/>
              <a:t> must be available</a:t>
            </a:r>
            <a:endParaRPr lang="en-US" sz="16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" y="668786"/>
            <a:ext cx="1703241" cy="1323439"/>
          </a:xfrm>
          <a:prstGeom prst="rect">
            <a:avLst/>
          </a:prstGeom>
          <a:solidFill>
            <a:srgbClr val="9FE9CD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Input A</a:t>
            </a:r>
            <a:r>
              <a:rPr lang="en-US" sz="1600" baseline="-25000" dirty="0"/>
              <a:t>4</a:t>
            </a:r>
            <a:r>
              <a:rPr lang="en-US" sz="1600" dirty="0"/>
              <a:t> &amp; B</a:t>
            </a:r>
            <a:r>
              <a:rPr lang="en-US" sz="1600" baseline="-25000" dirty="0"/>
              <a:t>4</a:t>
            </a:r>
            <a:r>
              <a:rPr lang="en-US" sz="1600" dirty="0"/>
              <a:t> reach steady state as soon as input signals are applied to the adder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1961" y="2854667"/>
            <a:ext cx="150807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But C</a:t>
            </a:r>
            <a:r>
              <a:rPr lang="en-US" sz="1600" baseline="-25000" dirty="0"/>
              <a:t>4 </a:t>
            </a:r>
            <a:r>
              <a:rPr lang="en-US" sz="1600" dirty="0"/>
              <a:t>does not settle to its steady state until C</a:t>
            </a:r>
            <a:r>
              <a:rPr lang="en-US" sz="1600" baseline="-25000" dirty="0"/>
              <a:t>3</a:t>
            </a:r>
            <a:r>
              <a:rPr lang="en-US" sz="1600" dirty="0"/>
              <a:t> is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07" y="42709"/>
            <a:ext cx="10005060" cy="571523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in Parallel Adder</a:t>
            </a:r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362" y="703960"/>
            <a:ext cx="10364218" cy="2626089"/>
          </a:xfrm>
        </p:spPr>
      </p:pic>
      <p:sp>
        <p:nvSpPr>
          <p:cNvPr id="5" name="TextBox 4"/>
          <p:cNvSpPr txBox="1"/>
          <p:nvPr/>
        </p:nvSpPr>
        <p:spPr>
          <a:xfrm>
            <a:off x="762959" y="3547867"/>
            <a:ext cx="10272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Carry propagation from C1 to C4 causes propagation delay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signal from the input carry 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 to the output carry C</a:t>
            </a:r>
            <a:r>
              <a:rPr lang="en-US" sz="2000" baseline="-25000" dirty="0"/>
              <a:t>i+1</a:t>
            </a:r>
            <a:r>
              <a:rPr lang="en-US" sz="2000" dirty="0"/>
              <a:t>, propagates through an </a:t>
            </a:r>
            <a:r>
              <a:rPr lang="en-US" sz="2000" b="1" dirty="0"/>
              <a:t>AND gate</a:t>
            </a:r>
            <a:r>
              <a:rPr lang="en-US" sz="2000" dirty="0"/>
              <a:t>+ an </a:t>
            </a:r>
            <a:r>
              <a:rPr lang="en-US" sz="2000" b="1" dirty="0"/>
              <a:t>OR gate</a:t>
            </a:r>
            <a:r>
              <a:rPr lang="en-US" sz="2000" dirty="0"/>
              <a:t>, means </a:t>
            </a:r>
            <a:r>
              <a:rPr lang="en-US" sz="2000" b="1" dirty="0"/>
              <a:t>two gate levels</a:t>
            </a:r>
            <a:r>
              <a:rPr lang="en-US" sz="20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</a:t>
            </a:r>
            <a:r>
              <a:rPr lang="en-US" sz="2000" baseline="-25000" dirty="0"/>
              <a:t>2</a:t>
            </a:r>
            <a:r>
              <a:rPr lang="en-US" sz="2000" dirty="0"/>
              <a:t> has 2 gate levels from C</a:t>
            </a:r>
            <a:r>
              <a:rPr lang="en-US" sz="2000" baseline="-25000" dirty="0"/>
              <a:t>1</a:t>
            </a:r>
            <a:r>
              <a:rPr lang="en-US" sz="2000" dirty="0"/>
              <a:t> to C</a:t>
            </a:r>
            <a:r>
              <a:rPr lang="en-US" sz="2000" baseline="-25000" dirty="0"/>
              <a:t>2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C3 has 2 gate levels from C</a:t>
            </a:r>
            <a:r>
              <a:rPr lang="en-US" sz="2000" baseline="-25000" dirty="0"/>
              <a:t>2</a:t>
            </a:r>
            <a:r>
              <a:rPr lang="en-US" sz="2000" dirty="0"/>
              <a:t> to C</a:t>
            </a:r>
            <a:r>
              <a:rPr lang="en-US" sz="2000" baseline="-25000" dirty="0"/>
              <a:t>3</a:t>
            </a:r>
            <a:r>
              <a:rPr lang="en-US" sz="2000" dirty="0"/>
              <a:t> and 4 gate levels from C</a:t>
            </a:r>
            <a:r>
              <a:rPr lang="en-US" sz="2000" baseline="-25000" dirty="0"/>
              <a:t>1</a:t>
            </a:r>
            <a:r>
              <a:rPr lang="en-US" sz="2000" dirty="0"/>
              <a:t> to C</a:t>
            </a:r>
            <a:r>
              <a:rPr lang="en-US" sz="2000" baseline="-25000" dirty="0"/>
              <a:t>3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Similarly, in the previous design with 4 full adders, C</a:t>
            </a:r>
            <a:r>
              <a:rPr lang="en-US" sz="2000" baseline="-25000" dirty="0"/>
              <a:t>5</a:t>
            </a:r>
            <a:r>
              <a:rPr lang="en-US" sz="2000" dirty="0"/>
              <a:t> has 4*2=8 gate levels from C</a:t>
            </a:r>
            <a:r>
              <a:rPr lang="en-US" sz="2000" baseline="-25000" dirty="0"/>
              <a:t>1</a:t>
            </a:r>
            <a:r>
              <a:rPr lang="en-US" sz="2000" dirty="0"/>
              <a:t> to C</a:t>
            </a:r>
            <a:r>
              <a:rPr lang="en-US" sz="2000" baseline="-25000" dirty="0"/>
              <a:t>5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So, the total propagation time would be, propagation time in one half adder plus 8 gate levels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6178" y="1869743"/>
            <a:ext cx="1650015" cy="66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46576" y="1953904"/>
            <a:ext cx="1650015" cy="6687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4527" y="1173707"/>
            <a:ext cx="2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82" y="887450"/>
            <a:ext cx="9885603" cy="257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07" y="42709"/>
            <a:ext cx="10005060" cy="571523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in Parallel Adder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280" y="1405720"/>
            <a:ext cx="10272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Carry propagation time</a:t>
            </a:r>
            <a:r>
              <a:rPr lang="en-US" sz="2400" dirty="0"/>
              <a:t> is a limiting factor on the speed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Though the parallel adder will always have some value in the output terminals, outputs will </a:t>
            </a:r>
            <a:r>
              <a:rPr lang="en-US" sz="2400" dirty="0">
                <a:solidFill>
                  <a:srgbClr val="FF0000"/>
                </a:solidFill>
              </a:rPr>
              <a:t>not be correct </a:t>
            </a:r>
            <a:r>
              <a:rPr lang="en-US" sz="2400" dirty="0"/>
              <a:t>unless signals are </a:t>
            </a:r>
            <a:r>
              <a:rPr lang="en-US" sz="2400" dirty="0">
                <a:solidFill>
                  <a:srgbClr val="FF0000"/>
                </a:solidFill>
              </a:rPr>
              <a:t>given enough time to propagate through the gates</a:t>
            </a:r>
            <a:r>
              <a:rPr lang="en-US" sz="2400" dirty="0"/>
              <a:t> connected from the inputs to the outputs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One technique to </a:t>
            </a:r>
            <a:r>
              <a:rPr lang="en-US" sz="2400" b="1" dirty="0"/>
              <a:t>reduce</a:t>
            </a:r>
            <a:r>
              <a:rPr lang="en-US" sz="2400" dirty="0"/>
              <a:t> the carry propagation time is </a:t>
            </a:r>
            <a:r>
              <a:rPr lang="en-US" sz="2400" b="1" i="1" dirty="0"/>
              <a:t>look-ahead carry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4527" y="1173707"/>
            <a:ext cx="2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07" y="206409"/>
            <a:ext cx="10005060" cy="571523"/>
          </a:xfrm>
        </p:spPr>
        <p:txBody>
          <a:bodyPr>
            <a:normAutofit fontScale="90000"/>
          </a:bodyPr>
          <a:lstStyle/>
          <a:p>
            <a:r>
              <a:rPr lang="en-US" dirty="0"/>
              <a:t>LOOK-AHEAD CARRY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4527" y="1173707"/>
            <a:ext cx="25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0" y="991878"/>
            <a:ext cx="9525303" cy="2230066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47" y="3344083"/>
            <a:ext cx="2133648" cy="927673"/>
          </a:xfrm>
          <a:prstGeom prst="rect">
            <a:avLst/>
          </a:prstGeom>
        </p:spPr>
      </p:pic>
      <p:pic>
        <p:nvPicPr>
          <p:cNvPr id="14" name="Picture 13" descr="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4" y="5147859"/>
            <a:ext cx="3783558" cy="12393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5487" y="4503835"/>
            <a:ext cx="392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sum and carry can be expressed as: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7784" y="3223143"/>
            <a:ext cx="55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Booelan</a:t>
            </a:r>
            <a:r>
              <a:rPr lang="en-US" dirty="0"/>
              <a:t> Function for carry output of each stage: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2531962" y="5025434"/>
            <a:ext cx="3636058" cy="29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861" y="3939787"/>
            <a:ext cx="7380708" cy="11280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88752" y="5268113"/>
            <a:ext cx="706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r>
              <a:rPr lang="en-US" dirty="0"/>
              <a:t> can be derived by the equation substitution method:</a:t>
            </a:r>
          </a:p>
          <a:p>
            <a:r>
              <a:rPr lang="en-US" dirty="0"/>
              <a:t>C</a:t>
            </a:r>
            <a:r>
              <a:rPr lang="en-US" baseline="-25000" dirty="0"/>
              <a:t>5</a:t>
            </a:r>
            <a:r>
              <a:rPr lang="en-US" dirty="0"/>
              <a:t> = G</a:t>
            </a:r>
            <a:r>
              <a:rPr lang="en-US" baseline="-25000" dirty="0"/>
              <a:t>4</a:t>
            </a:r>
            <a:r>
              <a:rPr lang="en-US" dirty="0"/>
              <a:t>+P</a:t>
            </a:r>
            <a:r>
              <a:rPr lang="en-US" baseline="-25000" dirty="0"/>
              <a:t>4</a:t>
            </a:r>
            <a:r>
              <a:rPr lang="en-US" dirty="0"/>
              <a:t>C</a:t>
            </a:r>
            <a:r>
              <a:rPr lang="en-US" baseline="-25000" dirty="0"/>
              <a:t>4</a:t>
            </a:r>
          </a:p>
          <a:p>
            <a:r>
              <a:rPr lang="en-US" dirty="0"/>
              <a:t>      = G</a:t>
            </a:r>
            <a:r>
              <a:rPr lang="en-US" baseline="-25000" dirty="0"/>
              <a:t>4</a:t>
            </a:r>
            <a:r>
              <a:rPr lang="en-US" dirty="0"/>
              <a:t> + P</a:t>
            </a:r>
            <a:r>
              <a:rPr lang="en-US" baseline="-25000" dirty="0"/>
              <a:t>4</a:t>
            </a:r>
            <a:r>
              <a:rPr lang="en-US" dirty="0"/>
              <a:t>(G</a:t>
            </a:r>
            <a:r>
              <a:rPr lang="en-US" baseline="-25000" dirty="0"/>
              <a:t>3</a:t>
            </a:r>
            <a:r>
              <a:rPr lang="en-US" dirty="0"/>
              <a:t>+P</a:t>
            </a:r>
            <a:r>
              <a:rPr lang="en-US" baseline="-25000" dirty="0"/>
              <a:t>3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/>
              <a:t>+P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+P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/>
          <p:cNvSpPr/>
          <p:nvPr/>
        </p:nvSpPr>
        <p:spPr>
          <a:xfrm>
            <a:off x="10467831" y="5704841"/>
            <a:ext cx="869362" cy="61414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39" y="2074456"/>
            <a:ext cx="11266225" cy="4619768"/>
          </a:xfrm>
        </p:spPr>
        <p:txBody>
          <a:bodyPr>
            <a:normAutofit/>
          </a:bodyPr>
          <a:lstStyle/>
          <a:p>
            <a:r>
              <a:rPr lang="en-AU" dirty="0"/>
              <a:t>Boolean function for each output carry is expressed in sum of products.</a:t>
            </a:r>
          </a:p>
          <a:p>
            <a:r>
              <a:rPr lang="en-AU" dirty="0"/>
              <a:t>Each function can be implemented with one level of </a:t>
            </a:r>
            <a:r>
              <a:rPr lang="en-AU" b="1" dirty="0"/>
              <a:t>AND gate</a:t>
            </a:r>
            <a:r>
              <a:rPr lang="en-AU" dirty="0"/>
              <a:t>, followed by an </a:t>
            </a:r>
            <a:r>
              <a:rPr lang="en-AU" b="1" dirty="0"/>
              <a:t>OR gate</a:t>
            </a:r>
            <a:r>
              <a:rPr lang="en-AU" dirty="0"/>
              <a:t>.</a:t>
            </a:r>
          </a:p>
          <a:p>
            <a:r>
              <a:rPr lang="en-AU" dirty="0"/>
              <a:t>Carry outputs depend on the variable P and G. P</a:t>
            </a:r>
            <a:r>
              <a:rPr lang="en-AU" baseline="-25000" dirty="0"/>
              <a:t>i</a:t>
            </a:r>
            <a:r>
              <a:rPr lang="en-AU" dirty="0"/>
              <a:t> and </a:t>
            </a:r>
            <a:r>
              <a:rPr lang="en-AU" dirty="0" err="1"/>
              <a:t>G</a:t>
            </a:r>
            <a:r>
              <a:rPr lang="en-AU" baseline="-25000" dirty="0" err="1"/>
              <a:t>i</a:t>
            </a:r>
            <a:r>
              <a:rPr lang="en-AU" dirty="0"/>
              <a:t> are functions of input A</a:t>
            </a:r>
            <a:r>
              <a:rPr lang="en-AU" baseline="-25000" dirty="0"/>
              <a:t>i</a:t>
            </a:r>
            <a:r>
              <a:rPr lang="en-AU" dirty="0"/>
              <a:t> and B</a:t>
            </a:r>
            <a:r>
              <a:rPr lang="en-AU" baseline="-25000" dirty="0"/>
              <a:t>i</a:t>
            </a:r>
            <a:r>
              <a:rPr lang="en-AU" dirty="0"/>
              <a:t> which are available as soon as inputs are applied to the adder.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 this design, C</a:t>
            </a:r>
            <a:r>
              <a:rPr lang="en-AU" baseline="-25000" dirty="0"/>
              <a:t>4</a:t>
            </a:r>
            <a:r>
              <a:rPr lang="en-AU" dirty="0"/>
              <a:t> does not have to wait for C</a:t>
            </a:r>
            <a:r>
              <a:rPr lang="en-AU" baseline="-25000" dirty="0"/>
              <a:t>3</a:t>
            </a:r>
            <a:r>
              <a:rPr lang="en-AU" dirty="0"/>
              <a:t> and C</a:t>
            </a:r>
            <a:r>
              <a:rPr lang="en-AU" baseline="-25000" dirty="0"/>
              <a:t>2</a:t>
            </a:r>
            <a:r>
              <a:rPr lang="en-AU" dirty="0"/>
              <a:t> to propagate.</a:t>
            </a:r>
          </a:p>
          <a:p>
            <a:r>
              <a:rPr lang="en-AU" dirty="0"/>
              <a:t>In fact, C</a:t>
            </a:r>
            <a:r>
              <a:rPr lang="en-AU" baseline="-25000" dirty="0"/>
              <a:t>4</a:t>
            </a:r>
            <a:r>
              <a:rPr lang="en-AU" dirty="0"/>
              <a:t> is propagated at the same time as C</a:t>
            </a:r>
            <a:r>
              <a:rPr lang="en-AU" baseline="-25000" dirty="0"/>
              <a:t>3</a:t>
            </a:r>
            <a:r>
              <a:rPr lang="en-AU" dirty="0"/>
              <a:t> and C</a:t>
            </a:r>
            <a:r>
              <a:rPr lang="en-AU" baseline="-25000" dirty="0"/>
              <a:t>2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7907" y="206409"/>
            <a:ext cx="10005060" cy="571523"/>
          </a:xfrm>
        </p:spPr>
        <p:txBody>
          <a:bodyPr>
            <a:normAutofit fontScale="90000"/>
          </a:bodyPr>
          <a:lstStyle/>
          <a:p>
            <a:r>
              <a:rPr lang="en-US" dirty="0"/>
              <a:t>LOOK-AHEAD CARRY</a:t>
            </a:r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774" y="937207"/>
            <a:ext cx="7976349" cy="1219136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902" y="4640613"/>
            <a:ext cx="2541717" cy="11050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2432" y="2150482"/>
            <a:ext cx="6428666" cy="461198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7907" y="206409"/>
            <a:ext cx="10005060" cy="571523"/>
          </a:xfrm>
        </p:spPr>
        <p:txBody>
          <a:bodyPr>
            <a:normAutofit fontScale="90000"/>
          </a:bodyPr>
          <a:lstStyle/>
          <a:p>
            <a:r>
              <a:rPr lang="en-US" dirty="0"/>
              <a:t>LOOK-AHEAD CARRY</a:t>
            </a:r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774" y="937207"/>
            <a:ext cx="7976349" cy="1219136"/>
          </a:xfrm>
          <a:prstGeom prst="rect">
            <a:avLst/>
          </a:prstGeom>
        </p:spPr>
      </p:pic>
      <p:pic>
        <p:nvPicPr>
          <p:cNvPr id="9" name="Picture 8" descr="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58" y="2457047"/>
            <a:ext cx="2486784" cy="1081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8391" y="3944242"/>
            <a:ext cx="5021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r>
              <a:rPr lang="en-US" dirty="0"/>
              <a:t> = G</a:t>
            </a:r>
            <a:r>
              <a:rPr lang="en-US" baseline="-25000" dirty="0"/>
              <a:t>4</a:t>
            </a:r>
            <a:r>
              <a:rPr lang="en-US" dirty="0"/>
              <a:t>+P</a:t>
            </a:r>
            <a:r>
              <a:rPr lang="en-US" baseline="-25000" dirty="0"/>
              <a:t>4</a:t>
            </a:r>
            <a:r>
              <a:rPr lang="en-US" dirty="0"/>
              <a:t>C</a:t>
            </a:r>
            <a:r>
              <a:rPr lang="en-US" baseline="-25000" dirty="0"/>
              <a:t>4</a:t>
            </a:r>
          </a:p>
          <a:p>
            <a:r>
              <a:rPr lang="en-US" dirty="0"/>
              <a:t>      = G</a:t>
            </a:r>
            <a:r>
              <a:rPr lang="en-US" baseline="-25000" dirty="0"/>
              <a:t>4</a:t>
            </a:r>
            <a:r>
              <a:rPr lang="en-US" dirty="0"/>
              <a:t> + P</a:t>
            </a:r>
            <a:r>
              <a:rPr lang="en-US" baseline="-25000" dirty="0"/>
              <a:t>4</a:t>
            </a:r>
            <a:r>
              <a:rPr lang="en-US" dirty="0"/>
              <a:t>(G</a:t>
            </a:r>
            <a:r>
              <a:rPr lang="en-US" baseline="-25000" dirty="0"/>
              <a:t>3</a:t>
            </a:r>
            <a:r>
              <a:rPr lang="en-US" dirty="0"/>
              <a:t>+P</a:t>
            </a:r>
            <a:r>
              <a:rPr lang="en-US" baseline="-25000" dirty="0"/>
              <a:t>3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/>
              <a:t>+P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+P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r>
              <a:rPr lang="en-US" dirty="0"/>
              <a:t>Connection of C</a:t>
            </a:r>
            <a:r>
              <a:rPr lang="en-US" baseline="-25000" dirty="0"/>
              <a:t>5 </a:t>
            </a:r>
            <a:r>
              <a:rPr lang="en-US" dirty="0"/>
              <a:t> is not shown here.</a:t>
            </a:r>
          </a:p>
          <a:p>
            <a:r>
              <a:rPr lang="en-US" dirty="0"/>
              <a:t>However, we can add the connection for C</a:t>
            </a:r>
            <a:r>
              <a:rPr lang="en-US" baseline="-25000" dirty="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BINARY ADDER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The most basic arithmetic operation is the addition of two binary digits.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 combination circuit that performs the addition of two bits is </a:t>
            </a:r>
            <a:r>
              <a:rPr lang="en-US" b="1" dirty="0">
                <a:latin typeface="Calibri" pitchFamily="34" charset="0"/>
              </a:rPr>
              <a:t>half adder</a:t>
            </a:r>
          </a:p>
          <a:p>
            <a:endParaRPr lang="en-US" b="1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 adder performs the addition of 2 significant bits and a previous carry is called a </a:t>
            </a:r>
            <a:r>
              <a:rPr lang="en-US" b="1" dirty="0">
                <a:latin typeface="Calibri" pitchFamily="34" charset="0"/>
              </a:rPr>
              <a:t>full adder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8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345" y="1205010"/>
            <a:ext cx="6830707" cy="507296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7907" y="206409"/>
            <a:ext cx="10005060" cy="571523"/>
          </a:xfrm>
        </p:spPr>
        <p:txBody>
          <a:bodyPr>
            <a:normAutofit fontScale="90000"/>
          </a:bodyPr>
          <a:lstStyle/>
          <a:p>
            <a:r>
              <a:rPr lang="en-US" dirty="0"/>
              <a:t>4-BIT FULL ADDERS WITH LOOK-AHEAD CARRY</a:t>
            </a:r>
          </a:p>
        </p:txBody>
      </p:sp>
      <p:pic>
        <p:nvPicPr>
          <p:cNvPr id="12" name="Picture 11" descr="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819" y="1705971"/>
            <a:ext cx="2668431" cy="900512"/>
          </a:xfrm>
          <a:prstGeom prst="rect">
            <a:avLst/>
          </a:prstGeom>
        </p:spPr>
      </p:pic>
      <p:pic>
        <p:nvPicPr>
          <p:cNvPr id="13" name="Picture 12" descr="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819" y="3664471"/>
            <a:ext cx="2668431" cy="754841"/>
          </a:xfrm>
          <a:prstGeom prst="rect">
            <a:avLst/>
          </a:prstGeom>
        </p:spPr>
      </p:pic>
      <p:pic>
        <p:nvPicPr>
          <p:cNvPr id="14" name="Picture 13" descr="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989" y="5013545"/>
            <a:ext cx="2324214" cy="786399"/>
          </a:xfrm>
          <a:prstGeom prst="rect">
            <a:avLst/>
          </a:prstGeom>
        </p:spPr>
      </p:pic>
      <p:pic>
        <p:nvPicPr>
          <p:cNvPr id="15" name="Picture 14" descr="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819" y="6047589"/>
            <a:ext cx="2668431" cy="72046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535531" y="6141493"/>
            <a:ext cx="209356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440000" flipH="1">
            <a:off x="7455773" y="6314897"/>
            <a:ext cx="382138" cy="3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49798" y="6512258"/>
            <a:ext cx="209356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872" y="2156427"/>
            <a:ext cx="230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= P</a:t>
            </a:r>
            <a:r>
              <a:rPr lang="en-US" sz="2400" b="1" baseline="-25000" dirty="0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xor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C</a:t>
            </a:r>
            <a:r>
              <a:rPr lang="en-US" sz="2400" b="1" baseline="-25000" dirty="0" err="1">
                <a:solidFill>
                  <a:srgbClr val="0070C0"/>
                </a:solidFill>
              </a:rPr>
              <a:t>i</a:t>
            </a:r>
            <a:endParaRPr lang="en-US" sz="2400" b="1" baseline="-25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137" y="2841089"/>
            <a:ext cx="246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= P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xor</a:t>
            </a:r>
            <a:r>
              <a:rPr lang="en-US" sz="2400" b="1" dirty="0">
                <a:solidFill>
                  <a:srgbClr val="0070C0"/>
                </a:solidFill>
              </a:rPr>
              <a:t> C</a:t>
            </a:r>
            <a:r>
              <a:rPr lang="en-US" sz="2400" b="1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6" name="Flowchart: Connector 25"/>
          <p:cNvSpPr/>
          <p:nvPr/>
        </p:nvSpPr>
        <p:spPr>
          <a:xfrm>
            <a:off x="2767772" y="5377217"/>
            <a:ext cx="372584" cy="2729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2806213" y="6020937"/>
            <a:ext cx="372584" cy="2729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608" y="3498381"/>
            <a:ext cx="246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 = P</a:t>
            </a:r>
            <a:r>
              <a:rPr lang="en-US" sz="2400" b="1" baseline="-25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xor</a:t>
            </a:r>
            <a:r>
              <a:rPr lang="en-US" sz="2400" b="1" dirty="0">
                <a:solidFill>
                  <a:srgbClr val="0070C0"/>
                </a:solidFill>
              </a:rPr>
              <a:t> C</a:t>
            </a:r>
            <a:r>
              <a:rPr lang="en-US" sz="2400" b="1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8927229" y="5338549"/>
            <a:ext cx="372584" cy="2729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770728" y="4369558"/>
            <a:ext cx="372584" cy="2729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8723649" y="5602168"/>
            <a:ext cx="259308" cy="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35562" y="5745707"/>
            <a:ext cx="798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9528918" y="5622640"/>
            <a:ext cx="245659" cy="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9566" y="4101232"/>
            <a:ext cx="246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 = P</a:t>
            </a:r>
            <a:r>
              <a:rPr lang="en-US" sz="2400" b="1" baseline="-25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xor</a:t>
            </a:r>
            <a:r>
              <a:rPr lang="en-US" sz="2400" b="1" dirty="0">
                <a:solidFill>
                  <a:srgbClr val="0070C0"/>
                </a:solidFill>
              </a:rPr>
              <a:t> C</a:t>
            </a:r>
            <a:r>
              <a:rPr lang="en-US" sz="2400" b="1" baseline="-25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2773687" y="2652215"/>
            <a:ext cx="372584" cy="2729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8930188" y="3976047"/>
            <a:ext cx="372584" cy="2729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8566921" y="4239640"/>
            <a:ext cx="259308" cy="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78834" y="4383179"/>
            <a:ext cx="798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9372190" y="4260112"/>
            <a:ext cx="245659" cy="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5216" y="4649418"/>
            <a:ext cx="246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4</a:t>
            </a:r>
            <a:r>
              <a:rPr lang="en-US" sz="2400" b="1" dirty="0">
                <a:solidFill>
                  <a:srgbClr val="0070C0"/>
                </a:solidFill>
              </a:rPr>
              <a:t> = P</a:t>
            </a:r>
            <a:r>
              <a:rPr lang="en-US" sz="2400" b="1" baseline="-25000" dirty="0">
                <a:solidFill>
                  <a:srgbClr val="0070C0"/>
                </a:solidFill>
              </a:rPr>
              <a:t>4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xor</a:t>
            </a:r>
            <a:r>
              <a:rPr lang="en-US" sz="2400" b="1" dirty="0">
                <a:solidFill>
                  <a:srgbClr val="0070C0"/>
                </a:solidFill>
              </a:rPr>
              <a:t> C</a:t>
            </a:r>
            <a:r>
              <a:rPr lang="en-US" sz="2400" b="1" baseline="-25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7" name="Flowchart: Connector 46"/>
          <p:cNvSpPr/>
          <p:nvPr/>
        </p:nvSpPr>
        <p:spPr>
          <a:xfrm>
            <a:off x="8933144" y="1999397"/>
            <a:ext cx="372584" cy="27295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8587617" y="2262965"/>
            <a:ext cx="259308" cy="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699530" y="2406504"/>
            <a:ext cx="798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9392886" y="2283437"/>
            <a:ext cx="245659" cy="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587221" y="781415"/>
            <a:ext cx="27145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have to add the connection for C</a:t>
            </a:r>
            <a:r>
              <a:rPr lang="en-US" baseline="-25000" dirty="0"/>
              <a:t>5 </a:t>
            </a:r>
            <a:r>
              <a:rPr lang="en-US" dirty="0"/>
              <a:t> here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3654871" y="1228306"/>
            <a:ext cx="4790364" cy="5445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 can hide the complex circuit of  </a:t>
            </a:r>
            <a:r>
              <a:rPr lang="en-US" b="1" i="1" dirty="0">
                <a:solidFill>
                  <a:sysClr val="windowText" lastClr="000000"/>
                </a:solidFill>
              </a:rPr>
              <a:t>Look-ahead carry </a:t>
            </a:r>
            <a:r>
              <a:rPr lang="en-US" dirty="0">
                <a:solidFill>
                  <a:sysClr val="windowText" lastClr="000000"/>
                </a:solidFill>
              </a:rPr>
              <a:t> and replace it with this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33" grpId="0" animBg="1"/>
      <p:bldP spid="41" grpId="0" animBg="1"/>
      <p:bldP spid="42" grpId="0" animBg="1"/>
      <p:bldP spid="47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461" y="912112"/>
            <a:ext cx="7555304" cy="5823056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7907" y="206409"/>
            <a:ext cx="10005060" cy="571523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4-BIT FULL ADDERS WITH LOOK-AHEAD CARRY</a:t>
            </a:r>
            <a:endParaRPr kumimoji="0" lang="en-US" sz="3600" b="0" i="0" u="none" strike="noStrike" kern="1200" cap="small" spc="-1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130" y="2756852"/>
            <a:ext cx="200485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So, the new design can be drawn like this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Logic Circuits: Combinational and Sequential</a:t>
            </a:r>
          </a:p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Combinational Circuits</a:t>
            </a:r>
          </a:p>
          <a:p>
            <a:pPr lvl="1"/>
            <a:r>
              <a:rPr lang="en-AU" dirty="0"/>
              <a:t>A combinational circuit consists of logic gates whose outputs at any time are determined from </a:t>
            </a:r>
            <a:r>
              <a:rPr lang="en-AU" b="1" u="sng" dirty="0"/>
              <a:t>only the present combination of inputs.</a:t>
            </a:r>
          </a:p>
          <a:p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Sequential Circuits</a:t>
            </a:r>
          </a:p>
          <a:p>
            <a:pPr lvl="1"/>
            <a:r>
              <a:rPr lang="en-AU" dirty="0"/>
              <a:t>A sequential circuits employ storage elements and logic gates.</a:t>
            </a:r>
            <a:endParaRPr lang="en-US" dirty="0"/>
          </a:p>
          <a:p>
            <a:pPr lvl="1"/>
            <a:r>
              <a:rPr lang="en-AU" b="1" u="sng" dirty="0"/>
              <a:t>The outputs are a function of the inputs and the state of the storage elements. </a:t>
            </a:r>
          </a:p>
          <a:p>
            <a:pPr lvl="1"/>
            <a:r>
              <a:rPr lang="en-US" dirty="0"/>
              <a:t>The state of the storage elements, in turn, is a function of the previous inputs (and the previous state).</a:t>
            </a:r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BINARY CODED DECIMAL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186291" y="1091824"/>
            <a:ext cx="7868617" cy="536848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Binary coded decimal (BCD) is a system of writing numerals that assigns a four-digit </a:t>
            </a:r>
            <a:r>
              <a:rPr lang="en-US" u="sng" dirty="0">
                <a:hlinkClick r:id="rId3"/>
              </a:rPr>
              <a:t>binary</a:t>
            </a:r>
            <a:r>
              <a:rPr lang="en-US" dirty="0"/>
              <a:t> code to each digit 0 through 9 in a </a:t>
            </a:r>
            <a:r>
              <a:rPr lang="en-US" u="sng" dirty="0">
                <a:hlinkClick r:id="rId4"/>
              </a:rPr>
              <a:t>decimal</a:t>
            </a:r>
            <a:r>
              <a:rPr lang="en-US" dirty="0"/>
              <a:t> (base-10) numeral.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/>
            <a:endParaRPr lang="en-US" dirty="0">
              <a:latin typeface="Calibri" pitchFamily="34" charset="0"/>
            </a:endParaRPr>
          </a:p>
          <a:p>
            <a:pPr algn="just"/>
            <a:r>
              <a:rPr lang="en-US" dirty="0"/>
              <a:t>Numbers </a:t>
            </a:r>
            <a:r>
              <a:rPr lang="en-US" dirty="0">
                <a:solidFill>
                  <a:srgbClr val="FF0000"/>
                </a:solidFill>
              </a:rPr>
              <a:t>larger</a:t>
            </a:r>
            <a:r>
              <a:rPr lang="en-US" dirty="0"/>
              <a:t> than 9, having two or more digits in the decimal system, are expressed digit by digit. For example, the BCD rendition of the number 1895, (base-10)  is</a:t>
            </a:r>
          </a:p>
          <a:p>
            <a:pPr lvl="1" algn="just">
              <a:buNone/>
            </a:pPr>
            <a:r>
              <a:rPr lang="en-US" dirty="0"/>
              <a:t>	</a:t>
            </a:r>
          </a:p>
          <a:p>
            <a:pPr algn="just"/>
            <a:endParaRPr lang="en-US" b="1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96848" y="1519830"/>
          <a:ext cx="3317769" cy="4079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18872" marR="1188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marL="118872" marR="11887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5180" y="5322630"/>
            <a:ext cx="390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0001 1000 1001 0101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409512" y="4530378"/>
            <a:ext cx="805218" cy="8338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979307" y="4802649"/>
            <a:ext cx="818866" cy="248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3482913" y="4689373"/>
            <a:ext cx="805215" cy="4612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3924416" y="4470323"/>
            <a:ext cx="791571" cy="9403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BCD ADDER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277732" y="1091824"/>
            <a:ext cx="10937999" cy="536848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We will perform addition operation of two decimal numbers in BCD</a:t>
            </a:r>
          </a:p>
          <a:p>
            <a:pPr algn="just"/>
            <a:r>
              <a:rPr lang="en-US" dirty="0">
                <a:latin typeface="Calibri" pitchFamily="34" charset="0"/>
              </a:rPr>
              <a:t>Each input does not exit 9</a:t>
            </a:r>
          </a:p>
          <a:p>
            <a:pPr algn="just"/>
            <a:r>
              <a:rPr lang="en-US" dirty="0"/>
              <a:t>Sum output will be highest: 19 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>
                <a:latin typeface="Calibri" pitchFamily="34" charset="0"/>
              </a:rPr>
              <a:t>The binary value and BCD value of </a:t>
            </a:r>
            <a:r>
              <a:rPr lang="en-US" dirty="0"/>
              <a:t>the </a:t>
            </a:r>
            <a:r>
              <a:rPr lang="en-US" dirty="0" err="1"/>
              <a:t>augend</a:t>
            </a:r>
            <a:r>
              <a:rPr lang="en-US" dirty="0"/>
              <a:t> and addend are same</a:t>
            </a:r>
          </a:p>
          <a:p>
            <a:pPr algn="just"/>
            <a:r>
              <a:rPr lang="en-US" dirty="0"/>
              <a:t>Apply the BCD value of the </a:t>
            </a:r>
            <a:r>
              <a:rPr lang="en-US" dirty="0" err="1"/>
              <a:t>augend</a:t>
            </a:r>
            <a:r>
              <a:rPr lang="en-US" dirty="0"/>
              <a:t> and the addend to a 4-bit binary adder</a:t>
            </a:r>
          </a:p>
          <a:p>
            <a:pPr algn="just"/>
            <a:r>
              <a:rPr lang="en-US" dirty="0"/>
              <a:t>Adder will form the sum in binary and produce a result that may range from 0 to 19 </a:t>
            </a:r>
          </a:p>
          <a:p>
            <a:pPr algn="just"/>
            <a:r>
              <a:rPr lang="en-US" dirty="0">
                <a:latin typeface="Calibri" pitchFamily="34" charset="0"/>
              </a:rPr>
              <a:t>This binary result should be converted to BCD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55663" y="1514903"/>
            <a:ext cx="2270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9(</a:t>
            </a:r>
            <a:r>
              <a:rPr lang="en-US" sz="2000" dirty="0" err="1"/>
              <a:t>augend</a:t>
            </a:r>
            <a:r>
              <a:rPr lang="en-US" sz="2000" dirty="0"/>
              <a:t>)</a:t>
            </a:r>
          </a:p>
          <a:p>
            <a:r>
              <a:rPr lang="en-US" sz="2000" dirty="0"/>
              <a:t>+9(addend)</a:t>
            </a:r>
          </a:p>
          <a:p>
            <a:r>
              <a:rPr lang="en-US" sz="2000" dirty="0"/>
              <a:t>+1(input carry)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725015" y="2483892"/>
            <a:ext cx="2608087" cy="136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62114" y="2483890"/>
            <a:ext cx="133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BCD ADDER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66200" y="1692322"/>
            <a:ext cx="72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232" y="1015625"/>
            <a:ext cx="8040926" cy="56240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BCD ADDER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505652" y="1091824"/>
            <a:ext cx="10334771" cy="536848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From the table, when binary sum ≤ 1001(9</a:t>
            </a:r>
            <a:r>
              <a:rPr lang="en-US" baseline="-25000" dirty="0">
                <a:latin typeface="Calibri" pitchFamily="34" charset="0"/>
              </a:rPr>
              <a:t>10</a:t>
            </a:r>
            <a:r>
              <a:rPr lang="en-US" dirty="0">
                <a:latin typeface="Calibri" pitchFamily="34" charset="0"/>
              </a:rPr>
              <a:t>), corresponding BCD is identical – 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No conversion needed</a:t>
            </a:r>
          </a:p>
          <a:p>
            <a:pPr algn="just"/>
            <a:r>
              <a:rPr lang="en-US" dirty="0">
                <a:latin typeface="Calibri" pitchFamily="34" charset="0"/>
              </a:rPr>
              <a:t>When binary sum &gt; 1001, it becomes non-valid </a:t>
            </a:r>
            <a:r>
              <a:rPr lang="en-US" dirty="0"/>
              <a:t>as BCD –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conversion needed </a:t>
            </a:r>
          </a:p>
          <a:p>
            <a:pPr lvl="1" algn="just"/>
            <a:r>
              <a:rPr lang="en-US" dirty="0"/>
              <a:t>For binary sum&gt;1001, we have to convert it to a valid BCD representation</a:t>
            </a:r>
          </a:p>
          <a:p>
            <a:pPr lvl="1" algn="just"/>
            <a:r>
              <a:rPr lang="en-US" dirty="0"/>
              <a:t>When </a:t>
            </a:r>
            <a:r>
              <a:rPr lang="en-US" dirty="0">
                <a:latin typeface="Calibri" pitchFamily="34" charset="0"/>
              </a:rPr>
              <a:t>binary sum is 1010, decimal is 10 – correct BCD representation will be</a:t>
            </a:r>
          </a:p>
          <a:p>
            <a:pPr lvl="1" algn="just">
              <a:buNone/>
            </a:pPr>
            <a:endParaRPr lang="en-US" dirty="0">
              <a:latin typeface="Calibri" pitchFamily="34" charset="0"/>
            </a:endParaRPr>
          </a:p>
          <a:p>
            <a:pPr lvl="1" algn="just"/>
            <a:r>
              <a:rPr lang="en-US" dirty="0"/>
              <a:t>To convert 1010 to 10000, we have to add (0110)</a:t>
            </a:r>
            <a:r>
              <a:rPr lang="en-US" baseline="-25000" dirty="0"/>
              <a:t>2</a:t>
            </a:r>
            <a:r>
              <a:rPr lang="en-US" dirty="0"/>
              <a:t> or (6)</a:t>
            </a:r>
            <a:r>
              <a:rPr lang="en-US" baseline="-25000" dirty="0"/>
              <a:t>10</a:t>
            </a:r>
            <a:r>
              <a:rPr lang="en-US" dirty="0"/>
              <a:t> with 1010</a:t>
            </a:r>
          </a:p>
          <a:p>
            <a:pPr lvl="1" algn="just"/>
            <a:r>
              <a:rPr lang="en-US" dirty="0">
                <a:latin typeface="Calibri" pitchFamily="34" charset="0"/>
              </a:rPr>
              <a:t>Similarly if we add </a:t>
            </a:r>
            <a:r>
              <a:rPr lang="en-US" dirty="0"/>
              <a:t> (0110)</a:t>
            </a:r>
            <a:r>
              <a:rPr lang="en-US" baseline="-25000" dirty="0"/>
              <a:t>2</a:t>
            </a:r>
            <a:r>
              <a:rPr lang="en-US" dirty="0"/>
              <a:t> or (6)</a:t>
            </a:r>
            <a:r>
              <a:rPr lang="en-US" baseline="-25000" dirty="0"/>
              <a:t>10</a:t>
            </a:r>
            <a:r>
              <a:rPr lang="en-US" dirty="0"/>
              <a:t> with 1011……10011, we will get the corresponding BCD representation</a:t>
            </a:r>
            <a:endParaRPr lang="en-US" dirty="0">
              <a:latin typeface="Calibri" pitchFamily="34" charset="0"/>
            </a:endParaRPr>
          </a:p>
          <a:p>
            <a:pPr algn="just"/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6200" y="1692322"/>
            <a:ext cx="72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8237" y="3302765"/>
            <a:ext cx="296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0001   0000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598319" y="3151276"/>
            <a:ext cx="245664" cy="2483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6095099" y="3115793"/>
            <a:ext cx="245663" cy="3193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BCD ADDER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212905" y="1037232"/>
            <a:ext cx="10627518" cy="59436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</a:rPr>
              <a:t>Now we have to design the circuit.</a:t>
            </a:r>
          </a:p>
          <a:p>
            <a:r>
              <a:rPr lang="en-US" dirty="0">
                <a:latin typeface="Calibri" pitchFamily="34" charset="0"/>
              </a:rPr>
              <a:t>We have to design a circuit that will detect when conversion should be performed and when not.</a:t>
            </a:r>
          </a:p>
          <a:p>
            <a:r>
              <a:rPr lang="en-US" dirty="0"/>
              <a:t>From the table, it is </a:t>
            </a:r>
          </a:p>
          <a:p>
            <a:pPr>
              <a:buNone/>
            </a:pPr>
            <a:r>
              <a:rPr lang="en-US" dirty="0"/>
              <a:t>v</a:t>
            </a:r>
            <a:r>
              <a:rPr lang="en-US" dirty="0">
                <a:latin typeface="Calibri" pitchFamily="34" charset="0"/>
              </a:rPr>
              <a:t>isible that,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conversion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is needed</a:t>
            </a:r>
            <a:r>
              <a:rPr lang="en-US" dirty="0"/>
              <a:t> when the 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>
                <a:latin typeface="Calibri" pitchFamily="34" charset="0"/>
              </a:rPr>
              <a:t>inary sum has an </a:t>
            </a:r>
          </a:p>
          <a:p>
            <a:pPr>
              <a:buNone/>
            </a:pPr>
            <a:r>
              <a:rPr lang="en-US" dirty="0"/>
              <a:t>output carry </a:t>
            </a:r>
            <a:r>
              <a:rPr lang="en-US" dirty="0">
                <a:solidFill>
                  <a:srgbClr val="FF0000"/>
                </a:solidFill>
              </a:rPr>
              <a:t>K=1</a:t>
            </a:r>
            <a:r>
              <a:rPr lang="en-US" dirty="0"/>
              <a:t>.</a:t>
            </a:r>
          </a:p>
          <a:p>
            <a:r>
              <a:rPr lang="en-US" dirty="0">
                <a:latin typeface="Calibri" pitchFamily="34" charset="0"/>
              </a:rPr>
              <a:t>Other 6 combinations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From 1010 to 1111 that</a:t>
            </a:r>
          </a:p>
          <a:p>
            <a:pPr>
              <a:buNone/>
            </a:pPr>
            <a:r>
              <a:rPr lang="en-US" dirty="0"/>
              <a:t>Need conversion have a 1 in position z8</a:t>
            </a:r>
          </a:p>
          <a:p>
            <a:r>
              <a:rPr lang="en-US" dirty="0">
                <a:latin typeface="Calibri" pitchFamily="34" charset="0"/>
              </a:rPr>
              <a:t>To distinguish them form the value 1000 and 1001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also have a 1 in position Z8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, we specify, either Z</a:t>
            </a:r>
            <a:r>
              <a:rPr lang="en-US" baseline="-25000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 or Z</a:t>
            </a:r>
            <a:r>
              <a:rPr lang="en-US" baseline="-25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 must have a 1</a:t>
            </a:r>
          </a:p>
          <a:p>
            <a:pPr lvl="2">
              <a:buNone/>
            </a:pPr>
            <a:r>
              <a:rPr lang="en-US" dirty="0"/>
              <a:t>C  = K + Z</a:t>
            </a:r>
            <a:r>
              <a:rPr lang="en-US" baseline="-25000" dirty="0"/>
              <a:t>8</a:t>
            </a:r>
            <a:r>
              <a:rPr lang="en-US" dirty="0"/>
              <a:t>Z</a:t>
            </a:r>
            <a:r>
              <a:rPr lang="en-US" baseline="-25000" dirty="0"/>
              <a:t>4</a:t>
            </a:r>
            <a:r>
              <a:rPr lang="en-US" dirty="0"/>
              <a:t> + Z</a:t>
            </a:r>
            <a:r>
              <a:rPr lang="en-US" baseline="-25000" dirty="0"/>
              <a:t>8</a:t>
            </a:r>
            <a:r>
              <a:rPr lang="en-US" dirty="0"/>
              <a:t>Z</a:t>
            </a:r>
            <a:r>
              <a:rPr lang="en-US" baseline="-25000" dirty="0"/>
              <a:t>2</a:t>
            </a:r>
            <a:endParaRPr lang="en-US" baseline="-250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360" y="2381096"/>
            <a:ext cx="7203288" cy="26139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7139" y="2074455"/>
            <a:ext cx="8498461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            Z</a:t>
            </a:r>
            <a:r>
              <a:rPr lang="en-US" b="1" baseline="-25000" dirty="0"/>
              <a:t>8        </a:t>
            </a:r>
            <a:r>
              <a:rPr lang="en-US" b="1" dirty="0"/>
              <a:t>     Z</a:t>
            </a:r>
            <a:r>
              <a:rPr lang="en-US" b="1" baseline="-25000" dirty="0"/>
              <a:t>4</a:t>
            </a:r>
            <a:r>
              <a:rPr lang="en-US" b="1" dirty="0"/>
              <a:t>          Z</a:t>
            </a:r>
            <a:r>
              <a:rPr lang="en-US" b="1" baseline="-25000" dirty="0"/>
              <a:t>2         </a:t>
            </a:r>
            <a:r>
              <a:rPr lang="en-US" b="1" dirty="0"/>
              <a:t>    Z</a:t>
            </a:r>
            <a:r>
              <a:rPr lang="en-US" b="1" baseline="-25000" dirty="0"/>
              <a:t>1</a:t>
            </a:r>
            <a:r>
              <a:rPr lang="en-US" b="1" dirty="0"/>
              <a:t>                    C           S</a:t>
            </a:r>
            <a:r>
              <a:rPr lang="en-US" b="1" baseline="-25000" dirty="0"/>
              <a:t>8                </a:t>
            </a:r>
            <a:r>
              <a:rPr lang="en-US" b="1" dirty="0"/>
              <a:t>S</a:t>
            </a:r>
            <a:r>
              <a:rPr lang="en-US" b="1" baseline="-25000" dirty="0"/>
              <a:t>4              </a:t>
            </a:r>
            <a:r>
              <a:rPr lang="en-US" b="1" dirty="0"/>
              <a:t>S</a:t>
            </a:r>
            <a:r>
              <a:rPr lang="en-US" b="1" baseline="-25000" dirty="0"/>
              <a:t>2             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40360" y="4189869"/>
            <a:ext cx="408069" cy="832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2032" y="2991140"/>
            <a:ext cx="405114" cy="12123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02730" y="2361063"/>
            <a:ext cx="366670" cy="47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94673" y="3361903"/>
            <a:ext cx="419896" cy="8416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42796" y="2982043"/>
            <a:ext cx="416941" cy="4162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46322" y="5459105"/>
            <a:ext cx="1909320" cy="313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10794" y="5816221"/>
            <a:ext cx="3598687" cy="311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06" y="2161522"/>
            <a:ext cx="6340725" cy="46964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0649" y="928048"/>
            <a:ext cx="11106546" cy="5929952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When C  = K + Z</a:t>
            </a:r>
            <a:r>
              <a:rPr lang="en-US" baseline="-25000" dirty="0"/>
              <a:t>8</a:t>
            </a:r>
            <a:r>
              <a:rPr lang="en-US" dirty="0"/>
              <a:t>Z</a:t>
            </a:r>
            <a:r>
              <a:rPr lang="en-US" baseline="-25000" dirty="0"/>
              <a:t>4</a:t>
            </a:r>
            <a:r>
              <a:rPr lang="en-US" dirty="0"/>
              <a:t> + Z</a:t>
            </a:r>
            <a:r>
              <a:rPr lang="en-US" baseline="-25000" dirty="0"/>
              <a:t>8</a:t>
            </a:r>
            <a:r>
              <a:rPr lang="en-US" dirty="0"/>
              <a:t>Z</a:t>
            </a:r>
            <a:r>
              <a:rPr lang="en-US" baseline="-25000" dirty="0"/>
              <a:t>2 </a:t>
            </a:r>
            <a:r>
              <a:rPr lang="en-US" dirty="0"/>
              <a:t>,it is necessary to add 110 to the binary sum and provide an output carry for the next stage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To add 0110 to the binary sum, we use a second 4-bit binary adder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First the </a:t>
            </a:r>
            <a:r>
              <a:rPr lang="en-US" b="1" dirty="0" err="1"/>
              <a:t>augend</a:t>
            </a:r>
            <a:r>
              <a:rPr lang="en-US" b="1" dirty="0"/>
              <a:t>, added 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dirty="0"/>
              <a:t>and the </a:t>
            </a:r>
            <a:r>
              <a:rPr lang="en-US" b="1" dirty="0"/>
              <a:t>input carry </a:t>
            </a:r>
            <a:r>
              <a:rPr lang="en-US" dirty="0"/>
              <a:t>are 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dirty="0"/>
              <a:t>added in the top 4-bit binary adder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dirty="0"/>
              <a:t> to produce the binary sum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When output </a:t>
            </a:r>
            <a:r>
              <a:rPr lang="en-US" b="1" dirty="0">
                <a:solidFill>
                  <a:schemeClr val="accent2"/>
                </a:solidFill>
              </a:rPr>
              <a:t>carry=0 nothing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b="1" dirty="0">
                <a:solidFill>
                  <a:schemeClr val="accent2"/>
                </a:solidFill>
              </a:rPr>
              <a:t>added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dirty="0"/>
              <a:t>When output </a:t>
            </a:r>
            <a:r>
              <a:rPr lang="en-US" b="1" dirty="0">
                <a:solidFill>
                  <a:srgbClr val="FF0000"/>
                </a:solidFill>
              </a:rPr>
              <a:t>carry=1,binary 0110 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b="1" dirty="0">
                <a:solidFill>
                  <a:srgbClr val="FF0000"/>
                </a:solidFill>
              </a:rPr>
              <a:t>is added</a:t>
            </a:r>
            <a:r>
              <a:rPr lang="en-US" dirty="0"/>
              <a:t> to the binary sum through the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dirty="0"/>
              <a:t>bottom 4-bit binary adder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3815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BCD ADDER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682" y="2183642"/>
            <a:ext cx="2395182" cy="341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48399" y="6059606"/>
            <a:ext cx="6351667" cy="1228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106550" y="2977486"/>
            <a:ext cx="464251" cy="341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251881" y="2988862"/>
            <a:ext cx="5404513" cy="204716"/>
          </a:xfrm>
          <a:prstGeom prst="bentConnector3">
            <a:avLst>
              <a:gd name="adj1" fmla="val -25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1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0648" y="1050664"/>
            <a:ext cx="10653321" cy="5489435"/>
          </a:xfrm>
        </p:spPr>
      </p:pic>
      <p:sp>
        <p:nvSpPr>
          <p:cNvPr id="6" name="TextBox 5"/>
          <p:cNvSpPr txBox="1"/>
          <p:nvPr/>
        </p:nvSpPr>
        <p:spPr>
          <a:xfrm>
            <a:off x="496780" y="354845"/>
            <a:ext cx="963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small" spc="-15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2- BIT </a:t>
            </a:r>
            <a:r>
              <a:rPr lang="en-US" sz="3600" dirty="0">
                <a:solidFill>
                  <a:schemeClr val="tx2"/>
                </a:solidFill>
                <a:latin typeface="Calibri" pitchFamily="34" charset="0"/>
              </a:rPr>
              <a:t>by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cap="small" spc="-150" dirty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2-BIT BINARY MULTIPLIER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1263015" y="3249613"/>
          <a:ext cx="2806700" cy="2159000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8466286" y="1590784"/>
            <a:ext cx="1170146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>
                <a:latin typeface="Calibri" pitchFamily="34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Calibri" pitchFamily="34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Calibri" pitchFamily="34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C</a:t>
            </a:r>
            <a:r>
              <a:rPr lang="en-US" sz="2400" b="1" i="1">
                <a:latin typeface="Calibri" pitchFamily="34" charset="0"/>
                <a:cs typeface="Times New Roman" pitchFamily="18" charset="0"/>
              </a:rPr>
              <a:t>   </a:t>
            </a:r>
            <a:r>
              <a:rPr lang="en-US" sz="2400" b="1" i="1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Half Adder</a:t>
            </a:r>
          </a:p>
          <a:p>
            <a:pPr lvl="1"/>
            <a:r>
              <a:rPr lang="en-US" dirty="0">
                <a:latin typeface="Calibri" pitchFamily="34" charset="0"/>
              </a:rPr>
              <a:t>Adds </a:t>
            </a:r>
            <a:r>
              <a:rPr lang="en-US" dirty="0">
                <a:solidFill>
                  <a:srgbClr val="996633"/>
                </a:solidFill>
                <a:latin typeface="Calibri" pitchFamily="34" charset="0"/>
              </a:rPr>
              <a:t>1-bit</a:t>
            </a:r>
            <a:r>
              <a:rPr lang="en-US" dirty="0">
                <a:latin typeface="Calibri" pitchFamily="34" charset="0"/>
              </a:rPr>
              <a:t> plus </a:t>
            </a:r>
            <a:r>
              <a:rPr lang="en-US" dirty="0">
                <a:solidFill>
                  <a:srgbClr val="996633"/>
                </a:solidFill>
                <a:latin typeface="Calibri" pitchFamily="34" charset="0"/>
              </a:rPr>
              <a:t>1-bit</a:t>
            </a:r>
          </a:p>
          <a:p>
            <a:pPr lvl="1"/>
            <a:r>
              <a:rPr lang="en-US" dirty="0">
                <a:latin typeface="Calibri" pitchFamily="34" charset="0"/>
              </a:rPr>
              <a:t>Produces 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Sum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Carry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594360" y="27463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BINARY ADDER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739" y="1214661"/>
            <a:ext cx="10867030" cy="38623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Magnitude Comparator: </a:t>
            </a:r>
            <a:r>
              <a:rPr lang="en-US" dirty="0"/>
              <a:t> A </a:t>
            </a:r>
            <a:r>
              <a:rPr lang="en-US" i="1" dirty="0">
                <a:solidFill>
                  <a:schemeClr val="accent2"/>
                </a:solidFill>
              </a:rPr>
              <a:t>magnitude comparator </a:t>
            </a:r>
            <a:r>
              <a:rPr lang="en-US" dirty="0"/>
              <a:t>is a combinational circuit that compares two numbers A and B, and determines their relative magnitudes. The </a:t>
            </a:r>
            <a:r>
              <a:rPr lang="en-US" dirty="0">
                <a:solidFill>
                  <a:srgbClr val="FF0000"/>
                </a:solidFill>
              </a:rPr>
              <a:t>outcome</a:t>
            </a:r>
            <a:r>
              <a:rPr lang="en-US" dirty="0"/>
              <a:t> of the comparison is specified by </a:t>
            </a:r>
            <a:r>
              <a:rPr lang="en-US" dirty="0">
                <a:solidFill>
                  <a:srgbClr val="FF0000"/>
                </a:solidFill>
              </a:rPr>
              <a:t>three binary variables </a:t>
            </a:r>
            <a:r>
              <a:rPr lang="en-US" dirty="0"/>
              <a:t>that indicate whether A=B , A&gt;B , or A&lt;B</a:t>
            </a:r>
          </a:p>
          <a:p>
            <a:pPr algn="just"/>
            <a:r>
              <a:rPr lang="en-US" dirty="0"/>
              <a:t>The circuit for comparing two n-bit numbers has 2</a:t>
            </a:r>
            <a:r>
              <a:rPr lang="en-US" baseline="30000" dirty="0"/>
              <a:t>2n</a:t>
            </a:r>
            <a:r>
              <a:rPr lang="en-US" dirty="0"/>
              <a:t> entries in the truth table and becomes too cumbersome even with n=3.</a:t>
            </a:r>
          </a:p>
          <a:p>
            <a:pPr algn="just"/>
            <a:r>
              <a:rPr lang="en-US" dirty="0"/>
              <a:t>So, we will develop an algorithm to design a comparator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3815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MAGNITUDE COMPARATOR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482" y="1023583"/>
            <a:ext cx="10867030" cy="51042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will consider two 4-bit numbers:</a:t>
            </a:r>
          </a:p>
          <a:p>
            <a:pPr lvl="2" algn="just">
              <a:buNone/>
            </a:pPr>
            <a:r>
              <a:rPr lang="en-US" dirty="0"/>
              <a:t>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</a:p>
          <a:p>
            <a:pPr lvl="2" algn="just">
              <a:buNone/>
            </a:pPr>
            <a:r>
              <a:rPr lang="en-US" dirty="0"/>
              <a:t>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  <a:p>
            <a:pPr algn="just"/>
            <a:r>
              <a:rPr lang="en-US" dirty="0"/>
              <a:t>The two numbers are </a:t>
            </a:r>
            <a:r>
              <a:rPr lang="en-US" dirty="0">
                <a:solidFill>
                  <a:srgbClr val="FF0000"/>
                </a:solidFill>
              </a:rPr>
              <a:t>equal</a:t>
            </a:r>
            <a:r>
              <a:rPr lang="en-US" dirty="0"/>
              <a:t> if </a:t>
            </a:r>
            <a:r>
              <a:rPr lang="en-US" b="1" dirty="0">
                <a:solidFill>
                  <a:srgbClr val="00B050"/>
                </a:solidFill>
              </a:rPr>
              <a:t>all pairs </a:t>
            </a:r>
            <a:r>
              <a:rPr lang="en-US" dirty="0"/>
              <a:t>of significant </a:t>
            </a:r>
            <a:r>
              <a:rPr lang="en-US" dirty="0">
                <a:solidFill>
                  <a:srgbClr val="00B050"/>
                </a:solidFill>
              </a:rPr>
              <a:t>digits are equal</a:t>
            </a:r>
            <a:r>
              <a:rPr lang="en-US" dirty="0"/>
              <a:t>. If A</a:t>
            </a:r>
            <a:r>
              <a:rPr lang="en-US" baseline="-25000" dirty="0"/>
              <a:t>3</a:t>
            </a:r>
            <a:r>
              <a:rPr lang="en-US" dirty="0"/>
              <a:t>=B</a:t>
            </a:r>
            <a:r>
              <a:rPr lang="en-US" baseline="-25000" dirty="0"/>
              <a:t>3</a:t>
            </a:r>
            <a:r>
              <a:rPr lang="en-US" dirty="0"/>
              <a:t> &amp; A</a:t>
            </a:r>
            <a:r>
              <a:rPr lang="en-US" baseline="-25000" dirty="0"/>
              <a:t>2</a:t>
            </a:r>
            <a:r>
              <a:rPr lang="en-US" dirty="0"/>
              <a:t>=B</a:t>
            </a:r>
            <a:r>
              <a:rPr lang="en-US" baseline="-25000" dirty="0"/>
              <a:t>2</a:t>
            </a:r>
            <a:r>
              <a:rPr lang="en-US" dirty="0"/>
              <a:t> &amp; A</a:t>
            </a:r>
            <a:r>
              <a:rPr lang="en-US" baseline="-25000" dirty="0"/>
              <a:t>1</a:t>
            </a:r>
            <a:r>
              <a:rPr lang="en-US" dirty="0"/>
              <a:t>=B</a:t>
            </a:r>
            <a:r>
              <a:rPr lang="en-US" baseline="-25000" dirty="0"/>
              <a:t>1</a:t>
            </a:r>
            <a:r>
              <a:rPr lang="en-US" dirty="0"/>
              <a:t> &amp; A</a:t>
            </a:r>
            <a:r>
              <a:rPr lang="en-US" baseline="-25000" dirty="0"/>
              <a:t>0</a:t>
            </a:r>
            <a:r>
              <a:rPr lang="en-US" dirty="0"/>
              <a:t>=B</a:t>
            </a:r>
            <a:r>
              <a:rPr lang="en-US" baseline="-25000" dirty="0"/>
              <a:t>0</a:t>
            </a:r>
          </a:p>
          <a:p>
            <a:pPr algn="just"/>
            <a:r>
              <a:rPr lang="en-US" dirty="0"/>
              <a:t>So the equality relation of each pair of bits will be</a:t>
            </a:r>
          </a:p>
          <a:p>
            <a:pPr lvl="1" algn="just">
              <a:buNone/>
            </a:pPr>
            <a:r>
              <a:rPr lang="en-US" dirty="0"/>
              <a:t>	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b="1" dirty="0"/>
              <a:t> = 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b="1" dirty="0" err="1"/>
              <a:t>B</a:t>
            </a:r>
            <a:r>
              <a:rPr lang="en-US" b="1" baseline="-25000" dirty="0" err="1"/>
              <a:t>i</a:t>
            </a:r>
            <a:r>
              <a:rPr lang="en-US" b="1" dirty="0" err="1"/>
              <a:t>+A</a:t>
            </a:r>
            <a:r>
              <a:rPr lang="en-US" b="1" baseline="-25000" dirty="0" err="1"/>
              <a:t>i</a:t>
            </a:r>
            <a:r>
              <a:rPr lang="en-US" b="1" dirty="0" err="1"/>
              <a:t>’+B</a:t>
            </a:r>
            <a:r>
              <a:rPr lang="en-US" b="1" baseline="-25000" dirty="0" err="1"/>
              <a:t>i</a:t>
            </a:r>
            <a:r>
              <a:rPr lang="en-US" b="1" dirty="0"/>
              <a:t>’  , </a:t>
            </a:r>
            <a:r>
              <a:rPr lang="en-US" dirty="0"/>
              <a:t>where x</a:t>
            </a:r>
            <a:r>
              <a:rPr lang="en-US" baseline="-25000" dirty="0"/>
              <a:t>i</a:t>
            </a:r>
            <a:r>
              <a:rPr lang="en-US" dirty="0"/>
              <a:t>=1 only if the pair of bits in 				position </a:t>
            </a:r>
            <a:r>
              <a:rPr lang="en-US" dirty="0" err="1"/>
              <a:t>i</a:t>
            </a:r>
            <a:r>
              <a:rPr lang="en-US" dirty="0"/>
              <a:t> are equal </a:t>
            </a:r>
          </a:p>
          <a:p>
            <a:pPr algn="just"/>
            <a:r>
              <a:rPr lang="en-US" dirty="0"/>
              <a:t>If all pair of bits of A and B are equal which means, if 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all are equal 1, we can say A=B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3815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MAGNITUDE COMPARATOR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78578" y="4289950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1   0   1</a:t>
            </a:r>
          </a:p>
          <a:p>
            <a:pPr marL="457200" indent="-457200"/>
            <a:r>
              <a:rPr lang="en-US" sz="2400" dirty="0"/>
              <a:t>1     1   1   1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514" y="1023583"/>
            <a:ext cx="8986368" cy="51042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determine if A&gt;B or A&lt;B, we inspect relative magnitudes of significant bits starting from the MSB</a:t>
            </a: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>If these two bits are equal, we compare the next lower significant pair of bits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This comparison continues until a pair of unequal digits is reached</a:t>
            </a:r>
            <a:r>
              <a:rPr lang="en-US" dirty="0"/>
              <a:t> </a:t>
            </a:r>
          </a:p>
          <a:p>
            <a:pPr lvl="2" algn="just"/>
            <a:r>
              <a:rPr lang="en-US" dirty="0"/>
              <a:t>If the corresponding digit of A=1 and that of B=0, we conclude A&gt;B</a:t>
            </a:r>
          </a:p>
          <a:p>
            <a:pPr lvl="2" algn="just"/>
            <a:r>
              <a:rPr lang="en-US" dirty="0"/>
              <a:t>If the corresponding digit of A=0 and that of B=1, we conclude A&lt;B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function for the above sequential comparison will be:</a:t>
            </a:r>
          </a:p>
          <a:p>
            <a:pPr algn="just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3815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MAGNITUDE COMPARATOR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79116" y="1924337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-25000" dirty="0"/>
              <a:t>3  </a:t>
            </a:r>
            <a:r>
              <a:rPr lang="en-US" sz="2400" dirty="0"/>
              <a:t>A</a:t>
            </a:r>
            <a:r>
              <a:rPr lang="en-US" sz="2400" baseline="-25000" dirty="0"/>
              <a:t>2   </a:t>
            </a:r>
            <a:r>
              <a:rPr lang="en-US" sz="2400" dirty="0"/>
              <a:t>A</a:t>
            </a:r>
            <a:r>
              <a:rPr lang="en-US" sz="2400" baseline="-25000" dirty="0"/>
              <a:t>1   </a:t>
            </a:r>
            <a:r>
              <a:rPr lang="en-US" sz="2400" dirty="0"/>
              <a:t>A</a:t>
            </a:r>
            <a:r>
              <a:rPr lang="en-US" sz="2400" baseline="-25000" dirty="0"/>
              <a:t>0</a:t>
            </a:r>
          </a:p>
          <a:p>
            <a:r>
              <a:rPr lang="en-US" sz="2400" dirty="0"/>
              <a:t>B</a:t>
            </a:r>
            <a:r>
              <a:rPr lang="en-US" sz="2400" baseline="-25000" dirty="0"/>
              <a:t>3   </a:t>
            </a:r>
            <a:r>
              <a:rPr lang="en-US" sz="2400" dirty="0"/>
              <a:t>B</a:t>
            </a:r>
            <a:r>
              <a:rPr lang="en-US" sz="2400" baseline="-25000" dirty="0"/>
              <a:t>2   </a:t>
            </a:r>
            <a:r>
              <a:rPr lang="en-US" sz="2400" dirty="0"/>
              <a:t>B</a:t>
            </a:r>
            <a:r>
              <a:rPr lang="en-US" sz="2400" baseline="-25000" dirty="0"/>
              <a:t>1   </a:t>
            </a:r>
            <a:r>
              <a:rPr lang="en-US" sz="2400" dirty="0"/>
              <a:t>B</a:t>
            </a:r>
            <a:r>
              <a:rPr lang="en-US" sz="2400" baseline="-25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93363" y="3045729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1   1   1</a:t>
            </a:r>
          </a:p>
          <a:p>
            <a:pPr marL="457200" indent="-457200"/>
            <a:r>
              <a:rPr lang="en-US" sz="2400" dirty="0"/>
              <a:t>1     1  0   1 </a:t>
            </a:r>
          </a:p>
        </p:txBody>
      </p:sp>
      <p:sp>
        <p:nvSpPr>
          <p:cNvPr id="11" name="Oval 10"/>
          <p:cNvSpPr/>
          <p:nvPr/>
        </p:nvSpPr>
        <p:spPr>
          <a:xfrm>
            <a:off x="9208145" y="3057098"/>
            <a:ext cx="277050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049071" y="3045725"/>
            <a:ext cx="241339" cy="884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31800" y="4289947"/>
            <a:ext cx="212453" cy="8552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10615" y="3073018"/>
            <a:ext cx="238602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060216" y="4249002"/>
            <a:ext cx="216544" cy="884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08113" y="4276295"/>
            <a:ext cx="227456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9" y="5813946"/>
            <a:ext cx="9196603" cy="1051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70509" y="2392911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1   0   1</a:t>
            </a:r>
          </a:p>
          <a:p>
            <a:pPr marL="457200" indent="-457200"/>
            <a:r>
              <a:rPr lang="en-US" sz="2400" dirty="0"/>
              <a:t>1     0   1   1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3815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MAGNITUDE COMPARATOR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85294" y="1148690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1   1   1</a:t>
            </a:r>
          </a:p>
          <a:p>
            <a:pPr marL="457200" indent="-457200"/>
            <a:r>
              <a:rPr lang="en-US" sz="2400" dirty="0"/>
              <a:t>0     1  0   1 </a:t>
            </a:r>
          </a:p>
        </p:txBody>
      </p:sp>
      <p:pic>
        <p:nvPicPr>
          <p:cNvPr id="20" name="Picture 19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8" y="5813946"/>
            <a:ext cx="9696852" cy="105138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9225886" y="2415653"/>
            <a:ext cx="390326" cy="818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8073" y="1187359"/>
            <a:ext cx="299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A</a:t>
            </a:r>
            <a:r>
              <a:rPr lang="en-US" sz="2400" baseline="-25000" dirty="0"/>
              <a:t>3</a:t>
            </a:r>
            <a:r>
              <a:rPr lang="en-US" sz="2400" dirty="0"/>
              <a:t>B</a:t>
            </a:r>
            <a:r>
              <a:rPr lang="en-US" sz="2400" baseline="-25000" dirty="0"/>
              <a:t>3</a:t>
            </a:r>
            <a:r>
              <a:rPr lang="en-US" sz="2400" dirty="0"/>
              <a:t>’ = 1, A&gt;B</a:t>
            </a:r>
          </a:p>
        </p:txBody>
      </p:sp>
      <p:sp>
        <p:nvSpPr>
          <p:cNvPr id="21" name="Oval 20"/>
          <p:cNvSpPr/>
          <p:nvPr/>
        </p:nvSpPr>
        <p:spPr>
          <a:xfrm>
            <a:off x="8803034" y="2390632"/>
            <a:ext cx="286376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20771" y="1175979"/>
            <a:ext cx="390326" cy="818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14254" y="2622649"/>
            <a:ext cx="352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X</a:t>
            </a:r>
            <a:r>
              <a:rPr lang="en-US" sz="2400" baseline="-25000" dirty="0"/>
              <a:t>3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’ = 1, A&gt;B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0238" y="3609833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1   1   1</a:t>
            </a:r>
          </a:p>
          <a:p>
            <a:pPr marL="457200" indent="-457200"/>
            <a:r>
              <a:rPr lang="en-US" sz="2400" dirty="0"/>
              <a:t>1     1  0   1 </a:t>
            </a:r>
          </a:p>
        </p:txBody>
      </p:sp>
      <p:sp>
        <p:nvSpPr>
          <p:cNvPr id="25" name="Oval 24"/>
          <p:cNvSpPr/>
          <p:nvPr/>
        </p:nvSpPr>
        <p:spPr>
          <a:xfrm>
            <a:off x="8752764" y="3648501"/>
            <a:ext cx="268407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246810" y="3634853"/>
            <a:ext cx="224734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533188" y="3646226"/>
            <a:ext cx="390326" cy="818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9148" y="3784983"/>
            <a:ext cx="39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X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’ = 1, A&gt;B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5540" y="1160063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-25000" dirty="0"/>
              <a:t>3  </a:t>
            </a:r>
            <a:r>
              <a:rPr lang="en-US" sz="2400" dirty="0"/>
              <a:t>A</a:t>
            </a:r>
            <a:r>
              <a:rPr lang="en-US" sz="2400" baseline="-25000" dirty="0"/>
              <a:t>2   </a:t>
            </a:r>
            <a:r>
              <a:rPr lang="en-US" sz="2400" dirty="0"/>
              <a:t>A</a:t>
            </a:r>
            <a:r>
              <a:rPr lang="en-US" sz="2400" baseline="-25000" dirty="0"/>
              <a:t>1   </a:t>
            </a:r>
            <a:r>
              <a:rPr lang="en-US" sz="2400" dirty="0"/>
              <a:t>A</a:t>
            </a:r>
            <a:r>
              <a:rPr lang="en-US" sz="2400" baseline="-25000" dirty="0"/>
              <a:t>0</a:t>
            </a:r>
          </a:p>
          <a:p>
            <a:r>
              <a:rPr lang="en-US" sz="2400" dirty="0"/>
              <a:t>B</a:t>
            </a:r>
            <a:r>
              <a:rPr lang="en-US" sz="2400" baseline="-25000" dirty="0"/>
              <a:t>3   </a:t>
            </a:r>
            <a:r>
              <a:rPr lang="en-US" sz="2400" dirty="0"/>
              <a:t>B</a:t>
            </a:r>
            <a:r>
              <a:rPr lang="en-US" sz="2400" baseline="-25000" dirty="0"/>
              <a:t>2   </a:t>
            </a:r>
            <a:r>
              <a:rPr lang="en-US" sz="2400" dirty="0"/>
              <a:t>B</a:t>
            </a:r>
            <a:r>
              <a:rPr lang="en-US" sz="2400" baseline="-25000" dirty="0"/>
              <a:t>1   </a:t>
            </a:r>
            <a:r>
              <a:rPr lang="en-US" sz="2400" dirty="0"/>
              <a:t>B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09547" y="4772170"/>
            <a:ext cx="221776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1   1   1</a:t>
            </a:r>
          </a:p>
          <a:p>
            <a:pPr marL="457200" indent="-457200"/>
            <a:r>
              <a:rPr lang="en-US" sz="2400" dirty="0"/>
              <a:t>1     1   1   0 </a:t>
            </a:r>
          </a:p>
        </p:txBody>
      </p:sp>
      <p:sp>
        <p:nvSpPr>
          <p:cNvPr id="31" name="Oval 30"/>
          <p:cNvSpPr/>
          <p:nvPr/>
        </p:nvSpPr>
        <p:spPr>
          <a:xfrm>
            <a:off x="8755720" y="4810835"/>
            <a:ext cx="292747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167879" y="4797187"/>
            <a:ext cx="303668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900541" y="4808560"/>
            <a:ext cx="390326" cy="818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518856" y="4785811"/>
            <a:ext cx="321181" cy="81886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7268" y="4906374"/>
            <a:ext cx="395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 X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0</a:t>
            </a:r>
            <a:r>
              <a:rPr lang="en-US" sz="2400" dirty="0"/>
              <a:t>B</a:t>
            </a:r>
            <a:r>
              <a:rPr lang="en-US" sz="2400" baseline="-25000" dirty="0"/>
              <a:t>0</a:t>
            </a:r>
            <a:r>
              <a:rPr lang="en-US" sz="2400" dirty="0"/>
              <a:t>’ = 1, A&gt;B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4" grpId="0" animBg="1"/>
      <p:bldP spid="19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12608" y="817772"/>
            <a:ext cx="7674573" cy="6040231"/>
          </a:xfr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3815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MAGNITUDE COMPARATOR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3815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MAGNITUDE COMPARATOR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94360" y="955346"/>
            <a:ext cx="10005060" cy="5518609"/>
          </a:xfrm>
        </p:spPr>
        <p:txBody>
          <a:bodyPr/>
          <a:lstStyle/>
          <a:p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b="1" dirty="0"/>
              <a:t> = 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b="1" dirty="0" err="1"/>
              <a:t>B</a:t>
            </a:r>
            <a:r>
              <a:rPr lang="en-US" b="1" baseline="-25000" dirty="0" err="1"/>
              <a:t>i</a:t>
            </a:r>
            <a:r>
              <a:rPr lang="en-US" b="1" dirty="0" err="1"/>
              <a:t>+A</a:t>
            </a:r>
            <a:r>
              <a:rPr lang="en-US" b="1" baseline="-25000" dirty="0" err="1"/>
              <a:t>i</a:t>
            </a:r>
            <a:r>
              <a:rPr lang="en-US" b="1" dirty="0" err="1"/>
              <a:t>’+B</a:t>
            </a:r>
            <a:r>
              <a:rPr lang="en-US" b="1" baseline="-25000" dirty="0" err="1"/>
              <a:t>i</a:t>
            </a:r>
            <a:r>
              <a:rPr lang="en-US" b="1" dirty="0"/>
              <a:t>’</a:t>
            </a:r>
          </a:p>
          <a:p>
            <a:r>
              <a:rPr lang="en-US" b="1" dirty="0"/>
              <a:t>(A</a:t>
            </a:r>
            <a:r>
              <a:rPr lang="en-US" b="1" baseline="-25000" dirty="0"/>
              <a:t>0</a:t>
            </a:r>
            <a:r>
              <a:rPr lang="en-US" b="1" dirty="0"/>
              <a:t>’B</a:t>
            </a:r>
            <a:r>
              <a:rPr lang="en-US" b="1" baseline="-25000" dirty="0"/>
              <a:t>0</a:t>
            </a:r>
            <a:r>
              <a:rPr lang="en-US" b="1" dirty="0"/>
              <a:t>+A</a:t>
            </a:r>
            <a:r>
              <a:rPr lang="en-US" b="1" baseline="-25000" dirty="0"/>
              <a:t>0</a:t>
            </a:r>
            <a:r>
              <a:rPr lang="en-US" b="1" dirty="0"/>
              <a:t>B</a:t>
            </a:r>
            <a:r>
              <a:rPr lang="en-US" b="1" baseline="-25000" dirty="0"/>
              <a:t>0</a:t>
            </a:r>
            <a:r>
              <a:rPr lang="en-US" b="1" dirty="0"/>
              <a:t>’)’ = (A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b="1" dirty="0" err="1"/>
              <a:t>xor</a:t>
            </a:r>
            <a:r>
              <a:rPr lang="en-US" b="1" dirty="0"/>
              <a:t> B</a:t>
            </a:r>
            <a:r>
              <a:rPr lang="en-US" b="1" baseline="-25000" dirty="0"/>
              <a:t>0</a:t>
            </a:r>
            <a:r>
              <a:rPr lang="en-US" b="1" dirty="0"/>
              <a:t>)’</a:t>
            </a:r>
          </a:p>
          <a:p>
            <a:pPr lvl="6">
              <a:buNone/>
            </a:pPr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= A0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</a:rPr>
              <a:t>xnor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B0</a:t>
            </a:r>
          </a:p>
          <a:p>
            <a:pPr lvl="6">
              <a:buNone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   =   A</a:t>
            </a:r>
            <a:r>
              <a:rPr lang="en-US" sz="2400" b="1" baseline="-25000" dirty="0">
                <a:solidFill>
                  <a:schemeClr val="tx1"/>
                </a:solidFill>
                <a:latin typeface="Calibri" pitchFamily="34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lang="en-US" sz="2400" b="1" baseline="-25000" dirty="0">
                <a:solidFill>
                  <a:schemeClr val="tx1"/>
                </a:solidFill>
                <a:latin typeface="Calibri" pitchFamily="34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+A</a:t>
            </a:r>
            <a:r>
              <a:rPr lang="en-US" sz="2400" b="1" baseline="-25000" dirty="0">
                <a:solidFill>
                  <a:schemeClr val="tx1"/>
                </a:solidFill>
                <a:latin typeface="Calibri" pitchFamily="34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’B</a:t>
            </a:r>
            <a:r>
              <a:rPr lang="en-US" sz="2400" b="1" baseline="-25000" dirty="0">
                <a:solidFill>
                  <a:schemeClr val="tx1"/>
                </a:solidFill>
                <a:latin typeface="Calibri" pitchFamily="34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’</a:t>
            </a:r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6259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1"/>
          </p:nvPr>
        </p:nvSpPr>
        <p:spPr>
          <a:xfrm>
            <a:off x="541134" y="876866"/>
            <a:ext cx="10565415" cy="585830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chemeClr val="accent2"/>
                </a:solidFill>
              </a:rPr>
              <a:t>decoder</a:t>
            </a:r>
            <a:r>
              <a:rPr lang="en-US" dirty="0"/>
              <a:t> is a combinational circuit that converts binary information from </a:t>
            </a:r>
            <a:r>
              <a:rPr lang="en-US" i="1" dirty="0">
                <a:solidFill>
                  <a:schemeClr val="accent2"/>
                </a:solidFill>
              </a:rPr>
              <a:t>n-input </a:t>
            </a:r>
            <a:r>
              <a:rPr lang="en-US" dirty="0"/>
              <a:t>lines to a maximum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/>
                </a:solidFill>
              </a:rPr>
              <a:t>2</a:t>
            </a:r>
            <a:r>
              <a:rPr lang="en-US" i="1" baseline="30000" dirty="0">
                <a:solidFill>
                  <a:schemeClr val="accent2"/>
                </a:solidFill>
              </a:rPr>
              <a:t>n</a:t>
            </a:r>
            <a:r>
              <a:rPr lang="en-US" i="1" dirty="0">
                <a:solidFill>
                  <a:schemeClr val="accent2"/>
                </a:solidFill>
              </a:rPr>
              <a:t> unique output </a:t>
            </a:r>
            <a:r>
              <a:rPr lang="en-US" i="1" dirty="0"/>
              <a:t>lines.</a:t>
            </a:r>
          </a:p>
          <a:p>
            <a:r>
              <a:rPr lang="en-US" dirty="0"/>
              <a:t> If the </a:t>
            </a:r>
            <a:r>
              <a:rPr lang="en-US" i="1" dirty="0"/>
              <a:t>n-bit</a:t>
            </a:r>
            <a:r>
              <a:rPr lang="en-US" dirty="0"/>
              <a:t> decoded information has </a:t>
            </a:r>
            <a:r>
              <a:rPr lang="en-US" dirty="0">
                <a:solidFill>
                  <a:srgbClr val="FF0000"/>
                </a:solidFill>
              </a:rPr>
              <a:t>unused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don’t care </a:t>
            </a:r>
            <a:r>
              <a:rPr lang="en-US" dirty="0"/>
              <a:t>combinations, the decoder output will have </a:t>
            </a:r>
            <a:r>
              <a:rPr lang="en-US" dirty="0">
                <a:solidFill>
                  <a:srgbClr val="FF0000"/>
                </a:solidFill>
              </a:rPr>
              <a:t>fewer than 2</a:t>
            </a:r>
            <a:r>
              <a:rPr lang="en-US" baseline="30000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outputs</a:t>
            </a:r>
          </a:p>
          <a:p>
            <a:r>
              <a:rPr lang="en-US" dirty="0"/>
              <a:t>This decoders are called </a:t>
            </a:r>
            <a:r>
              <a:rPr lang="en-US" i="1" dirty="0"/>
              <a:t>n-to-m-line</a:t>
            </a:r>
            <a:r>
              <a:rPr lang="en-US" dirty="0"/>
              <a:t> decoders, where m ≤ 2</a:t>
            </a:r>
            <a:r>
              <a:rPr lang="en-US" baseline="30000" dirty="0"/>
              <a:t>n</a:t>
            </a:r>
          </a:p>
          <a:p>
            <a:r>
              <a:rPr lang="en-US" dirty="0"/>
              <a:t>1-to-2-Line Decoder -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4" name="Picture 4" descr="C:\Documents and Settings\Charles R Kime\My Documents\Texts\Website\PowerPoint_Slides\Work_Area\Chapter_04\Fig_4-06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066" y="4544008"/>
            <a:ext cx="6048851" cy="187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564575" y="5063319"/>
            <a:ext cx="248388" cy="1023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-15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DECODER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461296" y="945108"/>
            <a:ext cx="10138125" cy="4873752"/>
          </a:xfrm>
        </p:spPr>
        <p:txBody>
          <a:bodyPr/>
          <a:lstStyle/>
          <a:p>
            <a:r>
              <a:rPr lang="en-US" dirty="0"/>
              <a:t>The 2 inputs are decoded into 4 outputs</a:t>
            </a:r>
          </a:p>
          <a:p>
            <a:r>
              <a:rPr lang="en-US" dirty="0"/>
              <a:t>Each  output represents one of the </a:t>
            </a:r>
          </a:p>
          <a:p>
            <a:pPr>
              <a:buNone/>
            </a:pPr>
            <a:r>
              <a:rPr lang="en-US" dirty="0" err="1"/>
              <a:t>minterms</a:t>
            </a:r>
            <a:r>
              <a:rPr lang="en-US" dirty="0"/>
              <a:t> of the 2-input variables</a:t>
            </a:r>
          </a:p>
          <a:p>
            <a:r>
              <a:rPr lang="en-US" dirty="0"/>
              <a:t>2 </a:t>
            </a:r>
            <a:r>
              <a:rPr lang="en-US" dirty="0" err="1"/>
              <a:t>intverters</a:t>
            </a:r>
            <a:r>
              <a:rPr lang="en-US" dirty="0"/>
              <a:t> provide the complement of</a:t>
            </a:r>
          </a:p>
          <a:p>
            <a:pPr>
              <a:buNone/>
            </a:pPr>
            <a:r>
              <a:rPr lang="en-US" dirty="0"/>
              <a:t>the inputs</a:t>
            </a:r>
          </a:p>
          <a:p>
            <a:r>
              <a:rPr lang="en-US" dirty="0"/>
              <a:t>Each one of the 4 AND gates generate one </a:t>
            </a:r>
          </a:p>
          <a:p>
            <a:pPr>
              <a:buNone/>
            </a:pPr>
            <a:r>
              <a:rPr lang="en-US" dirty="0"/>
              <a:t>of the </a:t>
            </a:r>
            <a:r>
              <a:rPr lang="en-US" dirty="0" err="1"/>
              <a:t>minterms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09988" name="Group 36"/>
          <p:cNvGraphicFramePr>
            <a:graphicFrameLocks noGrp="1"/>
          </p:cNvGraphicFramePr>
          <p:nvPr/>
        </p:nvGraphicFramePr>
        <p:xfrm>
          <a:off x="379945" y="4494280"/>
          <a:ext cx="4233000" cy="2159000"/>
        </p:xfrm>
        <a:graphic>
          <a:graphicData uri="http://schemas.openxmlformats.org/drawingml/2006/table">
            <a:tbl>
              <a:tblPr/>
              <a:tblGrid>
                <a:gridCol w="84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 B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6582315" y="1350302"/>
          <a:ext cx="4953308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26798" imgH="1994367" progId="">
                  <p:embed/>
                </p:oleObj>
              </mc:Choice>
              <mc:Fallback>
                <p:oleObj name="Visio" r:id="rId3" imgW="2026798" imgH="19943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315" y="1350302"/>
                        <a:ext cx="4953308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2-to-4 Line Decoder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0692" y="5554639"/>
            <a:ext cx="3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625784" y="5360988"/>
          <a:ext cx="195643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177480" progId="Equation.3">
                  <p:embed/>
                </p:oleObj>
              </mc:Choice>
              <mc:Fallback>
                <p:oleObj name="Equation" r:id="rId5" imgW="57132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784" y="5360988"/>
                        <a:ext cx="195643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5636102" y="6049966"/>
          <a:ext cx="2045176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880" imgH="215640" progId="Equation.3">
                  <p:embed/>
                </p:oleObj>
              </mc:Choice>
              <mc:Fallback>
                <p:oleObj name="Equation" r:id="rId7" imgW="5968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6102" y="6049966"/>
                        <a:ext cx="2045176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8277702" y="5272091"/>
          <a:ext cx="208851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215640" progId="Equation.3">
                  <p:embed/>
                </p:oleObj>
              </mc:Choice>
              <mc:Fallback>
                <p:oleObj name="Equation" r:id="rId9" imgW="6094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702" y="5272091"/>
                        <a:ext cx="208851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8141494" y="6005513"/>
          <a:ext cx="2218531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47640" imgH="228600" progId="Equation.3">
                  <p:embed/>
                </p:oleObj>
              </mc:Choice>
              <mc:Fallback>
                <p:oleObj name="Equation" r:id="rId11" imgW="64764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494" y="6005513"/>
                        <a:ext cx="2218531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1704" y="1487606"/>
            <a:ext cx="567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90145" y="2158621"/>
            <a:ext cx="567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754661" y="2909246"/>
            <a:ext cx="567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736920" y="3577989"/>
            <a:ext cx="567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3-to-8 Line Decoder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8759" y="5650173"/>
            <a:ext cx="3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83" y="686897"/>
            <a:ext cx="7344100" cy="576849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7" name="Content Placeholder 16" descr="7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5485" y="4739978"/>
            <a:ext cx="7021858" cy="2118022"/>
          </a:xfrm>
        </p:spPr>
      </p:pic>
      <p:sp>
        <p:nvSpPr>
          <p:cNvPr id="18" name="Content Placeholder 21"/>
          <p:cNvSpPr txBox="1">
            <a:spLocks/>
          </p:cNvSpPr>
          <p:nvPr/>
        </p:nvSpPr>
        <p:spPr>
          <a:xfrm>
            <a:off x="212899" y="755780"/>
            <a:ext cx="10138125" cy="504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>
                <a:latin typeface="Calibri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inputs are decoded into 8 outputs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 output represents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one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minterms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of the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2400" dirty="0">
                <a:latin typeface="Calibri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-input variables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sz="2400" dirty="0">
                <a:latin typeface="Calibri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intverters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provide the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complement of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inputs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Each one of the 8 AND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gates generate one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minterms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3-to-8 Line Decoder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88759" y="5650173"/>
            <a:ext cx="3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Content Placeholder 16" descr="7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4594" y="4507966"/>
            <a:ext cx="7791044" cy="2350034"/>
          </a:xfrm>
        </p:spPr>
      </p:pic>
      <p:sp>
        <p:nvSpPr>
          <p:cNvPr id="18" name="Content Placeholder 21"/>
          <p:cNvSpPr txBox="1">
            <a:spLocks/>
          </p:cNvSpPr>
          <p:nvPr/>
        </p:nvSpPr>
        <p:spPr>
          <a:xfrm>
            <a:off x="171954" y="958756"/>
            <a:ext cx="10138125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 particular application of this decoder</a:t>
            </a:r>
          </a:p>
          <a:p>
            <a:r>
              <a:rPr lang="en-US" sz="2400" dirty="0"/>
              <a:t> is binary-to-octal conversion.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input variables represent </a:t>
            </a:r>
          </a:p>
          <a:p>
            <a:r>
              <a:rPr lang="en-US" sz="2400" dirty="0"/>
              <a:t>a binary number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outputs represent the </a:t>
            </a:r>
          </a:p>
          <a:p>
            <a:r>
              <a:rPr lang="en-US" sz="2400" dirty="0"/>
              <a:t>eight digits of a number in </a:t>
            </a:r>
          </a:p>
          <a:p>
            <a:r>
              <a:rPr lang="en-US" sz="2400" dirty="0"/>
              <a:t>octal number system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8" name="Picture 7" descr="program-to-convert-binary-to-oct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512" y="543083"/>
            <a:ext cx="5180689" cy="3985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1263015" y="2971877"/>
          <a:ext cx="2806700" cy="3336927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8485004" y="2357788"/>
            <a:ext cx="1762586" cy="18466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+    z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C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Calibri" pitchFamily="34" charset="0"/>
                <a:cs typeface="Times New Roman" pitchFamily="18" charset="0"/>
              </a:rPr>
              <a:t>out</a:t>
            </a:r>
            <a:r>
              <a:rPr lang="en-US" sz="2400" b="1" i="1" dirty="0">
                <a:latin typeface="Calibri" pitchFamily="34" charset="0"/>
                <a:cs typeface="Times New Roman" pitchFamily="18" charset="0"/>
              </a:rPr>
              <a:t>   </a:t>
            </a:r>
            <a:r>
              <a:rPr lang="en-US" sz="2400" b="1" i="1" dirty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>
          <a:xfrm>
            <a:off x="594360" y="993229"/>
            <a:ext cx="10005060" cy="5864772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Full Adder</a:t>
            </a:r>
          </a:p>
          <a:p>
            <a:pPr lvl="1"/>
            <a:r>
              <a:rPr lang="en-US" dirty="0">
                <a:latin typeface="Calibri" pitchFamily="34" charset="0"/>
              </a:rPr>
              <a:t>Adds </a:t>
            </a:r>
            <a:r>
              <a:rPr lang="en-US" dirty="0">
                <a:solidFill>
                  <a:srgbClr val="996633"/>
                </a:solidFill>
                <a:latin typeface="Calibri" pitchFamily="34" charset="0"/>
              </a:rPr>
              <a:t>1-bit(x)</a:t>
            </a:r>
            <a:r>
              <a:rPr lang="en-US" dirty="0">
                <a:latin typeface="Calibri" pitchFamily="34" charset="0"/>
              </a:rPr>
              <a:t> plus </a:t>
            </a:r>
            <a:r>
              <a:rPr lang="en-US" dirty="0">
                <a:solidFill>
                  <a:srgbClr val="996633"/>
                </a:solidFill>
                <a:latin typeface="Calibri" pitchFamily="34" charset="0"/>
              </a:rPr>
              <a:t>1-bit(y) </a:t>
            </a:r>
            <a:r>
              <a:rPr lang="en-US" dirty="0">
                <a:latin typeface="Calibri" pitchFamily="34" charset="0"/>
              </a:rPr>
              <a:t>plus </a:t>
            </a:r>
            <a:r>
              <a:rPr lang="en-US" dirty="0">
                <a:solidFill>
                  <a:srgbClr val="996633"/>
                </a:solidFill>
                <a:latin typeface="Calibri" pitchFamily="34" charset="0"/>
              </a:rPr>
              <a:t>1-bit(z)</a:t>
            </a:r>
          </a:p>
          <a:p>
            <a:pPr lvl="1"/>
            <a:r>
              <a:rPr lang="en-US" dirty="0">
                <a:latin typeface="Calibri" pitchFamily="34" charset="0"/>
              </a:rPr>
              <a:t>Let the bit z be the carry-in bit</a:t>
            </a:r>
          </a:p>
          <a:p>
            <a:pPr lvl="1"/>
            <a:r>
              <a:rPr lang="en-US" dirty="0">
                <a:latin typeface="Calibri" pitchFamily="34" charset="0"/>
              </a:rPr>
              <a:t>Produces 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Sum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Carry Out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BINARY ADDER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35486" y="713094"/>
            <a:ext cx="11887200" cy="4873752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Some decoders are constructed with </a:t>
            </a:r>
            <a:r>
              <a:rPr lang="en-US" b="1" dirty="0"/>
              <a:t>NAND</a:t>
            </a:r>
            <a:r>
              <a:rPr lang="en-US" dirty="0"/>
              <a:t> gates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May include one or more </a:t>
            </a:r>
            <a:r>
              <a:rPr lang="en-US" b="1" i="1" dirty="0"/>
              <a:t>Enable</a:t>
            </a:r>
            <a:r>
              <a:rPr lang="en-US" i="1" dirty="0"/>
              <a:t> </a:t>
            </a:r>
            <a:r>
              <a:rPr lang="en-US" dirty="0"/>
              <a:t>inputs to control the circuit operation</a:t>
            </a:r>
            <a:endParaRPr lang="en-US" i="1" dirty="0"/>
          </a:p>
          <a:p>
            <a:pPr marL="0" indent="0">
              <a:spcBef>
                <a:spcPts val="0"/>
              </a:spcBef>
            </a:pPr>
            <a:r>
              <a:rPr lang="en-US" dirty="0"/>
              <a:t>Circuit operates with </a:t>
            </a:r>
            <a:r>
              <a:rPr lang="en-US" b="1" dirty="0">
                <a:solidFill>
                  <a:schemeClr val="accent2"/>
                </a:solidFill>
              </a:rPr>
              <a:t>complemented output 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complement enable input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The decoder is </a:t>
            </a:r>
            <a:r>
              <a:rPr lang="en-US" b="1" dirty="0">
                <a:solidFill>
                  <a:srgbClr val="00B050"/>
                </a:solidFill>
              </a:rPr>
              <a:t>enabled</a:t>
            </a:r>
            <a:r>
              <a:rPr lang="en-US" dirty="0"/>
              <a:t> when </a:t>
            </a:r>
            <a:r>
              <a:rPr lang="en-US" dirty="0">
                <a:solidFill>
                  <a:srgbClr val="00B050"/>
                </a:solidFill>
              </a:rPr>
              <a:t>E=0</a:t>
            </a:r>
          </a:p>
          <a:p>
            <a:pPr marL="0" indent="0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Circuit is disabled when E=1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When circuit is disabled, none of the outputs are equal to 0 and none of the </a:t>
            </a:r>
            <a:r>
              <a:rPr lang="en-US" dirty="0" err="1"/>
              <a:t>minterms</a:t>
            </a:r>
            <a:r>
              <a:rPr lang="en-US" dirty="0"/>
              <a:t> are selected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At any given time, only one output is equal to 0, other outputs are 1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2-to-4 Line Decoder with enable 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0692" y="5554639"/>
            <a:ext cx="3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 descr="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44" y="4117342"/>
            <a:ext cx="5506297" cy="2754306"/>
          </a:xfrm>
          <a:prstGeom prst="rect">
            <a:avLst/>
          </a:prstGeom>
        </p:spPr>
      </p:pic>
      <p:pic>
        <p:nvPicPr>
          <p:cNvPr id="17" name="Picture 16" descr="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68" y="4513398"/>
            <a:ext cx="5506297" cy="23989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27446" y="5431812"/>
            <a:ext cx="337100" cy="2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6859" y="5707042"/>
            <a:ext cx="337100" cy="2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25576" y="5966349"/>
            <a:ext cx="337100" cy="2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0043" y="6255227"/>
            <a:ext cx="337100" cy="2866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2694" y="5450009"/>
            <a:ext cx="366668" cy="1100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5651" y="5152031"/>
            <a:ext cx="4763750" cy="293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461295" y="1596788"/>
            <a:ext cx="10929127" cy="4112890"/>
          </a:xfrm>
        </p:spPr>
        <p:txBody>
          <a:bodyPr/>
          <a:lstStyle/>
          <a:p>
            <a:pPr marL="91440">
              <a:spcBef>
                <a:spcPts val="0"/>
              </a:spcBef>
            </a:pPr>
            <a:r>
              <a:rPr lang="en-US" dirty="0"/>
              <a:t>A decoder can operate with complemented or </a:t>
            </a:r>
            <a:r>
              <a:rPr lang="en-US" dirty="0" err="1"/>
              <a:t>uncomplemented</a:t>
            </a:r>
            <a:r>
              <a:rPr lang="en-US" dirty="0"/>
              <a:t> output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Enable input may be activated with a 0 or a 1 signal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Some decoders may have two or more enable inputs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Block diagram of the 2-to-4 line decoder - 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Decoder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0692" y="5554639"/>
            <a:ext cx="3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45" y="3989515"/>
            <a:ext cx="3752421" cy="2591162"/>
          </a:xfrm>
          <a:prstGeom prst="rect">
            <a:avLst/>
          </a:prstGeom>
        </p:spPr>
      </p:pic>
      <p:pic>
        <p:nvPicPr>
          <p:cNvPr id="15" name="Picture 14" descr="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6" y="3398295"/>
            <a:ext cx="5657324" cy="3166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474943" y="955343"/>
            <a:ext cx="10929127" cy="4112890"/>
          </a:xfrm>
        </p:spPr>
        <p:txBody>
          <a:bodyPr/>
          <a:lstStyle/>
          <a:p>
            <a:pPr marL="91440">
              <a:spcBef>
                <a:spcPts val="0"/>
              </a:spcBef>
            </a:pPr>
            <a:r>
              <a:rPr lang="en-US" dirty="0"/>
              <a:t>A decoder produces </a:t>
            </a:r>
            <a:r>
              <a:rPr lang="en-US" i="1" dirty="0"/>
              <a:t>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err="1"/>
              <a:t>minterms</a:t>
            </a:r>
            <a:r>
              <a:rPr lang="en-US" dirty="0"/>
              <a:t> of </a:t>
            </a:r>
            <a:r>
              <a:rPr lang="en-US" i="1" dirty="0"/>
              <a:t>n-inputs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Any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can be expressed in </a:t>
            </a:r>
            <a:r>
              <a:rPr lang="en-US" dirty="0">
                <a:solidFill>
                  <a:schemeClr val="accent2"/>
                </a:solidFill>
              </a:rPr>
              <a:t>sum of </a:t>
            </a:r>
            <a:r>
              <a:rPr lang="en-US" dirty="0" err="1">
                <a:solidFill>
                  <a:schemeClr val="accent2"/>
                </a:solidFill>
              </a:rPr>
              <a:t>minterms</a:t>
            </a:r>
            <a:r>
              <a:rPr lang="en-US" dirty="0">
                <a:solidFill>
                  <a:schemeClr val="accent2"/>
                </a:solidFill>
              </a:rPr>
              <a:t> form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So, a </a:t>
            </a:r>
            <a:r>
              <a:rPr lang="en-US" dirty="0">
                <a:solidFill>
                  <a:schemeClr val="accent2"/>
                </a:solidFill>
              </a:rPr>
              <a:t>decoder</a:t>
            </a:r>
            <a:r>
              <a:rPr lang="en-US" dirty="0"/>
              <a:t> can be used to </a:t>
            </a:r>
            <a:r>
              <a:rPr lang="en-US" dirty="0">
                <a:solidFill>
                  <a:schemeClr val="accent2"/>
                </a:solidFill>
              </a:rPr>
              <a:t>generate </a:t>
            </a:r>
            <a:r>
              <a:rPr lang="en-US" dirty="0" err="1">
                <a:solidFill>
                  <a:schemeClr val="accent2"/>
                </a:solidFill>
              </a:rPr>
              <a:t>minterms</a:t>
            </a:r>
            <a:r>
              <a:rPr lang="en-US" dirty="0"/>
              <a:t>, and an </a:t>
            </a:r>
            <a:r>
              <a:rPr lang="en-US" dirty="0">
                <a:solidFill>
                  <a:srgbClr val="00B050"/>
                </a:solidFill>
              </a:rPr>
              <a:t>external OR gate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form the sum</a:t>
            </a:r>
          </a:p>
          <a:p>
            <a:pPr marL="91440">
              <a:spcBef>
                <a:spcPts val="0"/>
              </a:spcBef>
            </a:pPr>
            <a:endParaRPr lang="en-US" dirty="0">
              <a:solidFill>
                <a:srgbClr val="00B050"/>
              </a:solidFill>
            </a:endParaRPr>
          </a:p>
          <a:p>
            <a:pPr marL="91440">
              <a:spcBef>
                <a:spcPts val="0"/>
              </a:spcBef>
            </a:pPr>
            <a:r>
              <a:rPr lang="en-US" dirty="0"/>
              <a:t>Any combinational circuit can be implemented with a decoder and OR gates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Implementing  a combinational circuit with a decoder and OR gates requires the </a:t>
            </a:r>
            <a:r>
              <a:rPr lang="en-US" b="1" dirty="0" err="1"/>
              <a:t>boolean</a:t>
            </a:r>
            <a:r>
              <a:rPr lang="en-US" b="1" dirty="0"/>
              <a:t> function of the circuit be expressed in sum of </a:t>
            </a:r>
            <a:r>
              <a:rPr lang="en-US" b="1" dirty="0" err="1"/>
              <a:t>minterms</a:t>
            </a:r>
            <a:endParaRPr lang="en-US" b="1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COMBINATIONAL   LOGIC   IMPLEMENTATION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0692" y="5554639"/>
            <a:ext cx="3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474943" y="887104"/>
            <a:ext cx="10929127" cy="4112890"/>
          </a:xfrm>
        </p:spPr>
        <p:txBody>
          <a:bodyPr/>
          <a:lstStyle/>
          <a:p>
            <a:pPr marL="91440">
              <a:spcBef>
                <a:spcPts val="0"/>
              </a:spcBef>
            </a:pPr>
            <a:r>
              <a:rPr lang="en-US" dirty="0"/>
              <a:t>From the table of the full-adder, function for this circuit in sum of </a:t>
            </a:r>
            <a:r>
              <a:rPr lang="en-US" dirty="0" err="1"/>
              <a:t>minterms</a:t>
            </a:r>
            <a:r>
              <a:rPr lang="en-US" dirty="0"/>
              <a:t>: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	S = X’Y’Z + X’YZ’ + XY’Z’ + XYZ    or     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∑(1, 2, 4, 7)</a:t>
            </a:r>
          </a:p>
          <a:p>
            <a:pPr marL="91440" lvl="1">
              <a:spcBef>
                <a:spcPts val="0"/>
              </a:spcBef>
              <a:buSzPct val="70000"/>
              <a:buNone/>
            </a:pPr>
            <a:r>
              <a:rPr lang="en-US" dirty="0"/>
              <a:t>			C = X’YZ + XY’Z + XYZ’ + XYZ        or    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∑(3, 5, 6, 7)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Full-adder circuit has </a:t>
            </a:r>
            <a:r>
              <a:rPr lang="en-US" dirty="0">
                <a:solidFill>
                  <a:srgbClr val="0070C0"/>
                </a:solidFill>
              </a:rPr>
              <a:t>3 inputs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total 8 outputs</a:t>
            </a:r>
            <a:r>
              <a:rPr lang="en-US" dirty="0"/>
              <a:t>, we need </a:t>
            </a:r>
            <a:r>
              <a:rPr lang="en-US" b="1" dirty="0">
                <a:solidFill>
                  <a:srgbClr val="7030A0"/>
                </a:solidFill>
              </a:rPr>
              <a:t>3-to-8-line decoder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Decoder generates the 8 </a:t>
            </a:r>
            <a:r>
              <a:rPr lang="en-US" dirty="0" err="1"/>
              <a:t>minterms</a:t>
            </a:r>
            <a:r>
              <a:rPr lang="en-US" dirty="0"/>
              <a:t> for </a:t>
            </a:r>
            <a:r>
              <a:rPr lang="en-US" dirty="0" err="1"/>
              <a:t>x,y,z</a:t>
            </a:r>
            <a:endParaRPr lang="en-US" dirty="0"/>
          </a:p>
          <a:p>
            <a:pPr marL="91440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OR gate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output S</a:t>
            </a:r>
            <a:r>
              <a:rPr lang="en-US" dirty="0"/>
              <a:t> forms the sum of </a:t>
            </a:r>
            <a:r>
              <a:rPr lang="en-US" dirty="0" err="1"/>
              <a:t>minterms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1,2,4 and 7</a:t>
            </a:r>
          </a:p>
          <a:p>
            <a:pPr marL="91440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OR gate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output C</a:t>
            </a:r>
            <a:r>
              <a:rPr lang="en-US" dirty="0"/>
              <a:t> forms the sum of </a:t>
            </a:r>
            <a:r>
              <a:rPr lang="en-US" dirty="0" err="1"/>
              <a:t>minterms</a:t>
            </a: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3,5,6,and 7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IMPLEMENTING FULL ADDER USING DECODER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0692" y="5554639"/>
            <a:ext cx="32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8" y="3669784"/>
            <a:ext cx="2740432" cy="3188216"/>
          </a:xfrm>
          <a:prstGeom prst="rect">
            <a:avLst/>
          </a:prstGeom>
        </p:spPr>
      </p:pic>
      <p:pic>
        <p:nvPicPr>
          <p:cNvPr id="15" name="Picture 14" descr="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827" y="3691719"/>
            <a:ext cx="5372464" cy="316628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337099" y="835926"/>
            <a:ext cx="11017833" cy="2989625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en-US" sz="2300" b="1" dirty="0" err="1"/>
              <a:t>Demultiplexer</a:t>
            </a:r>
            <a:r>
              <a:rPr lang="en-US" sz="2300" b="1" dirty="0"/>
              <a:t>: </a:t>
            </a:r>
            <a:r>
              <a:rPr lang="en-US" sz="2300" dirty="0"/>
              <a:t>A </a:t>
            </a:r>
            <a:r>
              <a:rPr lang="en-US" sz="2300" i="1" dirty="0" err="1"/>
              <a:t>demultiplexer</a:t>
            </a:r>
            <a:r>
              <a:rPr lang="en-US" sz="2300" dirty="0"/>
              <a:t> is a circuit that </a:t>
            </a:r>
            <a:r>
              <a:rPr lang="en-US" sz="2300" b="1" dirty="0">
                <a:solidFill>
                  <a:schemeClr val="accent2"/>
                </a:solidFill>
              </a:rPr>
              <a:t>receives</a:t>
            </a:r>
            <a:r>
              <a:rPr lang="en-US" sz="2300" dirty="0">
                <a:solidFill>
                  <a:schemeClr val="accent2"/>
                </a:solidFill>
              </a:rPr>
              <a:t>  </a:t>
            </a:r>
            <a:r>
              <a:rPr lang="en-US" sz="2300" b="1" dirty="0">
                <a:solidFill>
                  <a:schemeClr val="accent2"/>
                </a:solidFill>
              </a:rPr>
              <a:t>information</a:t>
            </a:r>
            <a:r>
              <a:rPr lang="en-US" sz="2300" dirty="0">
                <a:solidFill>
                  <a:schemeClr val="accent2"/>
                </a:solidFill>
              </a:rPr>
              <a:t> </a:t>
            </a:r>
            <a:r>
              <a:rPr lang="en-US" sz="2300" dirty="0"/>
              <a:t>from </a:t>
            </a:r>
            <a:r>
              <a:rPr lang="en-US" sz="2300" b="1" dirty="0">
                <a:solidFill>
                  <a:schemeClr val="accent2"/>
                </a:solidFill>
              </a:rPr>
              <a:t>a single line </a:t>
            </a:r>
            <a:r>
              <a:rPr lang="en-US" sz="2300" dirty="0"/>
              <a:t>and </a:t>
            </a:r>
            <a:r>
              <a:rPr lang="en-US" sz="2300" b="1" dirty="0">
                <a:solidFill>
                  <a:srgbClr val="00B050"/>
                </a:solidFill>
              </a:rPr>
              <a:t>transmits</a:t>
            </a:r>
            <a:r>
              <a:rPr lang="en-US" sz="2300" dirty="0"/>
              <a:t> this information it to </a:t>
            </a:r>
            <a:r>
              <a:rPr lang="en-US" sz="2300" b="1" dirty="0">
                <a:solidFill>
                  <a:srgbClr val="00B050"/>
                </a:solidFill>
              </a:rPr>
              <a:t>one of 2</a:t>
            </a:r>
            <a:r>
              <a:rPr lang="en-US" sz="2300" b="1" i="1" baseline="30000" dirty="0">
                <a:solidFill>
                  <a:srgbClr val="00B050"/>
                </a:solidFill>
              </a:rPr>
              <a:t>n </a:t>
            </a:r>
            <a:r>
              <a:rPr lang="en-US" sz="2300" b="1" dirty="0">
                <a:solidFill>
                  <a:srgbClr val="00B050"/>
                </a:solidFill>
              </a:rPr>
              <a:t>possible output lines.</a:t>
            </a:r>
          </a:p>
          <a:p>
            <a:pPr marL="0" algn="just">
              <a:spcBef>
                <a:spcPts val="0"/>
              </a:spcBef>
            </a:pPr>
            <a:endParaRPr lang="en-US" sz="2300" b="1" dirty="0">
              <a:solidFill>
                <a:srgbClr val="00B050"/>
              </a:solidFill>
            </a:endParaRPr>
          </a:p>
          <a:p>
            <a:pPr marL="0" algn="just">
              <a:spcBef>
                <a:spcPts val="0"/>
              </a:spcBef>
            </a:pPr>
            <a:r>
              <a:rPr lang="en-US" sz="2300" dirty="0"/>
              <a:t>The selection of a specific output is controlled by the bit combination of n selection lines.</a:t>
            </a:r>
          </a:p>
          <a:p>
            <a:pPr marL="0" algn="just">
              <a:spcBef>
                <a:spcPts val="0"/>
              </a:spcBef>
            </a:pPr>
            <a:endParaRPr lang="en-US" sz="2300" dirty="0"/>
          </a:p>
          <a:p>
            <a:pPr marL="0" algn="just">
              <a:spcBef>
                <a:spcPts val="0"/>
              </a:spcBef>
            </a:pPr>
            <a:r>
              <a:rPr lang="en-US" sz="2300" b="1" dirty="0"/>
              <a:t>The decoder can function as 1-to-4-line </a:t>
            </a:r>
            <a:r>
              <a:rPr lang="en-US" sz="2300" b="1" dirty="0" err="1"/>
              <a:t>demultiplexer</a:t>
            </a:r>
            <a:r>
              <a:rPr lang="en-US" sz="2300" dirty="0"/>
              <a:t> when </a:t>
            </a:r>
            <a:r>
              <a:rPr lang="en-US" sz="2300" b="1" dirty="0">
                <a:solidFill>
                  <a:srgbClr val="7030A0"/>
                </a:solidFill>
              </a:rPr>
              <a:t>E</a:t>
            </a:r>
            <a:r>
              <a:rPr lang="en-US" sz="2300" dirty="0"/>
              <a:t> is taken as a </a:t>
            </a:r>
            <a:r>
              <a:rPr lang="en-US" sz="2300" b="1" dirty="0">
                <a:solidFill>
                  <a:srgbClr val="7030A0"/>
                </a:solidFill>
              </a:rPr>
              <a:t>data input line</a:t>
            </a:r>
            <a:r>
              <a:rPr lang="en-US" sz="2300" dirty="0"/>
              <a:t> and </a:t>
            </a:r>
            <a:r>
              <a:rPr lang="en-US" sz="2300" b="1" dirty="0">
                <a:solidFill>
                  <a:srgbClr val="00B050"/>
                </a:solidFill>
              </a:rPr>
              <a:t>A and B </a:t>
            </a:r>
            <a:r>
              <a:rPr lang="en-US" sz="2300" dirty="0"/>
              <a:t>are taken as the </a:t>
            </a:r>
            <a:r>
              <a:rPr lang="en-US" sz="2300" b="1" dirty="0">
                <a:solidFill>
                  <a:srgbClr val="00B050"/>
                </a:solidFill>
              </a:rPr>
              <a:t>selection inputs</a:t>
            </a:r>
            <a:r>
              <a:rPr lang="en-US" sz="2300" dirty="0">
                <a:solidFill>
                  <a:srgbClr val="00B050"/>
                </a:solidFill>
              </a:rPr>
              <a:t>.</a:t>
            </a:r>
          </a:p>
          <a:p>
            <a:pPr marL="0" algn="just">
              <a:spcBef>
                <a:spcPts val="0"/>
              </a:spcBef>
              <a:buNone/>
            </a:pPr>
            <a:endParaRPr lang="en-US" sz="2300" dirty="0">
              <a:solidFill>
                <a:srgbClr val="00B050"/>
              </a:solidFill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DEMULTIPLEXER</a:t>
            </a:r>
          </a:p>
        </p:txBody>
      </p:sp>
      <p:pic>
        <p:nvPicPr>
          <p:cNvPr id="8" name="Picture 7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5" y="3965510"/>
            <a:ext cx="3752421" cy="2425959"/>
          </a:xfrm>
          <a:prstGeom prst="rect">
            <a:avLst/>
          </a:prstGeom>
        </p:spPr>
      </p:pic>
      <p:pic>
        <p:nvPicPr>
          <p:cNvPr id="9" name="Picture 8" descr="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494" y="3825552"/>
            <a:ext cx="3347392" cy="270587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337099" y="835925"/>
            <a:ext cx="11017833" cy="6022075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en-US" sz="2300" dirty="0"/>
              <a:t>The single input variable </a:t>
            </a:r>
            <a:r>
              <a:rPr lang="en-US" sz="2300" b="1" dirty="0"/>
              <a:t>E</a:t>
            </a:r>
            <a:r>
              <a:rPr lang="en-US" sz="2300" dirty="0"/>
              <a:t> has a path to </a:t>
            </a:r>
            <a:r>
              <a:rPr lang="en-US" sz="2300" b="1" dirty="0"/>
              <a:t>all four outputs</a:t>
            </a:r>
            <a:r>
              <a:rPr lang="en-US" sz="2300" dirty="0"/>
              <a:t>, but the input information is </a:t>
            </a:r>
            <a:r>
              <a:rPr lang="en-US" sz="2300" b="1" dirty="0"/>
              <a:t>directed</a:t>
            </a:r>
            <a:r>
              <a:rPr lang="en-US" sz="2300" dirty="0"/>
              <a:t> to only </a:t>
            </a:r>
            <a:r>
              <a:rPr lang="en-US" sz="2300" b="1" dirty="0"/>
              <a:t>one of the output lines</a:t>
            </a:r>
            <a:r>
              <a:rPr lang="en-US" sz="2300" dirty="0"/>
              <a:t>, as specified by the binary combination of the two selection lines A and B </a:t>
            </a:r>
          </a:p>
          <a:p>
            <a:pPr marL="0" algn="just">
              <a:spcBef>
                <a:spcPts val="0"/>
              </a:spcBef>
            </a:pPr>
            <a:endParaRPr lang="en-US" sz="2300" dirty="0"/>
          </a:p>
          <a:p>
            <a:pPr marL="0" algn="just">
              <a:spcBef>
                <a:spcPts val="0"/>
              </a:spcBef>
            </a:pPr>
            <a:r>
              <a:rPr lang="en-US" sz="2300" dirty="0"/>
              <a:t>Example, if the selection lines </a:t>
            </a:r>
            <a:r>
              <a:rPr lang="en-US" sz="2300" b="1" dirty="0"/>
              <a:t>AB = 10</a:t>
            </a:r>
            <a:r>
              <a:rPr lang="en-US" sz="2300" dirty="0"/>
              <a:t>, output </a:t>
            </a:r>
            <a:r>
              <a:rPr lang="en-US" sz="2300" b="1" dirty="0"/>
              <a:t>D</a:t>
            </a:r>
            <a:r>
              <a:rPr lang="en-US" sz="2300" b="1" baseline="-25000" dirty="0"/>
              <a:t>2</a:t>
            </a:r>
            <a:r>
              <a:rPr lang="en-US" sz="2300" dirty="0"/>
              <a:t> will be the </a:t>
            </a:r>
            <a:r>
              <a:rPr lang="en-US" sz="2300" b="1" dirty="0"/>
              <a:t>same as the input value E</a:t>
            </a:r>
            <a:r>
              <a:rPr lang="en-US" sz="2300" dirty="0"/>
              <a:t> , while all other outputs are maintained at 1.</a:t>
            </a:r>
          </a:p>
          <a:p>
            <a:pPr marL="0" algn="just">
              <a:spcBef>
                <a:spcPts val="0"/>
              </a:spcBef>
            </a:pPr>
            <a:endParaRPr lang="en-US" sz="2300" dirty="0"/>
          </a:p>
          <a:p>
            <a:pPr marL="0" algn="just">
              <a:spcBef>
                <a:spcPts val="0"/>
              </a:spcBef>
            </a:pPr>
            <a:r>
              <a:rPr lang="en-US" sz="2300" dirty="0"/>
              <a:t>As decoder and </a:t>
            </a:r>
            <a:r>
              <a:rPr lang="en-US" sz="2300" dirty="0" err="1"/>
              <a:t>demultiplexer</a:t>
            </a:r>
            <a:r>
              <a:rPr lang="en-US" sz="2300" dirty="0"/>
              <a:t> operations are obtained from the same circuit, a decoder with an enable input is referred to as a decoder – </a:t>
            </a:r>
            <a:r>
              <a:rPr lang="en-US" sz="2300" dirty="0" err="1"/>
              <a:t>demultiplexer</a:t>
            </a:r>
            <a:r>
              <a:rPr lang="en-US" sz="2300" dirty="0"/>
              <a:t> 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DEMULTIPLEXER</a:t>
            </a:r>
          </a:p>
        </p:txBody>
      </p:sp>
      <p:pic>
        <p:nvPicPr>
          <p:cNvPr id="4" name="Picture 3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80" y="4008204"/>
            <a:ext cx="3681508" cy="284979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>
          <a:xfrm>
            <a:off x="159679" y="835925"/>
            <a:ext cx="6582317" cy="6022075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en-US" sz="2300" dirty="0"/>
              <a:t>Decoder/ </a:t>
            </a:r>
            <a:r>
              <a:rPr lang="en-US" sz="2300" dirty="0" err="1"/>
              <a:t>Demultiplexer</a:t>
            </a:r>
            <a:r>
              <a:rPr lang="en-US" sz="2300" dirty="0"/>
              <a:t> can be connected together to form a larger decoder circuit</a:t>
            </a:r>
          </a:p>
          <a:p>
            <a:r>
              <a:rPr lang="en-US" sz="2300" dirty="0"/>
              <a:t>Example, </a:t>
            </a:r>
            <a:r>
              <a:rPr lang="en-US" sz="2300" b="1" dirty="0"/>
              <a:t>two 3-to-8-line decoders </a:t>
            </a:r>
            <a:r>
              <a:rPr lang="en-US" sz="2300" dirty="0"/>
              <a:t>with enable inputs connected to form </a:t>
            </a:r>
            <a:r>
              <a:rPr lang="en-US" sz="2300" b="1" dirty="0"/>
              <a:t>a 4-to-16-line decoder</a:t>
            </a:r>
          </a:p>
          <a:p>
            <a:r>
              <a:rPr lang="en-US" sz="2300" dirty="0"/>
              <a:t> When </a:t>
            </a:r>
            <a:r>
              <a:rPr lang="en-US" sz="2300" b="1" i="1" dirty="0">
                <a:solidFill>
                  <a:srgbClr val="7030A0"/>
                </a:solidFill>
              </a:rPr>
              <a:t>w =  0</a:t>
            </a:r>
            <a:r>
              <a:rPr lang="en-US" sz="2300" i="1" dirty="0"/>
              <a:t>, the </a:t>
            </a:r>
            <a:r>
              <a:rPr lang="en-US" sz="2300" i="1" dirty="0">
                <a:solidFill>
                  <a:srgbClr val="00B050"/>
                </a:solidFill>
              </a:rPr>
              <a:t>top decoder is enabled</a:t>
            </a:r>
            <a:r>
              <a:rPr lang="en-US" sz="2300" i="1" dirty="0"/>
              <a:t> and </a:t>
            </a:r>
            <a:r>
              <a:rPr lang="en-US" sz="2300" i="1" dirty="0">
                <a:solidFill>
                  <a:srgbClr val="FF0000"/>
                </a:solidFill>
              </a:rPr>
              <a:t>the other is disabled</a:t>
            </a:r>
            <a:r>
              <a:rPr lang="en-US" sz="2300" i="1" dirty="0"/>
              <a:t>.</a:t>
            </a:r>
          </a:p>
          <a:p>
            <a:r>
              <a:rPr lang="en-US" sz="2300" dirty="0">
                <a:solidFill>
                  <a:srgbClr val="FF0000"/>
                </a:solidFill>
              </a:rPr>
              <a:t>The bottom decoder outputs are all 0’s</a:t>
            </a:r>
            <a:r>
              <a:rPr lang="en-US" sz="2300" dirty="0"/>
              <a:t>, and the </a:t>
            </a:r>
            <a:r>
              <a:rPr lang="en-US" sz="2300" dirty="0">
                <a:solidFill>
                  <a:srgbClr val="00B050"/>
                </a:solidFill>
              </a:rPr>
              <a:t>top eight outputs generate </a:t>
            </a:r>
            <a:r>
              <a:rPr lang="en-US" sz="2300" dirty="0" err="1">
                <a:solidFill>
                  <a:srgbClr val="00B050"/>
                </a:solidFill>
              </a:rPr>
              <a:t>minterms</a:t>
            </a:r>
            <a:r>
              <a:rPr lang="en-US" sz="2300" dirty="0">
                <a:solidFill>
                  <a:srgbClr val="00B050"/>
                </a:solidFill>
              </a:rPr>
              <a:t> 0000 to 0111. </a:t>
            </a:r>
          </a:p>
          <a:p>
            <a:r>
              <a:rPr lang="en-US" sz="2300" dirty="0"/>
              <a:t>When </a:t>
            </a:r>
            <a:r>
              <a:rPr lang="en-US" sz="2300" b="1" i="1" dirty="0">
                <a:solidFill>
                  <a:srgbClr val="7030A0"/>
                </a:solidFill>
              </a:rPr>
              <a:t>w = 1</a:t>
            </a:r>
            <a:r>
              <a:rPr lang="en-US" sz="2300" i="1" dirty="0"/>
              <a:t>, the enable conditions are reversed: The </a:t>
            </a:r>
            <a:r>
              <a:rPr lang="en-US" sz="2300" i="1" dirty="0">
                <a:solidFill>
                  <a:srgbClr val="00B050"/>
                </a:solidFill>
              </a:rPr>
              <a:t>bottom decoder </a:t>
            </a:r>
            <a:r>
              <a:rPr lang="en-US" sz="2300" dirty="0">
                <a:solidFill>
                  <a:srgbClr val="00B050"/>
                </a:solidFill>
              </a:rPr>
              <a:t>outputs generate </a:t>
            </a:r>
            <a:r>
              <a:rPr lang="en-US" sz="2300" dirty="0" err="1">
                <a:solidFill>
                  <a:srgbClr val="00B050"/>
                </a:solidFill>
              </a:rPr>
              <a:t>minterms</a:t>
            </a:r>
            <a:r>
              <a:rPr lang="en-US" sz="2300" dirty="0">
                <a:solidFill>
                  <a:srgbClr val="00B050"/>
                </a:solidFill>
              </a:rPr>
              <a:t> 1000 to 1111, </a:t>
            </a:r>
            <a:r>
              <a:rPr lang="en-US" sz="2300" dirty="0"/>
              <a:t>while the </a:t>
            </a:r>
            <a:r>
              <a:rPr lang="en-US" sz="2300" dirty="0">
                <a:solidFill>
                  <a:srgbClr val="FF0000"/>
                </a:solidFill>
              </a:rPr>
              <a:t>outputs of the top decoder are all 0’s.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594360" y="138158"/>
            <a:ext cx="10005060" cy="71859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DECODER   EXPANSION</a:t>
            </a:r>
          </a:p>
        </p:txBody>
      </p:sp>
      <p:pic>
        <p:nvPicPr>
          <p:cNvPr id="6" name="Picture 5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90" y="1658899"/>
            <a:ext cx="4914560" cy="319509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ENCODER 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091824"/>
            <a:ext cx="10863618" cy="5368483"/>
          </a:xfrm>
        </p:spPr>
        <p:txBody>
          <a:bodyPr>
            <a:normAutofit/>
          </a:bodyPr>
          <a:lstStyle/>
          <a:p>
            <a:r>
              <a:rPr lang="en-US" dirty="0"/>
              <a:t>Does reverse operation to decoder</a:t>
            </a:r>
          </a:p>
          <a:p>
            <a:r>
              <a:rPr lang="en-US" dirty="0"/>
              <a:t>An encoder has 2</a:t>
            </a:r>
            <a:r>
              <a:rPr lang="en-US" i="1" baseline="30000" dirty="0"/>
              <a:t>n </a:t>
            </a:r>
            <a:r>
              <a:rPr lang="en-US" b="1" u="sng" dirty="0"/>
              <a:t>(or fewer) </a:t>
            </a:r>
            <a:r>
              <a:rPr lang="en-US" dirty="0"/>
              <a:t>input lines and </a:t>
            </a:r>
            <a:r>
              <a:rPr lang="en-US" i="1" dirty="0"/>
              <a:t>n</a:t>
            </a:r>
            <a:r>
              <a:rPr lang="en-US" dirty="0"/>
              <a:t>  output  lines</a:t>
            </a:r>
          </a:p>
          <a:p>
            <a:r>
              <a:rPr lang="en-US" dirty="0"/>
              <a:t>Constraint – only one input is active at a time</a:t>
            </a:r>
          </a:p>
          <a:p>
            <a:r>
              <a:rPr lang="en-US" dirty="0"/>
              <a:t>An </a:t>
            </a:r>
            <a:r>
              <a:rPr lang="en-US" b="1" i="1" dirty="0"/>
              <a:t>encoder</a:t>
            </a:r>
            <a:r>
              <a:rPr lang="en-US" dirty="0"/>
              <a:t> is a digital circuit that has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or fewer input lines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n output lines</a:t>
            </a:r>
            <a:r>
              <a:rPr lang="en-US" dirty="0"/>
              <a:t>. The output lines generate the binary code corresponding to the input value</a:t>
            </a:r>
          </a:p>
          <a:p>
            <a:r>
              <a:rPr lang="en-US" dirty="0"/>
              <a:t>Example – Octal to binary encoder</a:t>
            </a:r>
          </a:p>
          <a:p>
            <a:pPr lvl="3"/>
            <a:r>
              <a:rPr lang="en-US" dirty="0"/>
              <a:t>Has 8 inputs, one for each octal digit</a:t>
            </a:r>
          </a:p>
          <a:p>
            <a:pPr lvl="3"/>
            <a:r>
              <a:rPr lang="en-US" dirty="0"/>
              <a:t>3 outputs, that  generates the corresponding binary number</a:t>
            </a:r>
          </a:p>
          <a:p>
            <a:pPr lvl="3"/>
            <a:r>
              <a:rPr lang="en-US" dirty="0"/>
              <a:t>It is assumed that, </a:t>
            </a:r>
            <a:r>
              <a:rPr lang="en-US" b="1" dirty="0">
                <a:solidFill>
                  <a:srgbClr val="FF0000"/>
                </a:solidFill>
              </a:rPr>
              <a:t>only one input has a value of 1 at a given time</a:t>
            </a:r>
          </a:p>
          <a:p>
            <a:pPr algn="just"/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ENCODER </a:t>
            </a:r>
          </a:p>
        </p:txBody>
      </p:sp>
      <p:graphicFrame>
        <p:nvGraphicFramePr>
          <p:cNvPr id="5" name="Group 6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4400766"/>
              </p:ext>
            </p:extLst>
          </p:nvPr>
        </p:nvGraphicFramePr>
        <p:xfrm>
          <a:off x="696035" y="982283"/>
          <a:ext cx="4319587" cy="3507736"/>
        </p:xfrm>
        <a:graphic>
          <a:graphicData uri="http://schemas.openxmlformats.org/drawingml/2006/table">
            <a:tbl>
              <a:tblPr/>
              <a:tblGrid>
                <a:gridCol w="313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Y  Z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035" y="4708472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Octal to Binary encoder truth table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4933"/>
              </p:ext>
            </p:extLst>
          </p:nvPr>
        </p:nvGraphicFramePr>
        <p:xfrm>
          <a:off x="1142191" y="5334000"/>
          <a:ext cx="28479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400" imgH="685800" progId="Equation.3">
                  <p:embed/>
                </p:oleObj>
              </mc:Choice>
              <mc:Fallback>
                <p:oleObj name="Equation" r:id="rId3" imgW="140940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191" y="5334000"/>
                        <a:ext cx="284797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585" y="2047164"/>
            <a:ext cx="5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295" y="3766782"/>
            <a:ext cx="5695124" cy="3091217"/>
          </a:xfrm>
          <a:prstGeom prst="rect">
            <a:avLst/>
          </a:prstGeom>
        </p:spPr>
      </p:pic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892119" y="627797"/>
            <a:ext cx="2656148" cy="3118018"/>
            <a:chOff x="3674" y="913"/>
            <a:chExt cx="1815" cy="2155"/>
          </a:xfrm>
        </p:grpSpPr>
        <p:sp>
          <p:nvSpPr>
            <p:cNvPr id="11" name="AutoShape 68"/>
            <p:cNvSpPr>
              <a:spLocks noChangeArrowheads="1"/>
            </p:cNvSpPr>
            <p:nvPr/>
          </p:nvSpPr>
          <p:spPr bwMode="auto">
            <a:xfrm flipH="1" flipV="1">
              <a:off x="4015" y="913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vert270" wrap="none" lIns="0" tIns="0" rIns="0" bIns="0" anchor="ctr" anchorCtr="1"/>
            <a:lstStyle/>
            <a:p>
              <a:r>
                <a: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Encoder</a:t>
              </a:r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5148" y="18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Line 70"/>
            <p:cNvSpPr>
              <a:spLocks noChangeShapeType="1"/>
            </p:cNvSpPr>
            <p:nvPr/>
          </p:nvSpPr>
          <p:spPr bwMode="auto">
            <a:xfrm>
              <a:off x="5148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71"/>
            <p:cNvSpPr txBox="1">
              <a:spLocks noChangeArrowheads="1"/>
            </p:cNvSpPr>
            <p:nvPr/>
          </p:nvSpPr>
          <p:spPr bwMode="auto">
            <a:xfrm>
              <a:off x="4921" y="1649"/>
              <a:ext cx="226" cy="6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72"/>
            <p:cNvSpPr>
              <a:spLocks noChangeShapeType="1"/>
            </p:cNvSpPr>
            <p:nvPr/>
          </p:nvSpPr>
          <p:spPr bwMode="auto">
            <a:xfrm>
              <a:off x="3674" y="127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73"/>
            <p:cNvSpPr txBox="1">
              <a:spLocks noChangeArrowheads="1"/>
            </p:cNvSpPr>
            <p:nvPr/>
          </p:nvSpPr>
          <p:spPr bwMode="auto">
            <a:xfrm>
              <a:off x="3972" y="1158"/>
              <a:ext cx="298" cy="170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6 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2 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7" name="Line 74"/>
            <p:cNvSpPr>
              <a:spLocks noChangeShapeType="1"/>
            </p:cNvSpPr>
            <p:nvPr/>
          </p:nvSpPr>
          <p:spPr bwMode="auto">
            <a:xfrm>
              <a:off x="367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" name="Line 75"/>
            <p:cNvSpPr>
              <a:spLocks noChangeShapeType="1"/>
            </p:cNvSpPr>
            <p:nvPr/>
          </p:nvSpPr>
          <p:spPr bwMode="auto">
            <a:xfrm>
              <a:off x="3674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674" y="189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" name="Line 77"/>
            <p:cNvSpPr>
              <a:spLocks noChangeShapeType="1"/>
            </p:cNvSpPr>
            <p:nvPr/>
          </p:nvSpPr>
          <p:spPr bwMode="auto">
            <a:xfrm>
              <a:off x="5148" y="204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3674" y="211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" name="Line 79"/>
            <p:cNvSpPr>
              <a:spLocks noChangeShapeType="1"/>
            </p:cNvSpPr>
            <p:nvPr/>
          </p:nvSpPr>
          <p:spPr bwMode="auto">
            <a:xfrm>
              <a:off x="3674" y="232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" name="Line 80"/>
            <p:cNvSpPr>
              <a:spLocks noChangeShapeType="1"/>
            </p:cNvSpPr>
            <p:nvPr/>
          </p:nvSpPr>
          <p:spPr bwMode="auto">
            <a:xfrm>
              <a:off x="3674" y="253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" name="Line 81"/>
            <p:cNvSpPr>
              <a:spLocks noChangeShapeType="1"/>
            </p:cNvSpPr>
            <p:nvPr/>
          </p:nvSpPr>
          <p:spPr bwMode="auto">
            <a:xfrm>
              <a:off x="3674" y="274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ENCODER  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371600"/>
            <a:ext cx="10863618" cy="357977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Limitations of the previous encoder – </a:t>
            </a:r>
          </a:p>
          <a:p>
            <a:pPr lvl="2" algn="just"/>
            <a:r>
              <a:rPr lang="en-US" b="1" dirty="0">
                <a:latin typeface="Calibri" pitchFamily="34" charset="0"/>
              </a:rPr>
              <a:t>Only one input can be active at any </a:t>
            </a:r>
            <a:r>
              <a:rPr lang="en-US" b="1" dirty="0"/>
              <a:t>given time: </a:t>
            </a:r>
            <a:r>
              <a:rPr lang="en-US" dirty="0"/>
              <a:t>If two inputs are active simultaneously, output produces undefined combination. I.e. If D</a:t>
            </a:r>
            <a:r>
              <a:rPr lang="en-US" baseline="-25000" dirty="0"/>
              <a:t>3</a:t>
            </a:r>
            <a:r>
              <a:rPr lang="en-US" dirty="0"/>
              <a:t> and D</a:t>
            </a:r>
            <a:r>
              <a:rPr lang="en-US" baseline="-25000" dirty="0"/>
              <a:t>6</a:t>
            </a:r>
            <a:r>
              <a:rPr lang="en-US" dirty="0"/>
              <a:t> are active at the same time, output of the encoder will be 111 which is neither binary 3 nor binary 6. </a:t>
            </a:r>
            <a:r>
              <a:rPr lang="en-US" b="1" dirty="0"/>
              <a:t>To solve this limitation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priority encoder is introduced</a:t>
            </a:r>
            <a:r>
              <a:rPr lang="en-US" dirty="0"/>
              <a:t>.</a:t>
            </a:r>
          </a:p>
          <a:p>
            <a:pPr lvl="2" algn="just"/>
            <a:r>
              <a:rPr lang="en-US" dirty="0"/>
              <a:t>When all the inputs are 0, output of the encoder will be 000. Again, output of the encoder will be 000 if D</a:t>
            </a:r>
            <a:r>
              <a:rPr lang="en-US" baseline="-25000" dirty="0"/>
              <a:t>0</a:t>
            </a:r>
            <a:r>
              <a:rPr lang="en-US" dirty="0"/>
              <a:t> is equal to 1. This can be resolved by providing an additional output indicating that none of the inputs are active.</a:t>
            </a:r>
          </a:p>
          <a:p>
            <a:pPr lvl="2" algn="just"/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>
          <a:xfrm>
            <a:off x="594358" y="977462"/>
            <a:ext cx="7911138" cy="5880538"/>
          </a:xfrm>
        </p:spPr>
        <p:txBody>
          <a:bodyPr/>
          <a:lstStyle/>
          <a:p>
            <a:r>
              <a:rPr lang="en-US" sz="2300" dirty="0">
                <a:latin typeface="Calibri" pitchFamily="34" charset="0"/>
              </a:rPr>
              <a:t>For the combination x=1, y=1 and </a:t>
            </a:r>
            <a:r>
              <a:rPr lang="en-US" sz="2300" dirty="0">
                <a:solidFill>
                  <a:srgbClr val="FF0000"/>
                </a:solidFill>
                <a:latin typeface="Calibri" pitchFamily="34" charset="0"/>
              </a:rPr>
              <a:t>z</a:t>
            </a:r>
            <a:r>
              <a:rPr lang="en-US" sz="2300" dirty="0">
                <a:latin typeface="Calibri" pitchFamily="34" charset="0"/>
              </a:rPr>
              <a:t>=1 </a:t>
            </a:r>
          </a:p>
          <a:p>
            <a:pPr>
              <a:buNone/>
            </a:pPr>
            <a:r>
              <a:rPr lang="en-US" sz="2300" dirty="0">
                <a:solidFill>
                  <a:srgbClr val="0070C0"/>
                </a:solidFill>
                <a:latin typeface="Calibri" pitchFamily="34" charset="0"/>
              </a:rPr>
              <a:t>─</a:t>
            </a:r>
            <a:r>
              <a:rPr lang="en-US" sz="2300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If we perform the addition operation  without considering the input carry (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z bit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lvl="2"/>
            <a:endParaRPr lang="en-US" dirty="0">
              <a:latin typeface="Calibri" pitchFamily="34" charset="0"/>
            </a:endParaRPr>
          </a:p>
          <a:p>
            <a:pPr lvl="2"/>
            <a:endParaRPr lang="en-US" dirty="0">
              <a:solidFill>
                <a:schemeClr val="accent1"/>
              </a:solidFill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sz="2300" dirty="0">
                <a:solidFill>
                  <a:srgbClr val="0070C0"/>
                </a:solidFill>
                <a:latin typeface="Calibri" pitchFamily="34" charset="0"/>
              </a:rPr>
              <a:t>─</a:t>
            </a:r>
            <a:r>
              <a:rPr lang="en-US" sz="2300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If we perform the addition operation considering the input carry (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z bit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>
              <a:buNone/>
            </a:pPr>
            <a:endParaRPr lang="en-US" b="1" dirty="0">
              <a:latin typeface="Calibri" pitchFamily="34" charset="0"/>
            </a:endParaRP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8600297" y="449407"/>
          <a:ext cx="2806700" cy="3336927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3976063" y="2215889"/>
            <a:ext cx="1373177" cy="18466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+    1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0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19580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BINARY ADDER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637868" y="4333501"/>
            <a:ext cx="1373177" cy="22159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+    1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PRIORITY  ENCODER  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173712"/>
            <a:ext cx="10863618" cy="536848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priority encoder is a special type of encoder circuit that includes priority function</a:t>
            </a:r>
          </a:p>
          <a:p>
            <a:pPr algn="just"/>
            <a:r>
              <a:rPr lang="en-US" dirty="0"/>
              <a:t>Multiple inputs maybe active at the same time</a:t>
            </a:r>
          </a:p>
          <a:p>
            <a:pPr algn="just"/>
            <a:r>
              <a:rPr lang="en-US" dirty="0"/>
              <a:t>Highest priority input gets the precedence</a:t>
            </a:r>
          </a:p>
          <a:p>
            <a:pPr algn="just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has the highest priority, then D</a:t>
            </a:r>
            <a:r>
              <a:rPr lang="en-US" baseline="-25000" dirty="0"/>
              <a:t>2</a:t>
            </a:r>
            <a:r>
              <a:rPr lang="en-US" dirty="0"/>
              <a:t> has the </a:t>
            </a:r>
          </a:p>
          <a:p>
            <a:pPr algn="just">
              <a:buNone/>
            </a:pPr>
            <a:r>
              <a:rPr lang="en-US" dirty="0"/>
              <a:t>second highest priority and so on.</a:t>
            </a:r>
          </a:p>
          <a:p>
            <a:pPr algn="just"/>
            <a:r>
              <a:rPr lang="en-US" dirty="0"/>
              <a:t>When input D</a:t>
            </a:r>
            <a:r>
              <a:rPr lang="en-US" baseline="-25000" dirty="0"/>
              <a:t>3</a:t>
            </a:r>
            <a:r>
              <a:rPr lang="en-US" dirty="0"/>
              <a:t> is equal to 1, </a:t>
            </a:r>
            <a:r>
              <a:rPr lang="en-US" b="1" dirty="0">
                <a:solidFill>
                  <a:srgbClr val="FF0000"/>
                </a:solidFill>
              </a:rPr>
              <a:t>regardless of the </a:t>
            </a:r>
          </a:p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values of the other inputs</a:t>
            </a:r>
            <a:r>
              <a:rPr lang="en-US" dirty="0"/>
              <a:t>, output for XY will be 11(binary 3)</a:t>
            </a:r>
          </a:p>
          <a:p>
            <a:pPr algn="just"/>
            <a:r>
              <a:rPr lang="en-US" dirty="0"/>
              <a:t>As D</a:t>
            </a:r>
            <a:r>
              <a:rPr lang="en-US" baseline="-25000" dirty="0"/>
              <a:t>2</a:t>
            </a:r>
            <a:r>
              <a:rPr lang="en-US" dirty="0"/>
              <a:t> has the second highest priority level, when D</a:t>
            </a:r>
            <a:r>
              <a:rPr lang="en-US" baseline="-25000" dirty="0"/>
              <a:t>2</a:t>
            </a:r>
            <a:r>
              <a:rPr lang="en-US" dirty="0"/>
              <a:t> = 1, regardless of the values of the other two lower priority inputs(D</a:t>
            </a:r>
            <a:r>
              <a:rPr lang="en-US" baseline="-25000" dirty="0"/>
              <a:t>1</a:t>
            </a:r>
            <a:r>
              <a:rPr lang="en-US" dirty="0"/>
              <a:t> and D</a:t>
            </a:r>
            <a:r>
              <a:rPr lang="en-US" baseline="-25000" dirty="0"/>
              <a:t>0</a:t>
            </a:r>
            <a:r>
              <a:rPr lang="en-US" dirty="0"/>
              <a:t>), the output for XY will be 10, given that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must be equal to 0 </a:t>
            </a:r>
          </a:p>
          <a:p>
            <a:pPr algn="just"/>
            <a:r>
              <a:rPr lang="en-US" dirty="0"/>
              <a:t>A </a:t>
            </a:r>
            <a:r>
              <a:rPr lang="en-US" b="1" i="1" dirty="0"/>
              <a:t>Valid-output </a:t>
            </a:r>
            <a:r>
              <a:rPr lang="en-US" dirty="0"/>
              <a:t> indicator, set to 1 when one or more of the inputs are active</a:t>
            </a:r>
          </a:p>
          <a:p>
            <a:pPr algn="just"/>
            <a:r>
              <a:rPr lang="en-US" dirty="0"/>
              <a:t>When all inputs are inactive, V=0, other two outputs of the circuit are not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8710" y="3193576"/>
            <a:ext cx="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40" y="1514896"/>
            <a:ext cx="4522331" cy="238835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PRIORITY  ENCODER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8710" y="3193576"/>
            <a:ext cx="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6" y="1200997"/>
            <a:ext cx="4522331" cy="2388356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176" y="40944"/>
            <a:ext cx="4612943" cy="3218609"/>
          </a:xfrm>
          <a:prstGeom prst="rect">
            <a:avLst/>
          </a:prstGeom>
        </p:spPr>
      </p:pic>
      <p:pic>
        <p:nvPicPr>
          <p:cNvPr id="7" name="Picture 6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654" y="3289111"/>
            <a:ext cx="4490113" cy="3568890"/>
          </a:xfrm>
          <a:prstGeom prst="rect">
            <a:avLst/>
          </a:prstGeom>
        </p:spPr>
      </p:pic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30810" y="4120796"/>
            <a:ext cx="2881313" cy="2160587"/>
            <a:chOff x="3787" y="686"/>
            <a:chExt cx="1815" cy="1361"/>
          </a:xfrm>
        </p:grpSpPr>
        <p:sp>
          <p:nvSpPr>
            <p:cNvPr id="10" name="AutoShape 52"/>
            <p:cNvSpPr>
              <a:spLocks noChangeArrowheads="1"/>
            </p:cNvSpPr>
            <p:nvPr/>
          </p:nvSpPr>
          <p:spPr bwMode="auto">
            <a:xfrm flipH="1" flipV="1">
              <a:off x="4128" y="686"/>
              <a:ext cx="1134" cy="1361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Priority</a:t>
              </a:r>
              <a:br>
                <a: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Encoder</a:t>
              </a: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>
              <a:off x="5261" y="113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5261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5034" y="968"/>
              <a:ext cx="226" cy="6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3787" y="102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4127" y="887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3787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3787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" name="Line 60"/>
            <p:cNvSpPr>
              <a:spLocks noChangeShapeType="1"/>
            </p:cNvSpPr>
            <p:nvPr/>
          </p:nvSpPr>
          <p:spPr bwMode="auto">
            <a:xfrm>
              <a:off x="3787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>
              <a:off x="5261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pic>
        <p:nvPicPr>
          <p:cNvPr id="20" name="Picture 19" descr="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534" y="4642959"/>
            <a:ext cx="2865769" cy="125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PRIORITY  ENCODER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8710" y="3193576"/>
            <a:ext cx="3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53" y="2838215"/>
            <a:ext cx="8961542" cy="4019785"/>
          </a:xfrm>
          <a:prstGeom prst="rect">
            <a:avLst/>
          </a:prstGeom>
        </p:spPr>
      </p:pic>
      <p:pic>
        <p:nvPicPr>
          <p:cNvPr id="20" name="Picture 19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11" y="1408440"/>
            <a:ext cx="2865769" cy="12528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MULTIPLEXER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091824"/>
            <a:ext cx="10863618" cy="55273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i="1" dirty="0"/>
              <a:t>digital multiplexer </a:t>
            </a:r>
            <a:r>
              <a:rPr lang="en-US" dirty="0"/>
              <a:t>is a combinational circuit that selects binary information from </a:t>
            </a:r>
            <a:r>
              <a:rPr lang="en-US" b="1" dirty="0">
                <a:solidFill>
                  <a:srgbClr val="FF0000"/>
                </a:solidFill>
              </a:rPr>
              <a:t>one of many input lines </a:t>
            </a:r>
            <a:r>
              <a:rPr lang="en-US" dirty="0"/>
              <a:t>and directs it to a </a:t>
            </a:r>
            <a:r>
              <a:rPr lang="en-US" b="1" dirty="0">
                <a:solidFill>
                  <a:srgbClr val="7030A0"/>
                </a:solidFill>
              </a:rPr>
              <a:t>single output line</a:t>
            </a:r>
          </a:p>
          <a:p>
            <a:pPr algn="just"/>
            <a:r>
              <a:rPr lang="en-US" dirty="0"/>
              <a:t> There are </a:t>
            </a:r>
            <a:r>
              <a:rPr lang="en-US" dirty="0">
                <a:solidFill>
                  <a:srgbClr val="FF0000"/>
                </a:solidFill>
              </a:rPr>
              <a:t>n selection lines </a:t>
            </a:r>
            <a:r>
              <a:rPr lang="en-US" dirty="0"/>
              <a:t>whose bit combinations determine which input is selected.</a:t>
            </a:r>
          </a:p>
          <a:p>
            <a:pPr algn="just"/>
            <a:r>
              <a:rPr lang="en-US" dirty="0">
                <a:latin typeface="Calibri" pitchFamily="34" charset="0"/>
              </a:rPr>
              <a:t>Generally there are 2</a:t>
            </a:r>
            <a:r>
              <a:rPr lang="en-US" baseline="30000" dirty="0"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 input lines, n selection lines</a:t>
            </a:r>
          </a:p>
          <a:p>
            <a:pPr algn="just"/>
            <a:r>
              <a:rPr lang="en-US" dirty="0"/>
              <a:t>Each of the two input lines </a:t>
            </a:r>
            <a:r>
              <a:rPr lang="en-US" b="1" dirty="0"/>
              <a:t>I</a:t>
            </a:r>
            <a:r>
              <a:rPr lang="en-US" b="1" baseline="-25000" dirty="0"/>
              <a:t>0</a:t>
            </a:r>
            <a:r>
              <a:rPr lang="en-US" b="1" dirty="0"/>
              <a:t> and I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</a:p>
          <a:p>
            <a:pPr algn="just">
              <a:buNone/>
            </a:pPr>
            <a:r>
              <a:rPr lang="en-US" dirty="0"/>
              <a:t>applied to one input of an AND  gate</a:t>
            </a:r>
          </a:p>
          <a:p>
            <a:pPr algn="just"/>
            <a:r>
              <a:rPr lang="en-US" dirty="0"/>
              <a:t>Selection line </a:t>
            </a:r>
            <a:r>
              <a:rPr lang="en-US" b="1" dirty="0"/>
              <a:t>S</a:t>
            </a:r>
            <a:r>
              <a:rPr lang="en-US" dirty="0"/>
              <a:t> decoded to select a </a:t>
            </a:r>
          </a:p>
          <a:p>
            <a:pPr algn="just">
              <a:buNone/>
            </a:pPr>
            <a:r>
              <a:rPr lang="en-US" dirty="0">
                <a:latin typeface="Calibri" pitchFamily="34" charset="0"/>
              </a:rPr>
              <a:t>particular AND 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16" y="3315568"/>
            <a:ext cx="5681323" cy="3057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1927" y="6414448"/>
            <a:ext cx="2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to 1 line multiplexer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4 to 1 </a:t>
            </a:r>
            <a:r>
              <a:rPr lang="en-US" dirty="0"/>
              <a:t>LINE </a:t>
            </a:r>
            <a:r>
              <a:rPr lang="en-US" dirty="0">
                <a:latin typeface="Calibri" pitchFamily="34" charset="0"/>
              </a:rPr>
              <a:t>MULTIPLEXER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091824"/>
            <a:ext cx="10863618" cy="552733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In this circuit, there are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4 input lines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2 selection lines</a:t>
            </a:r>
          </a:p>
          <a:p>
            <a:pPr algn="just"/>
            <a:r>
              <a:rPr lang="en-US" dirty="0"/>
              <a:t>Each of the four input lines </a:t>
            </a:r>
            <a:r>
              <a:rPr lang="en-US" b="1" dirty="0"/>
              <a:t>I</a:t>
            </a:r>
            <a:r>
              <a:rPr lang="en-US" b="1" baseline="-25000" dirty="0"/>
              <a:t>0</a:t>
            </a:r>
            <a:r>
              <a:rPr lang="en-US" b="1" dirty="0"/>
              <a:t> to I</a:t>
            </a:r>
            <a:r>
              <a:rPr lang="en-US" b="1" baseline="-25000" dirty="0"/>
              <a:t>3</a:t>
            </a:r>
            <a:r>
              <a:rPr lang="en-US" b="1" dirty="0"/>
              <a:t>  </a:t>
            </a:r>
            <a:r>
              <a:rPr lang="en-US" dirty="0"/>
              <a:t>applied to one input of an AND  gate</a:t>
            </a:r>
          </a:p>
          <a:p>
            <a:pPr algn="just"/>
            <a:r>
              <a:rPr lang="en-US" dirty="0"/>
              <a:t>Selection lines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/>
              <a:t> and S</a:t>
            </a:r>
            <a:r>
              <a:rPr lang="en-US" b="1" baseline="-25000" dirty="0"/>
              <a:t>0</a:t>
            </a:r>
            <a:r>
              <a:rPr lang="en-US" dirty="0"/>
              <a:t> decoded to select a </a:t>
            </a:r>
          </a:p>
          <a:p>
            <a:pPr algn="just">
              <a:buNone/>
            </a:pPr>
            <a:r>
              <a:rPr lang="en-US" dirty="0">
                <a:latin typeface="Calibri" pitchFamily="34" charset="0"/>
              </a:rPr>
              <a:t>particular AND 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74" y="1949961"/>
            <a:ext cx="4266616" cy="4464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1927" y="6414448"/>
            <a:ext cx="2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to 1 line multiplexer</a:t>
            </a:r>
          </a:p>
        </p:txBody>
      </p:sp>
      <p:pic>
        <p:nvPicPr>
          <p:cNvPr id="7" name="Picture 6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1" y="3034685"/>
            <a:ext cx="1671369" cy="2273062"/>
          </a:xfrm>
          <a:prstGeom prst="rect">
            <a:avLst/>
          </a:prstGeom>
        </p:spPr>
      </p:pic>
      <p:pic>
        <p:nvPicPr>
          <p:cNvPr id="8" name="Picture 7" descr="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741" y="2911619"/>
            <a:ext cx="3167182" cy="2506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6226" y="5365845"/>
            <a:ext cx="249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diagram of  a 4 to 1 line multiplexer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742" y="5354472"/>
            <a:ext cx="249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table of  a 4 to 1 line multiplexer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4 to 1 </a:t>
            </a:r>
            <a:r>
              <a:rPr lang="en-US" dirty="0"/>
              <a:t>LINE </a:t>
            </a:r>
            <a:r>
              <a:rPr lang="en-US" dirty="0">
                <a:latin typeface="Calibri" pitchFamily="34" charset="0"/>
              </a:rPr>
              <a:t>MULTIPLEXER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091824"/>
            <a:ext cx="10863618" cy="552733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When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=10</a:t>
            </a:r>
            <a:r>
              <a:rPr lang="en-US" dirty="0">
                <a:latin typeface="Calibri" pitchFamily="34" charset="0"/>
              </a:rPr>
              <a:t>, AND gate associated </a:t>
            </a:r>
            <a:r>
              <a:rPr lang="en-US" dirty="0"/>
              <a:t>with I</a:t>
            </a:r>
            <a:r>
              <a:rPr lang="en-US" baseline="-25000" dirty="0"/>
              <a:t>2</a:t>
            </a:r>
            <a:r>
              <a:rPr lang="en-US" dirty="0"/>
              <a:t> has </a:t>
            </a:r>
            <a:r>
              <a:rPr lang="en-US" b="1" dirty="0"/>
              <a:t>two of its input equal to 1 </a:t>
            </a:r>
            <a:r>
              <a:rPr lang="en-US" dirty="0"/>
              <a:t>and the </a:t>
            </a:r>
            <a:r>
              <a:rPr lang="en-US" dirty="0">
                <a:solidFill>
                  <a:srgbClr val="7030A0"/>
                </a:solidFill>
              </a:rPr>
              <a:t>third input is connected to I</a:t>
            </a:r>
            <a:r>
              <a:rPr lang="en-US" baseline="-25000" dirty="0">
                <a:solidFill>
                  <a:srgbClr val="7030A0"/>
                </a:solidFill>
              </a:rPr>
              <a:t>2</a:t>
            </a:r>
            <a:r>
              <a:rPr lang="en-US" dirty="0"/>
              <a:t>. </a:t>
            </a:r>
          </a:p>
          <a:p>
            <a:pPr algn="just"/>
            <a:r>
              <a:rPr lang="en-US" dirty="0">
                <a:latin typeface="Calibri" pitchFamily="34" charset="0"/>
              </a:rPr>
              <a:t>Other 3 AND gates has </a:t>
            </a:r>
            <a:r>
              <a:rPr lang="en-US" dirty="0" err="1">
                <a:latin typeface="Calibri" pitchFamily="34" charset="0"/>
              </a:rPr>
              <a:t>atleast</a:t>
            </a:r>
            <a:r>
              <a:rPr lang="en-US" dirty="0">
                <a:latin typeface="Calibri" pitchFamily="34" charset="0"/>
              </a:rPr>
              <a:t> one input equal to 0,</a:t>
            </a:r>
          </a:p>
          <a:p>
            <a:pPr algn="just">
              <a:buNone/>
            </a:pPr>
            <a:r>
              <a:rPr lang="en-US" dirty="0"/>
              <a:t>making their output equal to 0</a:t>
            </a:r>
          </a:p>
          <a:p>
            <a:pPr algn="just"/>
            <a:r>
              <a:rPr lang="en-US" dirty="0">
                <a:latin typeface="Calibri" pitchFamily="34" charset="0"/>
              </a:rPr>
              <a:t>The OR gate output is now equal to the value of I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74" y="1949961"/>
            <a:ext cx="4266616" cy="4464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1927" y="6414448"/>
            <a:ext cx="24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to 1 line multiplexer</a:t>
            </a:r>
          </a:p>
        </p:txBody>
      </p:sp>
      <p:pic>
        <p:nvPicPr>
          <p:cNvPr id="7" name="Picture 6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1" y="3880509"/>
            <a:ext cx="1671369" cy="2273062"/>
          </a:xfrm>
          <a:prstGeom prst="rect">
            <a:avLst/>
          </a:prstGeom>
        </p:spPr>
      </p:pic>
      <p:pic>
        <p:nvPicPr>
          <p:cNvPr id="8" name="Picture 7" descr="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741" y="3757443"/>
            <a:ext cx="3167182" cy="25065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46226" y="6211669"/>
            <a:ext cx="249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diagram of  a 4 to 1 line multiplexer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742" y="6200296"/>
            <a:ext cx="249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table of  a 4 to 1 line multiplexer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FUNCTION   IMPLEMENTATION    USING    MUX 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091824"/>
            <a:ext cx="10863618" cy="552733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Any </a:t>
            </a:r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function can be implemented by using a multiplexer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function of </a:t>
            </a:r>
            <a:r>
              <a:rPr lang="en-US" b="1" i="1" dirty="0">
                <a:solidFill>
                  <a:srgbClr val="FF0000"/>
                </a:solidFill>
              </a:rPr>
              <a:t>n+1</a:t>
            </a:r>
            <a:r>
              <a:rPr lang="en-US" dirty="0"/>
              <a:t> variables can be implemented by taking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variables to the </a:t>
            </a:r>
            <a:r>
              <a:rPr lang="en-US" b="1" i="1" dirty="0"/>
              <a:t>selection lines </a:t>
            </a:r>
            <a:r>
              <a:rPr lang="en-US" dirty="0"/>
              <a:t>of the multiplexer.</a:t>
            </a:r>
          </a:p>
          <a:p>
            <a:pPr algn="just"/>
            <a:r>
              <a:rPr lang="en-US" dirty="0">
                <a:latin typeface="Calibri" pitchFamily="34" charset="0"/>
              </a:rPr>
              <a:t>The remaining variable is used as the input line for the multiplexer</a:t>
            </a:r>
          </a:p>
          <a:p>
            <a:pPr>
              <a:buNone/>
            </a:pPr>
            <a:r>
              <a:rPr lang="en-US" dirty="0"/>
              <a:t>Example- </a:t>
            </a:r>
            <a:r>
              <a:rPr lang="en-US" sz="2800" dirty="0"/>
              <a:t>F(A, B, C) = ∑(1, 3, 5, 6)</a:t>
            </a:r>
          </a:p>
          <a:p>
            <a:pPr>
              <a:buNone/>
            </a:pPr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Choose the selector variables. </a:t>
            </a:r>
            <a:br>
              <a:rPr lang="en-US" sz="2800" dirty="0"/>
            </a:br>
            <a:r>
              <a:rPr lang="en-US" sz="2800" dirty="0"/>
              <a:t>Lets choose,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B, C as selector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 </a:t>
            </a:r>
            <a:r>
              <a:rPr lang="en-US" dirty="0"/>
              <a:t>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A as input line</a:t>
            </a:r>
            <a:endParaRPr lang="en-US" baseline="-25000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5A3119-FA36-4965-9200-4FF6F6B77D32}"/>
                  </a:ext>
                </a:extLst>
              </p14:cNvPr>
              <p14:cNvContentPartPr/>
              <p14:nvPr/>
            </p14:nvContentPartPr>
            <p14:xfrm>
              <a:off x="285840" y="152280"/>
              <a:ext cx="1428840" cy="120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5A3119-FA36-4965-9200-4FF6F6B77D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142920"/>
                <a:ext cx="1447560" cy="121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FUNCTION   IMPLEMENTATION    USING    MUX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982640"/>
            <a:ext cx="10863618" cy="563652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Example- </a:t>
            </a:r>
            <a:r>
              <a:rPr lang="en-US" sz="2800" dirty="0"/>
              <a:t>F(A, B, C) = ∑(1, 3, 5, 6)</a:t>
            </a:r>
          </a:p>
          <a:p>
            <a:pPr>
              <a:buNone/>
            </a:pPr>
            <a:r>
              <a:rPr lang="en-US" sz="2800" dirty="0"/>
              <a:t>Steps: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In the first row, list the name of the input lines of the multiplexers horizontally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In the second row, list the </a:t>
            </a:r>
            <a:r>
              <a:rPr lang="en-US" sz="2800" dirty="0" err="1"/>
              <a:t>minterms</a:t>
            </a:r>
            <a:r>
              <a:rPr lang="en-US" sz="2800" dirty="0"/>
              <a:t> where A is complemented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In the third row, list the </a:t>
            </a:r>
            <a:r>
              <a:rPr lang="en-US" sz="2800" dirty="0" err="1"/>
              <a:t>minterms</a:t>
            </a:r>
            <a:r>
              <a:rPr lang="en-US" sz="2800" dirty="0"/>
              <a:t> where A is </a:t>
            </a:r>
            <a:r>
              <a:rPr lang="en-US" sz="2800" dirty="0" err="1"/>
              <a:t>uncomplemented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Circle the </a:t>
            </a:r>
            <a:r>
              <a:rPr lang="en-US" sz="2800" dirty="0" err="1"/>
              <a:t>minterms</a:t>
            </a:r>
            <a:r>
              <a:rPr lang="en-US" sz="2800" dirty="0"/>
              <a:t> for which the function outputs 1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Fourth row presents the multiplexer inputs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If the two </a:t>
            </a:r>
            <a:r>
              <a:rPr lang="en-US" dirty="0" err="1"/>
              <a:t>minterms</a:t>
            </a:r>
            <a:r>
              <a:rPr lang="en-US" dirty="0"/>
              <a:t> in a column are not circled, apply 0 to the corresponding multiplexer input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If the two </a:t>
            </a:r>
            <a:r>
              <a:rPr lang="en-US" dirty="0" err="1"/>
              <a:t>minterms</a:t>
            </a:r>
            <a:r>
              <a:rPr lang="en-US" dirty="0"/>
              <a:t> in a column are circled, apply 1 to the corresponding multiplexer input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If the bottom </a:t>
            </a:r>
            <a:r>
              <a:rPr lang="en-US" dirty="0" err="1"/>
              <a:t>minterm</a:t>
            </a:r>
            <a:r>
              <a:rPr lang="en-US" dirty="0"/>
              <a:t> is circled and the top is not circled, apply A to the corresponding multiplexer input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If the top </a:t>
            </a:r>
            <a:r>
              <a:rPr lang="en-US" dirty="0" err="1"/>
              <a:t>minterm</a:t>
            </a:r>
            <a:r>
              <a:rPr lang="en-US" dirty="0"/>
              <a:t> is circled and the bottom is not circled, apply A’ to the corresponding multiplexer input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4BF992-C184-4BC9-B556-64BA43E78C30}"/>
                  </a:ext>
                </a:extLst>
              </p14:cNvPr>
              <p14:cNvContentPartPr/>
              <p14:nvPr/>
            </p14:nvContentPartPr>
            <p14:xfrm>
              <a:off x="330120" y="127080"/>
              <a:ext cx="1257840" cy="163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4BF992-C184-4BC9-B556-64BA43E78C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117720"/>
                <a:ext cx="1276560" cy="165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FUNCTION   IMPLEMENTATION    USING   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829636"/>
          <a:ext cx="4648200" cy="213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MUX</a:t>
                      </a:r>
                      <a:r>
                        <a:rPr lang="en-US" sz="2000" baseline="0" dirty="0"/>
                        <a:t> input line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0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2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3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A’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 values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0911" y="1633898"/>
            <a:ext cx="301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F(A, B, C) = ∑(1, 3, 5, 6)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1612" y="2205251"/>
            <a:ext cx="1371600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4x1 MUX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04412" y="2510051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04412" y="2814851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52012" y="3195851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04412" y="3500651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9147412" y="3957851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28212" y="5177051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  B   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690212" y="4415051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233012" y="4415051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8385412" y="4948451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7852012" y="4796051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7051912" y="3995951"/>
            <a:ext cx="1600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700406" y="3805451"/>
            <a:ext cx="6088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4412" y="4110251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8156018" y="4491251"/>
            <a:ext cx="762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8350996" y="4415051"/>
            <a:ext cx="381000" cy="2286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81960" y="4262651"/>
            <a:ext cx="118404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32416" y="3466655"/>
            <a:ext cx="897596" cy="2117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baseline="-25000" dirty="0">
                <a:solidFill>
                  <a:srgbClr val="00B0F0"/>
                </a:solidFill>
              </a:rPr>
              <a:t>1   </a:t>
            </a:r>
            <a:r>
              <a:rPr lang="en-US" dirty="0">
                <a:solidFill>
                  <a:srgbClr val="00B0F0"/>
                </a:solidFill>
              </a:rPr>
              <a:t>  S</a:t>
            </a:r>
            <a:r>
              <a:rPr lang="en-US" baseline="-250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55752" y="2357651"/>
            <a:ext cx="381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3325504" y="3409684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37984" y="3411956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27776" y="3944228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010176" y="3944228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19917" y="2344003"/>
            <a:ext cx="341194" cy="31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22190" y="2701119"/>
            <a:ext cx="341194" cy="31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8F6050-4F9E-415A-A1BE-844127990D38}"/>
                  </a:ext>
                </a:extLst>
              </p14:cNvPr>
              <p14:cNvContentPartPr/>
              <p14:nvPr/>
            </p14:nvContentPartPr>
            <p14:xfrm>
              <a:off x="635040" y="368280"/>
              <a:ext cx="939960" cy="127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8F6050-4F9E-415A-A1BE-844127990D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358920"/>
                <a:ext cx="958680" cy="129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FUNCTION   IMPLEMENTATION    USING    MUX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829636"/>
          <a:ext cx="4648200" cy="213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MUX</a:t>
                      </a:r>
                      <a:r>
                        <a:rPr lang="en-US" sz="2000" baseline="0" dirty="0"/>
                        <a:t> input line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0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2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3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A’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 values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0911" y="1633898"/>
            <a:ext cx="301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F(A, B, C) = ∑(1, 2, 4,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1612" y="2205251"/>
            <a:ext cx="1371600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4x1 MUX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39075" y="2511640"/>
            <a:ext cx="622537" cy="2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181975" y="2816439"/>
            <a:ext cx="279637" cy="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934325" y="3197439"/>
            <a:ext cx="527287" cy="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181975" y="3502239"/>
            <a:ext cx="279637" cy="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9147412" y="3957851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28212" y="5177051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  B   C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690212" y="4415051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233012" y="4415051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8385412" y="4948451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7852012" y="4796051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6713550" y="3652269"/>
            <a:ext cx="2282246" cy="6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471581" y="3647507"/>
            <a:ext cx="919376" cy="6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24800" y="4111839"/>
            <a:ext cx="613012" cy="2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8156018" y="4491251"/>
            <a:ext cx="762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8350996" y="4415051"/>
            <a:ext cx="381000" cy="2286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81960" y="4262651"/>
            <a:ext cx="118404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32416" y="3466655"/>
            <a:ext cx="897596" cy="2117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baseline="-25000" dirty="0">
                <a:solidFill>
                  <a:srgbClr val="00B0F0"/>
                </a:solidFill>
              </a:rPr>
              <a:t>1   </a:t>
            </a:r>
            <a:r>
              <a:rPr lang="en-US" dirty="0">
                <a:solidFill>
                  <a:srgbClr val="00B0F0"/>
                </a:solidFill>
              </a:rPr>
              <a:t>  S</a:t>
            </a:r>
            <a:r>
              <a:rPr lang="en-US" baseline="-250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55752" y="2357651"/>
            <a:ext cx="381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3325504" y="3409684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10187" y="3411956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27776" y="3944228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18105" y="3944228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34325" y="2686050"/>
            <a:ext cx="262434" cy="28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972425" y="3343275"/>
            <a:ext cx="262434" cy="284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14FC9D-DC18-42BE-B5FE-2F6D1B788D68}"/>
                  </a:ext>
                </a:extLst>
              </p14:cNvPr>
              <p14:cNvContentPartPr/>
              <p14:nvPr/>
            </p14:nvContentPartPr>
            <p14:xfrm>
              <a:off x="692280" y="330120"/>
              <a:ext cx="660600" cy="156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14FC9D-DC18-42BE-B5FE-2F6D1B788D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20" y="320760"/>
                <a:ext cx="679320" cy="158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860795" y="425669"/>
            <a:ext cx="8300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4- bit Parallel Adder using Full Adders</a:t>
            </a:r>
          </a:p>
        </p:txBody>
      </p:sp>
      <p:pic>
        <p:nvPicPr>
          <p:cNvPr id="67" name="Picture 6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2" y="949402"/>
            <a:ext cx="10258582" cy="25993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25830" y="4626591"/>
            <a:ext cx="244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1  0  1  1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8793" y="5011001"/>
            <a:ext cx="244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0  0  1  1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430668" y="5445457"/>
            <a:ext cx="20935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1970" y="5472749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3631" y="5461375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4330" y="4289943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4596" y="4287668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0064" y="5461368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6504" y="5461368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77185" y="4274019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49458" y="4303587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30" name="Group 202"/>
          <p:cNvGraphicFramePr>
            <a:graphicFrameLocks noGrp="1"/>
          </p:cNvGraphicFramePr>
          <p:nvPr/>
        </p:nvGraphicFramePr>
        <p:xfrm>
          <a:off x="7766418" y="3289111"/>
          <a:ext cx="2806700" cy="3432410"/>
        </p:xfrm>
        <a:graphic>
          <a:graphicData uri="http://schemas.openxmlformats.org/drawingml/2006/table">
            <a:tbl>
              <a:tblPr/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24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24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i+1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FUNCTION   IMPLEMENTATION    USING    MUX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not necessary to choose the leftmost variable in the ordered sequence of a variable list  for the data inputs of the multiplexer. Any of the variable can be chosen to be the input</a:t>
            </a:r>
          </a:p>
          <a:p>
            <a:r>
              <a:rPr lang="en-US" dirty="0"/>
              <a:t>F(A, B, C) = ∑(1, 2, 4, 5)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0" y="3753135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9212" y="3605264"/>
          <a:ext cx="4648200" cy="213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MUX</a:t>
                      </a:r>
                      <a:r>
                        <a:rPr lang="en-US" sz="2000" baseline="0" dirty="0"/>
                        <a:t> input line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0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2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</a:t>
                      </a:r>
                      <a:r>
                        <a:rPr lang="en-US" sz="2000" baseline="-25000" dirty="0"/>
                        <a:t>3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 values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3557516" y="4173939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14903" y="4722122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228528" y="4176220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50117" y="4708483"/>
            <a:ext cx="304800" cy="3048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29" y="2870413"/>
            <a:ext cx="1918352" cy="39875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949218" y="438093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785445" y="2641981"/>
            <a:ext cx="1371600" cy="1524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4x1 MUX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272130" y="2945219"/>
            <a:ext cx="1513315" cy="3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69572" y="3253169"/>
            <a:ext cx="715873" cy="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75845" y="3632581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328245" y="3937381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10471245" y="4394581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52045" y="5613781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      X    Y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10014045" y="4851781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9556845" y="4851781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52" idx="3"/>
          </p:cNvCxnSpPr>
          <p:nvPr/>
        </p:nvCxnSpPr>
        <p:spPr>
          <a:xfrm flipV="1">
            <a:off x="8463516" y="3263614"/>
            <a:ext cx="209015" cy="11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8294151" y="3116094"/>
            <a:ext cx="333363" cy="5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 rot="5400000">
            <a:off x="8596331" y="3149314"/>
            <a:ext cx="381000" cy="2286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5400000">
            <a:off x="8925820" y="3169889"/>
            <a:ext cx="118404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056249" y="3903385"/>
            <a:ext cx="897596" cy="2117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baseline="-25000" dirty="0">
                <a:solidFill>
                  <a:srgbClr val="00B0F0"/>
                </a:solidFill>
              </a:rPr>
              <a:t>1   </a:t>
            </a:r>
            <a:r>
              <a:rPr lang="en-US" dirty="0">
                <a:solidFill>
                  <a:srgbClr val="00B0F0"/>
                </a:solidFill>
              </a:rPr>
              <a:t>  S</a:t>
            </a:r>
            <a:r>
              <a:rPr lang="en-US" baseline="-250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779585" y="2794381"/>
            <a:ext cx="381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928810" y="3813254"/>
            <a:ext cx="341194" cy="31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761439" y="3503216"/>
            <a:ext cx="341194" cy="31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964795" y="2785441"/>
            <a:ext cx="341194" cy="317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3C6E5-CD66-4BAA-9199-99CE04B094BD}"/>
                  </a:ext>
                </a:extLst>
              </p14:cNvPr>
              <p14:cNvContentPartPr/>
              <p14:nvPr/>
            </p14:nvContentPartPr>
            <p14:xfrm>
              <a:off x="533520" y="571320"/>
              <a:ext cx="1022400" cy="96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3C6E5-CD66-4BAA-9199-99CE04B094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160" y="561960"/>
                <a:ext cx="1041120" cy="98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" y="274638"/>
            <a:ext cx="10005060" cy="718590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Self Study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>
          <a:xfrm>
            <a:off x="354842" y="1091824"/>
            <a:ext cx="10863618" cy="552733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</a:rPr>
              <a:t>Why is a multiplexer called data selector?</a:t>
            </a:r>
          </a:p>
          <a:p>
            <a:pPr algn="just"/>
            <a:r>
              <a:rPr lang="en-US" dirty="0">
                <a:latin typeface="Calibri" pitchFamily="34" charset="0"/>
              </a:rPr>
              <a:t>Logic diagram of a </a:t>
            </a:r>
            <a:r>
              <a:rPr lang="en-US" i="1" dirty="0">
                <a:latin typeface="Calibri" pitchFamily="34" charset="0"/>
              </a:rPr>
              <a:t>quadruple 2 to 1 line multiplexer</a:t>
            </a:r>
            <a:r>
              <a:rPr lang="en-US" dirty="0">
                <a:latin typeface="Calibri" pitchFamily="34" charset="0"/>
              </a:rPr>
              <a:t>.(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177PAGE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algn="just"/>
            <a:r>
              <a:rPr lang="en-US" dirty="0"/>
              <a:t>Exercises from chapter 5:</a:t>
            </a:r>
          </a:p>
          <a:p>
            <a:pPr lvl="5"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5-17,5-18,5-20,5-23,5-24(book slide 208)</a:t>
            </a:r>
            <a:endParaRPr lang="en-US" sz="2400" b="1" dirty="0">
              <a:latin typeface="Calibri" pitchFamily="34" charset="0"/>
            </a:endParaRPr>
          </a:p>
          <a:p>
            <a:pPr algn="just"/>
            <a:r>
              <a:rPr lang="en-US" dirty="0"/>
              <a:t>Implement the following function with a multiplexer </a:t>
            </a:r>
          </a:p>
          <a:p>
            <a:pPr algn="just">
              <a:buNone/>
            </a:pPr>
            <a:r>
              <a:rPr lang="en-US" dirty="0"/>
              <a:t>			</a:t>
            </a:r>
            <a:r>
              <a:rPr lang="en-US" b="1" dirty="0"/>
              <a:t>F(A, B, C,D) = ∑(0,1, 3, 4, 8,9,15)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5385" y="3944203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4489296" y="3752270"/>
            <a:ext cx="4467094" cy="172354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sz="2800" b="1" i="1" dirty="0"/>
              <a:t>c</a:t>
            </a:r>
            <a:r>
              <a:rPr lang="en-US" sz="2800" b="1" i="1" baseline="-25000" dirty="0"/>
              <a:t>4</a:t>
            </a:r>
            <a:r>
              <a:rPr lang="en-US" sz="2800" b="1" i="1" dirty="0"/>
              <a:t> c</a:t>
            </a:r>
            <a:r>
              <a:rPr lang="en-US" sz="2800" b="1" i="1" baseline="-25000" dirty="0"/>
              <a:t>3</a:t>
            </a:r>
            <a:r>
              <a:rPr lang="en-US" sz="2800" b="1" i="1" dirty="0"/>
              <a:t>  c</a:t>
            </a:r>
            <a:r>
              <a:rPr lang="en-US" sz="2800" b="1" i="1" baseline="-25000" dirty="0"/>
              <a:t>2  </a:t>
            </a:r>
            <a:r>
              <a:rPr lang="en-US" sz="2800" b="1" i="1" dirty="0"/>
              <a:t>  c</a:t>
            </a:r>
            <a:r>
              <a:rPr lang="en-US" sz="2800" b="1" i="1" baseline="-25000" dirty="0"/>
              <a:t>1    </a:t>
            </a:r>
            <a:r>
              <a:rPr lang="en-US" sz="2800" b="1" i="1" dirty="0"/>
              <a:t>c</a:t>
            </a:r>
            <a:r>
              <a:rPr lang="en-US" sz="2800" b="1" i="1" baseline="-25000" dirty="0"/>
              <a:t>0</a:t>
            </a:r>
            <a:endParaRPr lang="en-US" sz="2800" b="1" i="1" baseline="-25000" dirty="0">
              <a:solidFill>
                <a:schemeClr val="bg1"/>
              </a:solidFill>
            </a:endParaRPr>
          </a:p>
          <a:p>
            <a:pPr lvl="1" algn="ctr">
              <a:spcBef>
                <a:spcPct val="0"/>
              </a:spcBef>
            </a:pPr>
            <a:r>
              <a:rPr lang="en-US" sz="2800" b="1" i="1" dirty="0"/>
              <a:t>+    A</a:t>
            </a:r>
            <a:r>
              <a:rPr lang="en-US" sz="2800" b="1" i="1" baseline="-25000" dirty="0"/>
              <a:t>3</a:t>
            </a:r>
            <a:r>
              <a:rPr lang="en-US" sz="2800" b="1" i="1" dirty="0"/>
              <a:t>  A</a:t>
            </a:r>
            <a:r>
              <a:rPr lang="en-US" sz="2800" b="1" i="1" baseline="-25000" dirty="0"/>
              <a:t>2</a:t>
            </a:r>
            <a:r>
              <a:rPr lang="en-US" sz="2800" b="1" i="1" dirty="0"/>
              <a:t>  A</a:t>
            </a:r>
            <a:r>
              <a:rPr lang="en-US" sz="2800" b="1" i="1" baseline="-25000" dirty="0"/>
              <a:t>1</a:t>
            </a:r>
            <a:r>
              <a:rPr lang="en-US" sz="2800" b="1" i="1" dirty="0"/>
              <a:t>  A</a:t>
            </a:r>
            <a:r>
              <a:rPr lang="en-US" sz="2800" b="1" i="1" baseline="-25000" dirty="0"/>
              <a:t>0</a:t>
            </a:r>
            <a:endParaRPr lang="en-US" sz="2800" b="1" i="1" dirty="0"/>
          </a:p>
          <a:p>
            <a:pPr lvl="1" algn="ctr">
              <a:spcBef>
                <a:spcPct val="0"/>
              </a:spcBef>
            </a:pPr>
            <a:r>
              <a:rPr lang="en-US" sz="2800" b="1" i="1" dirty="0"/>
              <a:t>+   B</a:t>
            </a:r>
            <a:r>
              <a:rPr lang="en-US" sz="2800" b="1" i="1" baseline="-25000" dirty="0"/>
              <a:t>3</a:t>
            </a:r>
            <a:r>
              <a:rPr lang="en-US" sz="2800" b="1" i="1" dirty="0"/>
              <a:t>  B</a:t>
            </a:r>
            <a:r>
              <a:rPr lang="en-US" sz="2800" b="1" i="1" baseline="-25000" dirty="0"/>
              <a:t>2</a:t>
            </a:r>
            <a:r>
              <a:rPr lang="en-US" sz="2800" b="1" i="1" dirty="0"/>
              <a:t>  B</a:t>
            </a:r>
            <a:r>
              <a:rPr lang="en-US" sz="2800" b="1" i="1" baseline="-25000" dirty="0"/>
              <a:t>1</a:t>
            </a:r>
            <a:r>
              <a:rPr lang="en-US" sz="2800" b="1" i="1" dirty="0"/>
              <a:t>  B</a:t>
            </a:r>
            <a:r>
              <a:rPr lang="en-US" sz="2800" b="1" i="1" baseline="-25000" dirty="0"/>
              <a:t>0</a:t>
            </a:r>
            <a:endParaRPr lang="en-US" sz="2800" b="1" i="1" dirty="0"/>
          </a:p>
          <a:p>
            <a:pPr lvl="1" algn="ctr">
              <a:spcBef>
                <a:spcPct val="0"/>
              </a:spcBef>
            </a:pPr>
            <a:r>
              <a:rPr lang="en-US" sz="2800" b="1" i="1" dirty="0">
                <a:cs typeface="Times New Roman" pitchFamily="18" charset="0"/>
              </a:rPr>
              <a:t>────────────</a:t>
            </a:r>
            <a:r>
              <a:rPr lang="en-US" sz="2800" b="1" i="1" dirty="0">
                <a:solidFill>
                  <a:schemeClr val="accent1"/>
                </a:solidFill>
              </a:rPr>
              <a:t>     </a:t>
            </a:r>
            <a:endParaRPr lang="en-US" sz="2800" b="1" i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860795" y="425669"/>
            <a:ext cx="8300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4- bit Parallel Adder using Full Adders</a:t>
            </a:r>
          </a:p>
        </p:txBody>
      </p:sp>
      <p:pic>
        <p:nvPicPr>
          <p:cNvPr id="67" name="Picture 6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2" y="1263306"/>
            <a:ext cx="10258582" cy="2599323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890641" y="5281442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baseline="-25000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48463" y="5276182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baseline="-250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13114" y="5291952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baseline="-25000" dirty="0"/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36771" y="5276187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baseline="-25000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83803" y="5827992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baseline="-25000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41625" y="5822732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baseline="-25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06276" y="5838502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baseline="-25000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929933" y="5822737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baseline="-25000" dirty="0"/>
              <a:t>4</a:t>
            </a:r>
          </a:p>
        </p:txBody>
      </p:sp>
      <p:cxnSp>
        <p:nvCxnSpPr>
          <p:cNvPr id="82" name="Straight Arrow Connector 81"/>
          <p:cNvCxnSpPr>
            <a:stCxn id="73" idx="0"/>
          </p:cNvCxnSpPr>
          <p:nvPr/>
        </p:nvCxnSpPr>
        <p:spPr>
          <a:xfrm rot="16200000" flipV="1">
            <a:off x="7102754" y="4708772"/>
            <a:ext cx="1681660" cy="556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V="1">
            <a:off x="6320228" y="4742926"/>
            <a:ext cx="1634364" cy="556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V="1">
            <a:off x="5739507" y="4721900"/>
            <a:ext cx="1634364" cy="556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V="1">
            <a:off x="5247608" y="4769198"/>
            <a:ext cx="1634364" cy="556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431219" y="5265688"/>
            <a:ext cx="6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="1" baseline="-25000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1302" y="4571999"/>
            <a:ext cx="244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1  0  1  1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14262" y="4956409"/>
            <a:ext cx="244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0  0  1  1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1916140" y="5390865"/>
            <a:ext cx="20935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77440" y="5418157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19102" y="5406783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39800" y="4235351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66" y="4233076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75534" y="5406776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131974" y="5406776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462655" y="4219427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34929" y="4248995"/>
            <a:ext cx="42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8444987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9196191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9146662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8913407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9111260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8727719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8444937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7167872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7510058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6104652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6855898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6806327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6573115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6770967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6387427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6104644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4827579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5169766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764402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4515606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4466077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4232822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4430675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4047134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764352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2487287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829473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424109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2175313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2125784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892530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2090382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706815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9731684" y="1623578"/>
            <a:ext cx="0" cy="703739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84" name="AutoShape 68"/>
          <p:cNvSpPr>
            <a:spLocks noChangeArrowheads="1"/>
          </p:cNvSpPr>
          <p:nvPr/>
        </p:nvSpPr>
        <p:spPr bwMode="auto">
          <a:xfrm>
            <a:off x="3648865" y="4697361"/>
            <a:ext cx="1638618" cy="900112"/>
          </a:xfrm>
          <a:prstGeom prst="wedgeRoundRectCallout">
            <a:avLst>
              <a:gd name="adj1" fmla="val -59313"/>
              <a:gd name="adj2" fmla="val -161953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Carry Propagate Addition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0795" y="268009"/>
            <a:ext cx="8300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4- bit Parallel Adder using Full Adders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657557" y="4635089"/>
            <a:ext cx="4467094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sz="2400" b="1" i="1" dirty="0"/>
              <a:t>c</a:t>
            </a:r>
            <a:r>
              <a:rPr lang="en-US" sz="2400" b="1" i="1" baseline="-25000" dirty="0"/>
              <a:t>4</a:t>
            </a:r>
            <a:r>
              <a:rPr lang="en-US" sz="2400" b="1" i="1" dirty="0"/>
              <a:t> c</a:t>
            </a:r>
            <a:r>
              <a:rPr lang="en-US" sz="2400" b="1" i="1" baseline="-25000" dirty="0"/>
              <a:t>3</a:t>
            </a:r>
            <a:r>
              <a:rPr lang="en-US" sz="2400" b="1" i="1" dirty="0"/>
              <a:t>  c</a:t>
            </a:r>
            <a:r>
              <a:rPr lang="en-US" sz="2400" b="1" i="1" baseline="-25000" dirty="0"/>
              <a:t>2  </a:t>
            </a:r>
            <a:r>
              <a:rPr lang="en-US" sz="2400" b="1" i="1" dirty="0"/>
              <a:t>  c</a:t>
            </a:r>
            <a:r>
              <a:rPr lang="en-US" sz="2400" b="1" i="1" baseline="-25000" dirty="0"/>
              <a:t>1    </a:t>
            </a:r>
            <a:r>
              <a:rPr lang="en-US" sz="2400" b="1" i="1" dirty="0"/>
              <a:t>c</a:t>
            </a:r>
            <a:r>
              <a:rPr lang="en-US" sz="2400" b="1" i="1" baseline="-25000" dirty="0"/>
              <a:t>0</a:t>
            </a:r>
            <a:endParaRPr lang="en-US" sz="2400" b="1" i="1" baseline="-25000" dirty="0">
              <a:solidFill>
                <a:schemeClr val="bg1"/>
              </a:solidFill>
            </a:endParaRPr>
          </a:p>
          <a:p>
            <a:pPr lvl="1" algn="ctr">
              <a:spcBef>
                <a:spcPct val="0"/>
              </a:spcBef>
            </a:pPr>
            <a:r>
              <a:rPr lang="en-US" sz="2400" b="1" i="1" dirty="0"/>
              <a:t>+    A</a:t>
            </a:r>
            <a:r>
              <a:rPr lang="en-US" sz="2400" b="1" i="1" baseline="-25000" dirty="0"/>
              <a:t>3</a:t>
            </a:r>
            <a:r>
              <a:rPr lang="en-US" sz="2400" b="1" i="1" dirty="0"/>
              <a:t>  A</a:t>
            </a:r>
            <a:r>
              <a:rPr lang="en-US" sz="2400" b="1" i="1" baseline="-25000" dirty="0"/>
              <a:t>2</a:t>
            </a:r>
            <a:r>
              <a:rPr lang="en-US" sz="2400" b="1" i="1" dirty="0"/>
              <a:t>  A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  A</a:t>
            </a:r>
            <a:r>
              <a:rPr lang="en-US" sz="2400" b="1" i="1" baseline="-25000" dirty="0"/>
              <a:t>0</a:t>
            </a:r>
            <a:endParaRPr lang="en-US" sz="2400" b="1" i="1" dirty="0"/>
          </a:p>
          <a:p>
            <a:pPr lvl="1" algn="ctr">
              <a:spcBef>
                <a:spcPct val="0"/>
              </a:spcBef>
            </a:pPr>
            <a:r>
              <a:rPr lang="en-US" sz="2400" b="1" i="1" dirty="0"/>
              <a:t>+   B</a:t>
            </a:r>
            <a:r>
              <a:rPr lang="en-US" sz="2400" b="1" i="1" baseline="-25000" dirty="0"/>
              <a:t>3</a:t>
            </a:r>
            <a:r>
              <a:rPr lang="en-US" sz="2400" b="1" i="1" dirty="0"/>
              <a:t>  B</a:t>
            </a:r>
            <a:r>
              <a:rPr lang="en-US" sz="2400" b="1" i="1" baseline="-25000" dirty="0"/>
              <a:t>2</a:t>
            </a:r>
            <a:r>
              <a:rPr lang="en-US" sz="2400" b="1" i="1" dirty="0"/>
              <a:t>  B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  B</a:t>
            </a:r>
            <a:r>
              <a:rPr lang="en-US" sz="2400" b="1" i="1" baseline="-25000" dirty="0"/>
              <a:t>0</a:t>
            </a:r>
            <a:endParaRPr lang="en-US" sz="2400" b="1" i="1" dirty="0"/>
          </a:p>
          <a:p>
            <a:pPr lvl="1" algn="ctr">
              <a:spcBef>
                <a:spcPct val="0"/>
              </a:spcBef>
            </a:pPr>
            <a:r>
              <a:rPr lang="en-US" sz="2400" b="1" i="1" dirty="0">
                <a:cs typeface="Times New Roman" pitchFamily="18" charset="0"/>
              </a:rPr>
              <a:t>────────────</a:t>
            </a:r>
            <a:r>
              <a:rPr lang="en-US" sz="2400" b="1" i="1" dirty="0">
                <a:solidFill>
                  <a:schemeClr val="accent1"/>
                </a:solidFill>
              </a:rPr>
              <a:t>     </a:t>
            </a:r>
            <a:endParaRPr lang="en-US" sz="2400" b="1" i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9058903" y="5943691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16721" y="5938431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81372" y="5954201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05030" y="5938436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52065" y="634834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baseline="-25000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09883" y="634308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baseline="-25000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74534" y="635885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baseline="-25000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98192" y="6343092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baseline="-25000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599481" y="592793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baseline="-25000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095295" y="1707954"/>
            <a:ext cx="106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=0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006867" y="4572000"/>
            <a:ext cx="485152" cy="1292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87478" y="914477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8826585" y="1334892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9151758" y="6045958"/>
            <a:ext cx="358002" cy="771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158183" y="375541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40171" y="3744042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8289702" y="5501450"/>
            <a:ext cx="1446663" cy="4612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248477" y="903104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87585" y="1323519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480769" y="4574272"/>
            <a:ext cx="469743" cy="12927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551471" y="6018662"/>
            <a:ext cx="358002" cy="7710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783700" y="382592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65688" y="3814551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rot="16200000" flipV="1">
            <a:off x="7671672" y="5490074"/>
            <a:ext cx="1446663" cy="4612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915966" y="4562896"/>
            <a:ext cx="469743" cy="12927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909478" y="97362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48586" y="1394035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897955" y="6023206"/>
            <a:ext cx="358002" cy="771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462448" y="3800904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44435" y="378953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16200000" flipV="1">
            <a:off x="7124611" y="5519642"/>
            <a:ext cx="1446663" cy="4612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368905" y="4565168"/>
            <a:ext cx="469743" cy="12927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52736" y="934951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91843" y="135536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226697" y="6039126"/>
            <a:ext cx="358002" cy="7710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087965" y="378953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69953" y="3778155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>
            <a:stCxn id="75" idx="0"/>
          </p:cNvCxnSpPr>
          <p:nvPr/>
        </p:nvCxnSpPr>
        <p:spPr>
          <a:xfrm rot="16200000" flipV="1">
            <a:off x="6631848" y="5538538"/>
            <a:ext cx="1313822" cy="29520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3" grpId="0" animBg="1"/>
      <p:bldP spid="495624" grpId="0" animBg="1"/>
      <p:bldP spid="495625" grpId="0" animBg="1"/>
      <p:bldP spid="495626" grpId="0" animBg="1"/>
      <p:bldP spid="495627" grpId="0" animBg="1"/>
      <p:bldP spid="495628" grpId="0" animBg="1"/>
      <p:bldP spid="495629" grpId="0" animBg="1"/>
      <p:bldP spid="495630" grpId="0" animBg="1"/>
      <p:bldP spid="495632" grpId="0" animBg="1"/>
      <p:bldP spid="495633" grpId="0" animBg="1"/>
      <p:bldP spid="495634" grpId="0" animBg="1"/>
      <p:bldP spid="495635" grpId="0" animBg="1"/>
      <p:bldP spid="495636" grpId="0" animBg="1"/>
      <p:bldP spid="495637" grpId="0" animBg="1"/>
      <p:bldP spid="495638" grpId="0" animBg="1"/>
      <p:bldP spid="495639" grpId="0" animBg="1"/>
      <p:bldP spid="495641" grpId="0" animBg="1"/>
      <p:bldP spid="495642" grpId="0" animBg="1"/>
      <p:bldP spid="495643" grpId="0" animBg="1"/>
      <p:bldP spid="495644" grpId="0" animBg="1"/>
      <p:bldP spid="495645" grpId="0" animBg="1"/>
      <p:bldP spid="495646" grpId="0" animBg="1"/>
      <p:bldP spid="495647" grpId="0" animBg="1"/>
      <p:bldP spid="495648" grpId="0" animBg="1"/>
      <p:bldP spid="495650" grpId="0" animBg="1"/>
      <p:bldP spid="495651" grpId="0" animBg="1"/>
      <p:bldP spid="495652" grpId="0" animBg="1"/>
      <p:bldP spid="495653" grpId="0" animBg="1"/>
      <p:bldP spid="495654" grpId="0" animBg="1"/>
      <p:bldP spid="495661" grpId="0" animBg="1"/>
      <p:bldP spid="88" grpId="0" animBg="1"/>
      <p:bldP spid="89" grpId="0"/>
      <p:bldP spid="90" grpId="0"/>
      <p:bldP spid="92" grpId="0" animBg="1"/>
      <p:bldP spid="93" grpId="0"/>
      <p:bldP spid="94" grpId="0"/>
      <p:bldP spid="98" grpId="0"/>
      <p:bldP spid="99" grpId="0"/>
      <p:bldP spid="100" grpId="0" animBg="1"/>
      <p:bldP spid="101" grpId="0" animBg="1"/>
      <p:bldP spid="102" grpId="0"/>
      <p:bldP spid="103" grpId="0"/>
      <p:bldP spid="105" grpId="0" animBg="1"/>
      <p:bldP spid="106" grpId="0"/>
      <p:bldP spid="107" grpId="0"/>
      <p:bldP spid="108" grpId="0" animBg="1"/>
      <p:bldP spid="109" grpId="0"/>
      <p:bldP spid="110" grpId="0"/>
      <p:bldP spid="112" grpId="0" animBg="1"/>
      <p:bldP spid="113" grpId="0"/>
      <p:bldP spid="114" grpId="0"/>
      <p:bldP spid="115" grpId="0" animBg="1"/>
      <p:bldP spid="116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8444987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9196191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9146662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8913407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9111260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8727719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8444937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7167872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7510058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6104652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6855898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6806327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6573115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6770967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6387427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6104644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4827579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5169766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764402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4515606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4466077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4232822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4430675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4047134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764352" y="3127812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2487287" y="2785623"/>
            <a:ext cx="1619250" cy="2064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829473" y="1508561"/>
            <a:ext cx="0" cy="93694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424109" y="2335882"/>
            <a:ext cx="1405413" cy="900113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2175313" y="216276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2125784" y="1796055"/>
            <a:ext cx="2063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892530" y="1435693"/>
            <a:ext cx="2064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2090382" y="350658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706815" y="342165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9731684" y="1623578"/>
            <a:ext cx="0" cy="703739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60795" y="268009"/>
            <a:ext cx="8300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4- bit Parallel Adder using Full Adders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657557" y="4635089"/>
            <a:ext cx="4467094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sz="2400" b="1" i="1" dirty="0"/>
              <a:t>0   0   1</a:t>
            </a:r>
            <a:r>
              <a:rPr lang="en-US" sz="2400" b="1" i="1" baseline="-25000" dirty="0"/>
              <a:t> </a:t>
            </a:r>
            <a:r>
              <a:rPr lang="en-US" sz="2400" b="1" i="1" dirty="0"/>
              <a:t>    1 </a:t>
            </a:r>
            <a:r>
              <a:rPr lang="en-US" sz="2400" b="1" i="1" baseline="-25000" dirty="0"/>
              <a:t>    </a:t>
            </a:r>
            <a:r>
              <a:rPr lang="en-US" sz="2400" b="1" i="1" dirty="0"/>
              <a:t>0</a:t>
            </a:r>
            <a:endParaRPr lang="en-US" sz="2400" b="1" i="1" baseline="-25000" dirty="0">
              <a:solidFill>
                <a:schemeClr val="bg1"/>
              </a:solidFill>
            </a:endParaRPr>
          </a:p>
          <a:p>
            <a:pPr lvl="1" algn="ctr">
              <a:spcBef>
                <a:spcPct val="0"/>
              </a:spcBef>
            </a:pPr>
            <a:r>
              <a:rPr lang="en-US" sz="2400" b="1" i="1" dirty="0"/>
              <a:t>+    1   0    1    1</a:t>
            </a:r>
          </a:p>
          <a:p>
            <a:pPr lvl="1" algn="ctr">
              <a:spcBef>
                <a:spcPct val="0"/>
              </a:spcBef>
            </a:pPr>
            <a:r>
              <a:rPr lang="en-US" sz="2400" b="1" i="1" dirty="0"/>
              <a:t>+   0    0    1    1</a:t>
            </a:r>
          </a:p>
          <a:p>
            <a:pPr lvl="1" algn="ctr">
              <a:spcBef>
                <a:spcPct val="0"/>
              </a:spcBef>
            </a:pPr>
            <a:r>
              <a:rPr lang="en-US" sz="2400" b="1" i="1" dirty="0">
                <a:cs typeface="Times New Roman" pitchFamily="18" charset="0"/>
              </a:rPr>
              <a:t>────────────</a:t>
            </a:r>
            <a:r>
              <a:rPr lang="en-US" sz="2400" b="1" i="1" dirty="0">
                <a:solidFill>
                  <a:schemeClr val="accent1"/>
                </a:solidFill>
              </a:rPr>
              <a:t>     </a:t>
            </a:r>
            <a:endParaRPr lang="en-US" sz="2400" b="1" i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9058903" y="5943691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US" sz="2400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8463035" y="5938431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sz="2400" b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7827686" y="5954201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sz="24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7151344" y="5938436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sz="2400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9052065" y="634834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sz="2400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8487072" y="634308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endParaRPr lang="en-US" sz="2400" b="1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7820848" y="635885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US" sz="2400" b="1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7144506" y="6343092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US" sz="2400" b="1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6800167" y="5927937"/>
            <a:ext cx="67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US" sz="2400" b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95295" y="1707954"/>
            <a:ext cx="106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=0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006867" y="4572000"/>
            <a:ext cx="485152" cy="1292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587478" y="914477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8826585" y="1334892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9151758" y="6045958"/>
            <a:ext cx="358002" cy="771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158183" y="375541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63671" y="3744042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8289702" y="5501450"/>
            <a:ext cx="1446663" cy="4612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248477" y="903104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487585" y="1323519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480769" y="4574272"/>
            <a:ext cx="469743" cy="12927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551471" y="6018662"/>
            <a:ext cx="358002" cy="7710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783700" y="382592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20065" y="3814551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rot="16200000" flipV="1">
            <a:off x="7671672" y="5490074"/>
            <a:ext cx="1446663" cy="4612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915966" y="4562896"/>
            <a:ext cx="469743" cy="12927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909478" y="97362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148586" y="1394035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897955" y="6023206"/>
            <a:ext cx="358002" cy="771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462448" y="3800904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952499" y="3789530"/>
            <a:ext cx="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16200000" flipV="1">
            <a:off x="7124611" y="5519642"/>
            <a:ext cx="1446663" cy="4612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368905" y="4565168"/>
            <a:ext cx="469743" cy="12927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52736" y="934951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91843" y="1355366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226697" y="6039126"/>
            <a:ext cx="358002" cy="7710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087965" y="3789530"/>
            <a:ext cx="81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24329" y="3778155"/>
            <a:ext cx="6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rot="16200000" flipV="1">
            <a:off x="6678161" y="5538538"/>
            <a:ext cx="1313822" cy="29520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40456" y="4599293"/>
            <a:ext cx="152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Carry 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814382" y="4942761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817338" y="5340821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25622" y="5979992"/>
            <a:ext cx="972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707926" y="6376002"/>
            <a:ext cx="152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Carry out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497982" y="3280009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baseline="-25000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123499" y="3268636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baseline="-250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81543" y="3282284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baseline="-25000" dirty="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42544" y="3257263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baseline="-250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32923" y="3543862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34204" y="3532487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510012" y="3532487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63246" y="3327773"/>
            <a:ext cx="67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3" grpId="0" animBg="1"/>
      <p:bldP spid="495624" grpId="0" animBg="1"/>
      <p:bldP spid="495625" grpId="0" animBg="1"/>
      <p:bldP spid="495626" grpId="0" animBg="1"/>
      <p:bldP spid="495627" grpId="0" animBg="1"/>
      <p:bldP spid="495628" grpId="0" animBg="1"/>
      <p:bldP spid="495629" grpId="0" animBg="1"/>
      <p:bldP spid="495630" grpId="0" animBg="1"/>
      <p:bldP spid="495632" grpId="0" animBg="1"/>
      <p:bldP spid="495633" grpId="0" animBg="1"/>
      <p:bldP spid="495634" grpId="0" animBg="1"/>
      <p:bldP spid="495635" grpId="0" animBg="1"/>
      <p:bldP spid="495636" grpId="0" animBg="1"/>
      <p:bldP spid="495637" grpId="0" animBg="1"/>
      <p:bldP spid="495638" grpId="0" animBg="1"/>
      <p:bldP spid="495639" grpId="0" animBg="1"/>
      <p:bldP spid="495641" grpId="0" animBg="1"/>
      <p:bldP spid="495642" grpId="0" animBg="1"/>
      <p:bldP spid="495643" grpId="0" animBg="1"/>
      <p:bldP spid="495644" grpId="0" animBg="1"/>
      <p:bldP spid="495645" grpId="0" animBg="1"/>
      <p:bldP spid="495646" grpId="0" animBg="1"/>
      <p:bldP spid="495647" grpId="0" animBg="1"/>
      <p:bldP spid="495648" grpId="0" animBg="1"/>
      <p:bldP spid="495650" grpId="0" animBg="1"/>
      <p:bldP spid="495651" grpId="0" animBg="1"/>
      <p:bldP spid="495652" grpId="0" animBg="1"/>
      <p:bldP spid="495653" grpId="0" animBg="1"/>
      <p:bldP spid="495654" grpId="0" animBg="1"/>
      <p:bldP spid="495661" grpId="0" animBg="1"/>
      <p:bldP spid="88" grpId="0" animBg="1"/>
      <p:bldP spid="89" grpId="0"/>
      <p:bldP spid="90" grpId="0"/>
      <p:bldP spid="92" grpId="0" animBg="1"/>
      <p:bldP spid="93" grpId="0"/>
      <p:bldP spid="94" grpId="0"/>
      <p:bldP spid="98" grpId="0"/>
      <p:bldP spid="99" grpId="0"/>
      <p:bldP spid="100" grpId="0" animBg="1"/>
      <p:bldP spid="101" grpId="0" animBg="1"/>
      <p:bldP spid="102" grpId="0"/>
      <p:bldP spid="103" grpId="0"/>
      <p:bldP spid="105" grpId="0" animBg="1"/>
      <p:bldP spid="106" grpId="0"/>
      <p:bldP spid="107" grpId="0"/>
      <p:bldP spid="108" grpId="0" animBg="1"/>
      <p:bldP spid="109" grpId="0"/>
      <p:bldP spid="110" grpId="0"/>
      <p:bldP spid="112" grpId="0" animBg="1"/>
      <p:bldP spid="113" grpId="0"/>
      <p:bldP spid="114" grpId="0"/>
      <p:bldP spid="115" grpId="0" animBg="1"/>
      <p:bldP spid="116" grpId="0"/>
      <p:bldP spid="1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9402</TotalTime>
  <Words>5005</Words>
  <Application>Microsoft Office PowerPoint</Application>
  <PresentationFormat>Custom</PresentationFormat>
  <Paragraphs>973</Paragraphs>
  <Slides>61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Times New Roman</vt:lpstr>
      <vt:lpstr>Wingdings</vt:lpstr>
      <vt:lpstr>Wingdings 2</vt:lpstr>
      <vt:lpstr>Oriel</vt:lpstr>
      <vt:lpstr>Visio</vt:lpstr>
      <vt:lpstr>Equation</vt:lpstr>
      <vt:lpstr>CSE 201: Digital Logic Design </vt:lpstr>
      <vt:lpstr>BINARY ADDER</vt:lpstr>
      <vt:lpstr> </vt:lpstr>
      <vt:lpstr>BINARY ADDER</vt:lpstr>
      <vt:lpstr>BINARY 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SUBTRACTOR</vt:lpstr>
      <vt:lpstr>PowerPoint Presentation</vt:lpstr>
      <vt:lpstr>PowerPoint Presentation</vt:lpstr>
      <vt:lpstr>Limitations in Parallel Adder</vt:lpstr>
      <vt:lpstr>Limitations in Parallel Adder</vt:lpstr>
      <vt:lpstr>Limitations in Parallel Adder</vt:lpstr>
      <vt:lpstr>LOOK-AHEAD CARRY</vt:lpstr>
      <vt:lpstr>LOOK-AHEAD CARRY</vt:lpstr>
      <vt:lpstr>LOOK-AHEAD CARRY</vt:lpstr>
      <vt:lpstr>4-BIT FULL ADDERS WITH LOOK-AHEAD CARRY</vt:lpstr>
      <vt:lpstr>PowerPoint Presentation</vt:lpstr>
      <vt:lpstr>Logic Circuits</vt:lpstr>
      <vt:lpstr>BINARY CODED DECIMAL</vt:lpstr>
      <vt:lpstr>BCD ADDER</vt:lpstr>
      <vt:lpstr>BCD ADDER</vt:lpstr>
      <vt:lpstr>BCD ADDER</vt:lpstr>
      <vt:lpstr>BCD ADDER</vt:lpstr>
      <vt:lpstr>BCD ADDER</vt:lpstr>
      <vt:lpstr>PowerPoint Presentation</vt:lpstr>
      <vt:lpstr>MAGNITUDE COMPARATOR</vt:lpstr>
      <vt:lpstr>MAGNITUDE COMPARATOR</vt:lpstr>
      <vt:lpstr>MAGNITUDE COMPARATOR</vt:lpstr>
      <vt:lpstr>MAGNITUDE COMPARATOR</vt:lpstr>
      <vt:lpstr>MAGNITUDE COMPARATOR</vt:lpstr>
      <vt:lpstr>MAGNITUDE COMPARATOR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ENCODER </vt:lpstr>
      <vt:lpstr>ENCODER </vt:lpstr>
      <vt:lpstr>ENCODER  </vt:lpstr>
      <vt:lpstr>PRIORITY  ENCODER  </vt:lpstr>
      <vt:lpstr>PRIORITY  ENCODER  </vt:lpstr>
      <vt:lpstr>PRIORITY  ENCODER  </vt:lpstr>
      <vt:lpstr>MULTIPLEXER</vt:lpstr>
      <vt:lpstr>4 to 1 LINE MULTIPLEXER</vt:lpstr>
      <vt:lpstr>4 to 1 LINE MULTIPLEXER</vt:lpstr>
      <vt:lpstr>FUNCTION   IMPLEMENTATION    USING    MUX </vt:lpstr>
      <vt:lpstr>FUNCTION   IMPLEMENTATION    USING    MUX</vt:lpstr>
      <vt:lpstr>FUNCTION   IMPLEMENTATION    USING    MUX</vt:lpstr>
      <vt:lpstr>FUNCTION   IMPLEMENTATION    USING    MUX</vt:lpstr>
      <vt:lpstr>FUNCTION   IMPLEMENTATION    USING    MUX</vt:lpstr>
      <vt:lpstr>Self Study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fariavns9@gmail.com</cp:lastModifiedBy>
  <cp:revision>845</cp:revision>
  <dcterms:created xsi:type="dcterms:W3CDTF">2012-03-31T05:29:50Z</dcterms:created>
  <dcterms:modified xsi:type="dcterms:W3CDTF">2021-02-17T03:57:52Z</dcterms:modified>
</cp:coreProperties>
</file>