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90"/>
  </p:notesMasterIdLst>
  <p:handoutMasterIdLst>
    <p:handoutMasterId r:id="rId91"/>
  </p:handoutMasterIdLst>
  <p:sldIdLst>
    <p:sldId id="256" r:id="rId2"/>
    <p:sldId id="467" r:id="rId3"/>
    <p:sldId id="468" r:id="rId4"/>
    <p:sldId id="469" r:id="rId5"/>
    <p:sldId id="470" r:id="rId6"/>
    <p:sldId id="471" r:id="rId7"/>
    <p:sldId id="472" r:id="rId8"/>
    <p:sldId id="473" r:id="rId9"/>
    <p:sldId id="491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31" r:id="rId28"/>
    <p:sldId id="405" r:id="rId29"/>
    <p:sldId id="406" r:id="rId30"/>
    <p:sldId id="407" r:id="rId31"/>
    <p:sldId id="408" r:id="rId32"/>
    <p:sldId id="412" r:id="rId33"/>
    <p:sldId id="409" r:id="rId34"/>
    <p:sldId id="410" r:id="rId35"/>
    <p:sldId id="411" r:id="rId36"/>
    <p:sldId id="413" r:id="rId37"/>
    <p:sldId id="414" r:id="rId38"/>
    <p:sldId id="417" r:id="rId39"/>
    <p:sldId id="415" r:id="rId40"/>
    <p:sldId id="416" r:id="rId41"/>
    <p:sldId id="418" r:id="rId42"/>
    <p:sldId id="432" r:id="rId43"/>
    <p:sldId id="419" r:id="rId44"/>
    <p:sldId id="420" r:id="rId45"/>
    <p:sldId id="422" r:id="rId46"/>
    <p:sldId id="423" r:id="rId47"/>
    <p:sldId id="424" r:id="rId48"/>
    <p:sldId id="428" r:id="rId49"/>
    <p:sldId id="429" r:id="rId50"/>
    <p:sldId id="430" r:id="rId51"/>
    <p:sldId id="425" r:id="rId52"/>
    <p:sldId id="426" r:id="rId53"/>
    <p:sldId id="427" r:id="rId54"/>
    <p:sldId id="433" r:id="rId55"/>
    <p:sldId id="436" r:id="rId56"/>
    <p:sldId id="435" r:id="rId57"/>
    <p:sldId id="437" r:id="rId58"/>
    <p:sldId id="438" r:id="rId59"/>
    <p:sldId id="439" r:id="rId60"/>
    <p:sldId id="440" r:id="rId61"/>
    <p:sldId id="434" r:id="rId62"/>
    <p:sldId id="441" r:id="rId63"/>
    <p:sldId id="442" r:id="rId64"/>
    <p:sldId id="443" r:id="rId65"/>
    <p:sldId id="444" r:id="rId66"/>
    <p:sldId id="445" r:id="rId67"/>
    <p:sldId id="446" r:id="rId68"/>
    <p:sldId id="447" r:id="rId69"/>
    <p:sldId id="448" r:id="rId70"/>
    <p:sldId id="449" r:id="rId71"/>
    <p:sldId id="450" r:id="rId72"/>
    <p:sldId id="451" r:id="rId73"/>
    <p:sldId id="452" r:id="rId74"/>
    <p:sldId id="453" r:id="rId75"/>
    <p:sldId id="454" r:id="rId76"/>
    <p:sldId id="455" r:id="rId77"/>
    <p:sldId id="456" r:id="rId78"/>
    <p:sldId id="457" r:id="rId79"/>
    <p:sldId id="460" r:id="rId80"/>
    <p:sldId id="458" r:id="rId81"/>
    <p:sldId id="459" r:id="rId82"/>
    <p:sldId id="461" r:id="rId83"/>
    <p:sldId id="462" r:id="rId84"/>
    <p:sldId id="463" r:id="rId85"/>
    <p:sldId id="464" r:id="rId86"/>
    <p:sldId id="465" r:id="rId87"/>
    <p:sldId id="466" r:id="rId88"/>
    <p:sldId id="492" r:id="rId89"/>
  </p:sldIdLst>
  <p:sldSz cx="118872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1F63A1"/>
    <a:srgbClr val="9FE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725" y="48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DDAA8-2571-4EEF-8A14-844D596EE726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FB613-7FED-4192-8E5B-1481EA2AE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0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696913"/>
            <a:ext cx="60420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2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13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14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16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17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18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19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21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22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23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24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3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26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CECF9-D1C7-4D48-9AA6-7C81E0A7249E}" type="slidenum">
              <a:rPr lang="en-US"/>
              <a:pPr/>
              <a:t>51</a:t>
            </a:fld>
            <a:endParaRPr lang="en-US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CECF9-D1C7-4D48-9AA6-7C81E0A7249E}" type="slidenum">
              <a:rPr lang="en-US"/>
              <a:pPr/>
              <a:t>52</a:t>
            </a:fld>
            <a:endParaRPr lang="en-US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DD1D5-F61C-4820-995C-CD16F97875D3}" type="slidenum">
              <a:rPr lang="en-US"/>
              <a:pPr/>
              <a:t>53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DD1D5-F61C-4820-995C-CD16F97875D3}" type="slidenum">
              <a:rPr lang="en-US"/>
              <a:pPr/>
              <a:t>55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DD1D5-F61C-4820-995C-CD16F97875D3}" type="slidenum">
              <a:rPr lang="en-US"/>
              <a:pPr/>
              <a:t>56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DD1D5-F61C-4820-995C-CD16F97875D3}" type="slidenum">
              <a:rPr lang="en-US"/>
              <a:pPr/>
              <a:t>57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DD1D5-F61C-4820-995C-CD16F97875D3}" type="slidenum">
              <a:rPr lang="en-US"/>
              <a:pPr/>
              <a:t>58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DD1D5-F61C-4820-995C-CD16F97875D3}" type="slidenum">
              <a:rPr lang="en-US"/>
              <a:pPr/>
              <a:t>59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DD1D5-F61C-4820-995C-CD16F97875D3}" type="slidenum">
              <a:rPr lang="en-US"/>
              <a:pPr/>
              <a:t>60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DD1D5-F61C-4820-995C-CD16F97875D3}" type="slidenum">
              <a:rPr lang="en-US"/>
              <a:pPr/>
              <a:t>62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5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6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7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10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11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12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971800" y="3124200"/>
            <a:ext cx="802386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971800" y="5003322"/>
            <a:ext cx="802386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436907" y="1116947"/>
            <a:ext cx="2286000" cy="495300"/>
          </a:xfrm>
        </p:spPr>
        <p:txBody>
          <a:bodyPr/>
          <a:lstStyle/>
          <a:p>
            <a:fld id="{7C7ABDB8-B3F5-47A4-9711-3777097313E1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9749090" y="4124062"/>
            <a:ext cx="3657600" cy="49926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95300" y="0"/>
            <a:ext cx="79248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59237" y="0"/>
            <a:ext cx="136063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287780" y="0"/>
            <a:ext cx="236434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483716" y="0"/>
            <a:ext cx="299364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3824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18872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1034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244632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38684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184801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584960" y="0"/>
            <a:ext cx="9906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792480" y="3429000"/>
            <a:ext cx="168402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02523" y="4866752"/>
            <a:ext cx="833851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18404" y="5500632"/>
            <a:ext cx="178308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163470" y="5788152"/>
            <a:ext cx="356616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476500" y="4495800"/>
            <a:ext cx="47548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23207" y="4928702"/>
            <a:ext cx="79248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DB20-CB48-4E1E-B9D9-60D119054EBB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42"/>
            <a:ext cx="217932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41"/>
            <a:ext cx="782574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063-3249-449C-AA5F-8FF72848E7CE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274638"/>
            <a:ext cx="10005060" cy="1143000"/>
          </a:xfrm>
        </p:spPr>
        <p:txBody>
          <a:bodyPr/>
          <a:lstStyle>
            <a:lvl1pPr>
              <a:defRPr sz="3600" strike="noStrike" spc="-150">
                <a:latin typeface="Calibri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94360" y="1600200"/>
            <a:ext cx="10005060" cy="4873752"/>
          </a:xfrm>
        </p:spPr>
        <p:txBody>
          <a:bodyPr>
            <a:normAutofit/>
          </a:bodyPr>
          <a:lstStyle>
            <a:lvl1pPr>
              <a:defRPr sz="24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400">
                <a:latin typeface="Calibri" pitchFamily="34" charset="0"/>
              </a:defRPr>
            </a:lvl4pPr>
            <a:lvl5pPr>
              <a:defRPr sz="2400"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0C7453-5EB7-426C-953A-B1BEE0DC2850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895600"/>
            <a:ext cx="802386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0" y="5010150"/>
            <a:ext cx="802386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435133" y="1113282"/>
            <a:ext cx="2286000" cy="495300"/>
          </a:xfrm>
        </p:spPr>
        <p:txBody>
          <a:bodyPr/>
          <a:lstStyle/>
          <a:p>
            <a:fld id="{165C4C3B-E9F6-4B3F-BFA4-47000192CD50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9749333" y="4121201"/>
            <a:ext cx="3657600" cy="49926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95300" y="0"/>
            <a:ext cx="79248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59237" y="0"/>
            <a:ext cx="136063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287780" y="0"/>
            <a:ext cx="236434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483716" y="0"/>
            <a:ext cx="299364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3824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18872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1034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244632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38684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584960" y="0"/>
            <a:ext cx="9906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792480" y="3429000"/>
            <a:ext cx="168402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22115" y="4866752"/>
            <a:ext cx="833851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18404" y="5500632"/>
            <a:ext cx="178308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163470" y="5791200"/>
            <a:ext cx="356616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442752" y="4479888"/>
            <a:ext cx="47548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1827327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42801" y="4928702"/>
            <a:ext cx="79248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64E5-3D11-41A1-A8FF-4233BBCB609C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94360" y="1600200"/>
            <a:ext cx="475488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551322" y="1600200"/>
            <a:ext cx="475488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3050"/>
            <a:ext cx="980694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B279-38B0-44CD-87B6-270BEE6682AE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94360" y="2362200"/>
            <a:ext cx="475488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683568" y="2362200"/>
            <a:ext cx="475488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94360" y="1569720"/>
            <a:ext cx="47548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646420" y="1569720"/>
            <a:ext cx="47548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B1E256-9A78-47EF-BC62-13EC55DEEF32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7023-EB44-4A49-8D1E-CA226DFA12E4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3919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329809" y="3131820"/>
            <a:ext cx="6309360" cy="59436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855964" y="274320"/>
            <a:ext cx="198516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12292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04998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68908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90960" y="0"/>
            <a:ext cx="39624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59002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603382" y="5715000"/>
            <a:ext cx="71323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96240" y="274320"/>
            <a:ext cx="733044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F60033-61F6-4F32-B158-8B7BF2CCC4F4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3919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603382" y="5715000"/>
            <a:ext cx="71323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301577" y="3131820"/>
            <a:ext cx="6309360" cy="59436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02386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95537" y="264795"/>
            <a:ext cx="19812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908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490960" y="0"/>
            <a:ext cx="39624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59002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12292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04998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326B57-48FE-4F89-9485-22981ED8D38D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3919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94360" y="274638"/>
            <a:ext cx="970788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94360" y="1600200"/>
            <a:ext cx="970788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168128" y="1024244"/>
            <a:ext cx="2011680" cy="499262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A57B3C-C493-4246-9095-3DD941B09960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567302" y="3682376"/>
            <a:ext cx="3200400" cy="47548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906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908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490960" y="0"/>
            <a:ext cx="39624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59002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603382" y="5715000"/>
            <a:ext cx="71323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7721" y="5734050"/>
            <a:ext cx="79248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621" y="2033516"/>
            <a:ext cx="8966579" cy="2527846"/>
          </a:xfrm>
        </p:spPr>
        <p:txBody>
          <a:bodyPr>
            <a:normAutofit/>
          </a:bodyPr>
          <a:lstStyle/>
          <a:p>
            <a:r>
              <a:rPr lang="en-US" sz="3600" dirty="0"/>
              <a:t>CSE 201: 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0857" y="4593609"/>
            <a:ext cx="8023860" cy="1765300"/>
          </a:xfrm>
        </p:spPr>
        <p:txBody>
          <a:bodyPr>
            <a:normAutofit/>
          </a:bodyPr>
          <a:lstStyle/>
          <a:p>
            <a:r>
              <a:rPr lang="en-US" sz="2000" dirty="0"/>
              <a:t>Prepared By</a:t>
            </a:r>
          </a:p>
          <a:p>
            <a:r>
              <a:rPr lang="en-US" sz="2000" dirty="0" err="1"/>
              <a:t>Lec</a:t>
            </a:r>
            <a:r>
              <a:rPr lang="en-US" sz="2000" dirty="0"/>
              <a:t> </a:t>
            </a:r>
            <a:r>
              <a:rPr lang="en-US" sz="2000" dirty="0" err="1"/>
              <a:t>Sumaiya</a:t>
            </a:r>
            <a:r>
              <a:rPr lang="en-US" sz="2000" dirty="0"/>
              <a:t> </a:t>
            </a:r>
            <a:r>
              <a:rPr lang="en-US" sz="2000" dirty="0" err="1"/>
              <a:t>Afroz</a:t>
            </a:r>
            <a:r>
              <a:rPr lang="en-US" sz="2000" dirty="0"/>
              <a:t> Mila </a:t>
            </a:r>
          </a:p>
          <a:p>
            <a:r>
              <a:rPr lang="en-US" sz="1600" dirty="0"/>
              <a:t>CSE, MIST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SR  FLIP FLOP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696" y="182880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40" y="1048717"/>
            <a:ext cx="3606951" cy="215870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73004" y="787400"/>
          <a:ext cx="4132996" cy="27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058400" y="1719617"/>
            <a:ext cx="11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7968" y="2609009"/>
            <a:ext cx="11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857165" y="3805829"/>
          <a:ext cx="4132996" cy="22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806660E43C2343613310F431E2FD4CCECB1C866A_la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0" y="979518"/>
            <a:ext cx="5302155" cy="2606143"/>
          </a:xfrm>
          <a:prstGeom prst="rect">
            <a:avLst/>
          </a:prstGeom>
        </p:spPr>
      </p:pic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SR  FLIP FLOP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696" y="182880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580497" y="1308288"/>
          <a:ext cx="4132996" cy="22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R*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88608" y="1160060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90882" y="3182202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R*</a:t>
            </a:r>
          </a:p>
        </p:txBody>
      </p:sp>
      <p:pic>
        <p:nvPicPr>
          <p:cNvPr id="21" name="Picture 20" descr="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723" y="4295505"/>
            <a:ext cx="2615881" cy="25624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32514" y="4039738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Graphic symbol of SR flip flop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512257" y="4021920"/>
          <a:ext cx="4132995" cy="27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89612" y="3357349"/>
            <a:ext cx="173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S* = (S . CP) ‘</a:t>
            </a:r>
          </a:p>
          <a:p>
            <a:r>
              <a:rPr lang="en-US" dirty="0"/>
              <a:t>     = S’ + CP’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23648" y="4096603"/>
            <a:ext cx="173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R* = (R . CP) ‘</a:t>
            </a:r>
          </a:p>
          <a:p>
            <a:r>
              <a:rPr lang="en-US" dirty="0"/>
              <a:t>     = R’ + CP’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SR  FLIP FLOP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696" y="182880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355912" y="1390166"/>
          <a:ext cx="3259539" cy="410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20889" y="1401541"/>
          <a:ext cx="3273188" cy="27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4968" y="900745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Truth Table of SR flip flop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51195" y="875723"/>
            <a:ext cx="357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Table of SR flip flop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1102053" y="3906667"/>
            <a:ext cx="5889018" cy="136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5041708" y="3943062"/>
            <a:ext cx="5818501" cy="113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29434" y="850699"/>
            <a:ext cx="357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Excitation Table of SR flip flop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311486" y="1510723"/>
          <a:ext cx="2618096" cy="22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t+1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SR  FLIP FLOP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696" y="182880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2778" y="1458405"/>
          <a:ext cx="3259539" cy="410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8061" y="943962"/>
            <a:ext cx="357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Table of SR flip flop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1264" y="918939"/>
            <a:ext cx="38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Equation of SR flip flop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102053" y="3906667"/>
            <a:ext cx="5889018" cy="136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585646" y="1756391"/>
          <a:ext cx="4992808" cy="1273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13194" y="1337481"/>
            <a:ext cx="49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71082" y="1353401"/>
            <a:ext cx="49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26657" y="1380699"/>
            <a:ext cx="49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95898" y="1394346"/>
            <a:ext cx="49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5786" y="1885666"/>
            <a:ext cx="32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1708" y="2461147"/>
            <a:ext cx="32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16200000" flipV="1">
            <a:off x="4251278" y="1426191"/>
            <a:ext cx="423081" cy="2729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53469" y="1451212"/>
            <a:ext cx="4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74108" y="1139588"/>
            <a:ext cx="4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  <a:endParaRPr lang="en-US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7560859" y="1801505"/>
            <a:ext cx="1637732" cy="116005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8748215" y="2415654"/>
            <a:ext cx="106452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764137" y="2841009"/>
            <a:ext cx="106452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8539448" y="2624423"/>
            <a:ext cx="432322" cy="147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81015" y="2425179"/>
            <a:ext cx="106452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96937" y="2850534"/>
            <a:ext cx="106452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5319998" y="2643473"/>
            <a:ext cx="432322" cy="147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2376" y="3548418"/>
            <a:ext cx="4039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t+1</a:t>
            </a:r>
            <a:r>
              <a:rPr lang="en-US" sz="3200" dirty="0"/>
              <a:t> =</a:t>
            </a:r>
            <a:r>
              <a:rPr lang="en-US" sz="3200" dirty="0">
                <a:solidFill>
                  <a:srgbClr val="0070C0"/>
                </a:solidFill>
              </a:rPr>
              <a:t> S</a:t>
            </a:r>
            <a:r>
              <a:rPr lang="en-US" sz="3200" dirty="0"/>
              <a:t> + </a:t>
            </a:r>
            <a:r>
              <a:rPr lang="en-US" sz="3200" dirty="0" err="1">
                <a:solidFill>
                  <a:srgbClr val="FF0000"/>
                </a:solidFill>
              </a:rPr>
              <a:t>Q</a:t>
            </a:r>
            <a:r>
              <a:rPr lang="en-US" sz="3200" baseline="-25000" dirty="0" err="1">
                <a:solidFill>
                  <a:srgbClr val="FF0000"/>
                </a:solidFill>
              </a:rPr>
              <a:t>t</a:t>
            </a:r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61128" y="4396854"/>
            <a:ext cx="4829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the value of Q’</a:t>
            </a:r>
            <a:r>
              <a:rPr lang="en-US" sz="3200" baseline="-25000" dirty="0"/>
              <a:t>t+1</a:t>
            </a:r>
            <a:r>
              <a:rPr lang="en-US" sz="3200" dirty="0"/>
              <a:t>?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SR  FLIP FLOP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696" y="182880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1102053" y="3906667"/>
            <a:ext cx="5889018" cy="136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1" y="1069063"/>
            <a:ext cx="357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Excitation Table of SR flip flop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586853" y="1729087"/>
          <a:ext cx="2618096" cy="22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t+1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301318" y="1680950"/>
            <a:ext cx="5852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Similarly find the value of S and 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28316" y="2868305"/>
            <a:ext cx="5058884" cy="2053590"/>
          </a:xfrm>
        </p:spPr>
        <p:txBody>
          <a:bodyPr>
            <a:normAutofit/>
          </a:bodyPr>
          <a:lstStyle/>
          <a:p>
            <a:r>
              <a:rPr lang="en-US" sz="4800" dirty="0"/>
              <a:t>D FLIP-FLOP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SR  </a:t>
            </a:r>
            <a:r>
              <a:rPr lang="en-US" dirty="0"/>
              <a:t>LATCH with NAND GATE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1696" y="182880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40" y="1048717"/>
            <a:ext cx="3606951" cy="215870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73004" y="787400"/>
          <a:ext cx="4132996" cy="27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058400" y="1719617"/>
            <a:ext cx="11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7968" y="2609009"/>
            <a:ext cx="11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857165" y="3805829"/>
          <a:ext cx="4132996" cy="22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806660E43C2343613310F431E2FD4CCECB1C866A_la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3026680"/>
            <a:ext cx="4885899" cy="24015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57347" y="3207222"/>
            <a:ext cx="4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05030" y="5024647"/>
            <a:ext cx="4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R*</a:t>
            </a: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LIMITATIONS in SR  FLIP FLOP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696" y="182880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580497" y="1308288"/>
          <a:ext cx="4132996" cy="22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R*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1570" y="1160060"/>
            <a:ext cx="5349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/>
              <a:t>It has an invalid input combination. Circuit gives unexpected outcome if such combination occurs. In D flip-flop this combination is eliminated.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512257" y="4021920"/>
          <a:ext cx="4132995" cy="27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414448" y="6277970"/>
            <a:ext cx="4285397" cy="409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23" y="0"/>
            <a:ext cx="10005060" cy="71859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>
                <a:latin typeface="Calibri" pitchFamily="34" charset="0"/>
              </a:rPr>
              <a:t> (DATA) FLIP FLOP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696" y="182880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741763" y="1444757"/>
          <a:ext cx="2549855" cy="182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93337" y="1401541"/>
          <a:ext cx="3273188" cy="27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4968" y="900745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Truth Table of </a:t>
            </a:r>
            <a:r>
              <a:rPr lang="en-US" b="1" dirty="0">
                <a:solidFill>
                  <a:srgbClr val="FF0000"/>
                </a:solidFill>
              </a:rPr>
              <a:t>SR</a:t>
            </a:r>
            <a:r>
              <a:rPr lang="en-US" b="1" dirty="0"/>
              <a:t> flip flop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665317" y="3906667"/>
            <a:ext cx="5889018" cy="136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54099" y="3943063"/>
            <a:ext cx="5818501" cy="113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28112" y="889370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Truth Table of D flip flop</a:t>
            </a:r>
          </a:p>
        </p:txBody>
      </p:sp>
      <p:pic>
        <p:nvPicPr>
          <p:cNvPr id="18" name="Picture 17" descr="806660E43C2343613310F431E2FD4CCECB1C866A_la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5" y="1105470"/>
            <a:ext cx="5302155" cy="21154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369193" y="1091821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44171" y="2854651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R*</a:t>
            </a:r>
          </a:p>
        </p:txBody>
      </p:sp>
      <p:pic>
        <p:nvPicPr>
          <p:cNvPr id="22" name="Picture 21" descr="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31" y="4335543"/>
            <a:ext cx="2615881" cy="252245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92622" y="4059757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Graphic symbol of SR flip flop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66078" y="805218"/>
            <a:ext cx="3043450" cy="2538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103057" y="777923"/>
            <a:ext cx="200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as SR flip flop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756" y="110864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D  FLIP FLOP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696" y="182880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51448" y="1390166"/>
          <a:ext cx="2549855" cy="22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4968" y="900745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Truth Table of</a:t>
            </a:r>
            <a:r>
              <a:rPr lang="en-US" b="1" dirty="0">
                <a:solidFill>
                  <a:srgbClr val="FF0000"/>
                </a:solidFill>
              </a:rPr>
              <a:t> D </a:t>
            </a:r>
            <a:r>
              <a:rPr lang="en-US" b="1" dirty="0"/>
              <a:t>flip flop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05787" y="875723"/>
            <a:ext cx="357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Table of D flip flop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883692" y="3852077"/>
            <a:ext cx="5889018" cy="136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4905228" y="3943062"/>
            <a:ext cx="5818501" cy="113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29434" y="850699"/>
            <a:ext cx="357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Excitation Table of D flip flop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311486" y="1510723"/>
          <a:ext cx="1963572" cy="22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t+1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75483" y="1567587"/>
          <a:ext cx="2549855" cy="182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" name="Picture 20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619" y="3694597"/>
            <a:ext cx="2748189" cy="241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SEQUENTIAL   CIRCUIT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277732" y="1091824"/>
            <a:ext cx="10937999" cy="5368483"/>
          </a:xfrm>
        </p:spPr>
        <p:txBody>
          <a:bodyPr>
            <a:normAutofit/>
          </a:bodyPr>
          <a:lstStyle/>
          <a:p>
            <a:r>
              <a:rPr lang="en-AU" dirty="0"/>
              <a:t>Consist of a </a:t>
            </a:r>
            <a:r>
              <a:rPr lang="en-AU" b="1" dirty="0"/>
              <a:t>combinational circuit </a:t>
            </a:r>
            <a:r>
              <a:rPr lang="en-AU" dirty="0"/>
              <a:t>to which </a:t>
            </a:r>
            <a:r>
              <a:rPr lang="en-AU" b="1" dirty="0"/>
              <a:t>storage elements</a:t>
            </a:r>
            <a:r>
              <a:rPr lang="en-AU" dirty="0"/>
              <a:t> are connected to form a feedback path</a:t>
            </a:r>
          </a:p>
          <a:p>
            <a:r>
              <a:rPr lang="en-AU" dirty="0"/>
              <a:t>The storage elements are devices capable of storing binary information.</a:t>
            </a:r>
          </a:p>
          <a:p>
            <a:r>
              <a:rPr lang="en-AU" b="1" dirty="0"/>
              <a:t>State of a circuit</a:t>
            </a:r>
            <a:r>
              <a:rPr lang="en-AU" dirty="0"/>
              <a:t>: Binary information stored in these elements at any given time</a:t>
            </a:r>
          </a:p>
          <a:p>
            <a:r>
              <a:rPr lang="en-AU" dirty="0"/>
              <a:t>The state of the memory devices now, also called current state</a:t>
            </a:r>
          </a:p>
          <a:p>
            <a:pPr algn="just"/>
            <a:r>
              <a:rPr lang="en-AU" b="1" dirty="0"/>
              <a:t>Next states and outputs </a:t>
            </a:r>
            <a:r>
              <a:rPr lang="en-AU" dirty="0"/>
              <a:t>are functions of </a:t>
            </a:r>
            <a:r>
              <a:rPr lang="en-AU" b="1" dirty="0"/>
              <a:t>inputs and present states of storage elements</a:t>
            </a:r>
          </a:p>
          <a:p>
            <a:pPr algn="just"/>
            <a:r>
              <a:rPr lang="en-AU" dirty="0">
                <a:latin typeface="Calibri" pitchFamily="34" charset="0"/>
              </a:rPr>
              <a:t>Memory elements examples- latch, flip-flop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7" name="Picture 2" descr="C:\jobs\Marries\ch05\tiff\AACFLPV0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8132" y="4745156"/>
            <a:ext cx="6399213" cy="1947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60076" y="2868305"/>
            <a:ext cx="5058884" cy="2053590"/>
          </a:xfrm>
        </p:spPr>
        <p:txBody>
          <a:bodyPr>
            <a:normAutofit/>
          </a:bodyPr>
          <a:lstStyle/>
          <a:p>
            <a:r>
              <a:rPr lang="en-US" sz="4800" dirty="0"/>
              <a:t>JK FLIP-FLOP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SR  LATCH with NOR GATE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696" y="182880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1" y="864918"/>
            <a:ext cx="3606951" cy="309951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23331" y="4786193"/>
          <a:ext cx="33004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9935" y="4435522"/>
            <a:ext cx="268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Truth Table of NOR gate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73004" y="787400"/>
          <a:ext cx="4132996" cy="27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Forbidden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058400" y="1719617"/>
            <a:ext cx="11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42560" y="2622657"/>
            <a:ext cx="11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SR  LATCH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696" y="182880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98" y="851269"/>
            <a:ext cx="3606951" cy="309951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73004" y="787400"/>
          <a:ext cx="4132996" cy="27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Forbidden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058400" y="1719617"/>
            <a:ext cx="11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42560" y="2622657"/>
            <a:ext cx="11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98107" y="4172045"/>
          <a:ext cx="4132996" cy="22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Forbidden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806660E43C2343613310F431E2FD4CCECB1C866A_la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2" y="979518"/>
            <a:ext cx="5296089" cy="2800912"/>
          </a:xfrm>
          <a:prstGeom prst="rect">
            <a:avLst/>
          </a:prstGeom>
        </p:spPr>
      </p:pic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/>
              <a:t>JK</a:t>
            </a:r>
            <a:r>
              <a:rPr lang="en-US" dirty="0">
                <a:latin typeface="Calibri" pitchFamily="34" charset="0"/>
              </a:rPr>
              <a:t>  FLIP FLOP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696" y="182880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2130" y="3193578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3460" y="1244220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R*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785212" y="773751"/>
          <a:ext cx="3306396" cy="410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Q(t+1)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95081" y="3493826"/>
            <a:ext cx="17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R* = Q.K.CP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97359" y="3823646"/>
            <a:ext cx="17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S* = Q’. J.CP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84912" y="4404057"/>
          <a:ext cx="4132996" cy="22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R*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Forbidden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48736" y="316165"/>
            <a:ext cx="357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Table of JK flip flop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756" y="110864"/>
            <a:ext cx="10005060" cy="718590"/>
          </a:xfrm>
        </p:spPr>
        <p:txBody>
          <a:bodyPr/>
          <a:lstStyle/>
          <a:p>
            <a:r>
              <a:rPr lang="en-US" dirty="0"/>
              <a:t>JK</a:t>
            </a:r>
            <a:r>
              <a:rPr lang="en-US" dirty="0">
                <a:latin typeface="Calibri" pitchFamily="34" charset="0"/>
              </a:rPr>
              <a:t>  FLIP FLOP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696" y="182880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4414" y="957610"/>
            <a:ext cx="357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Table of JK flip flop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4905228" y="3943062"/>
            <a:ext cx="5818501" cy="113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29434" y="850699"/>
            <a:ext cx="357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Excitation Table of JK flip flop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311484" y="1510723"/>
          <a:ext cx="2388360" cy="22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t+1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" name="Picture 20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313" y="1951630"/>
            <a:ext cx="3191365" cy="3016155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39003" y="1606265"/>
          <a:ext cx="3306396" cy="410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Q(t+1)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60076" y="2868305"/>
            <a:ext cx="5058884" cy="2053590"/>
          </a:xfrm>
        </p:spPr>
        <p:txBody>
          <a:bodyPr>
            <a:normAutofit/>
          </a:bodyPr>
          <a:lstStyle/>
          <a:p>
            <a:r>
              <a:rPr lang="en-US" sz="4800" dirty="0"/>
              <a:t>T FLIP-FLOP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806660E43C2343613310F431E2FD4CCECB1C866A_la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2" y="1105514"/>
            <a:ext cx="5296089" cy="2548919"/>
          </a:xfrm>
          <a:prstGeom prst="rect">
            <a:avLst/>
          </a:prstGeom>
        </p:spPr>
      </p:pic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T  FLIP FLOP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696" y="182880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2130" y="3193578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3460" y="1244220"/>
            <a:ext cx="5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R*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785212" y="773751"/>
          <a:ext cx="2479797" cy="22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Q(t+1)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95081" y="3493826"/>
            <a:ext cx="17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S* = Q’.T.CP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97359" y="3823646"/>
            <a:ext cx="17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R* = Q. T.CP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84912" y="4404057"/>
          <a:ext cx="3559792" cy="22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R*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Forbidden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48736" y="316165"/>
            <a:ext cx="357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Table of JK flip flop</a:t>
            </a:r>
          </a:p>
        </p:txBody>
      </p:sp>
      <p:pic>
        <p:nvPicPr>
          <p:cNvPr id="12" name="Picture 11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667" y="4189866"/>
            <a:ext cx="2684177" cy="25794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13763" y="3512023"/>
            <a:ext cx="357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Excitation Table of D flip flop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595815" y="4172047"/>
          <a:ext cx="1963572" cy="22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t+1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Analysis of Sequential Circuit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Analysis of Clocked Sequential Circuits: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4360" y="1064525"/>
            <a:ext cx="10005060" cy="5409427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STATE EQUATION </a:t>
            </a:r>
            <a:r>
              <a:rPr lang="en-US" dirty="0"/>
              <a:t>: A state equation is an algebraic expression that specifies the conditions for a flip-flop state transition.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200" dirty="0">
                <a:solidFill>
                  <a:srgbClr val="0070C0"/>
                </a:solidFill>
              </a:rPr>
              <a:t>Left side of the equation denotes the next state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50"/>
                </a:solidFill>
              </a:rPr>
              <a:t>right side is a </a:t>
            </a:r>
            <a:r>
              <a:rPr lang="en-US" sz="2200" dirty="0" err="1">
                <a:solidFill>
                  <a:srgbClr val="00B050"/>
                </a:solidFill>
              </a:rPr>
              <a:t>boolean</a:t>
            </a:r>
            <a:r>
              <a:rPr lang="en-US" sz="2200" dirty="0">
                <a:solidFill>
                  <a:srgbClr val="00B050"/>
                </a:solidFill>
              </a:rPr>
              <a:t> function that specifies the present state conditions that make the next state equal to 1.</a:t>
            </a:r>
          </a:p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STATE TABLE </a:t>
            </a:r>
            <a:r>
              <a:rPr lang="en-US" dirty="0"/>
              <a:t>: A state table consists of 3 sections – Present state, Next state and output(if there is any). [We will need the </a:t>
            </a:r>
            <a:r>
              <a:rPr lang="en-US" dirty="0">
                <a:solidFill>
                  <a:srgbClr val="FF0000"/>
                </a:solidFill>
              </a:rPr>
              <a:t>characteristics table to form state table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r>
              <a:rPr lang="en-US" dirty="0"/>
              <a:t>: </a:t>
            </a:r>
            <a:r>
              <a:rPr lang="en-AU" dirty="0"/>
              <a:t>The information in a state table can be represented graphically in a state diagram. </a:t>
            </a:r>
          </a:p>
          <a:p>
            <a:pPr>
              <a:buNone/>
            </a:pPr>
            <a:r>
              <a:rPr lang="en-AU" dirty="0"/>
              <a:t>		</a:t>
            </a:r>
            <a:r>
              <a:rPr lang="en-AU" sz="2200" dirty="0"/>
              <a:t>The state is represented by a circle and the transitions between states are indicated by directed lines connecting the circles.</a:t>
            </a:r>
            <a:endParaRPr lang="en-US" sz="2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Characteristics Tables</a:t>
            </a:r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2960" y="1153547"/>
            <a:ext cx="7096834" cy="5527029"/>
          </a:xfrm>
        </p:spPr>
      </p:pic>
      <p:pic>
        <p:nvPicPr>
          <p:cNvPr id="6" name="Picture 5" descr="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765" y="1265937"/>
            <a:ext cx="4723479" cy="2992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LATCH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277732" y="1091824"/>
            <a:ext cx="10937999" cy="5368483"/>
          </a:xfrm>
        </p:spPr>
        <p:txBody>
          <a:bodyPr>
            <a:normAutofit/>
          </a:bodyPr>
          <a:lstStyle/>
          <a:p>
            <a:r>
              <a:rPr lang="en-AU" dirty="0"/>
              <a:t>Can store binary information(0 or 1) indefinitely (as long as power is provided)</a:t>
            </a:r>
          </a:p>
          <a:p>
            <a:r>
              <a:rPr lang="en-AU" dirty="0"/>
              <a:t>Building block or basic circuit of other memory elements</a:t>
            </a:r>
          </a:p>
          <a:p>
            <a:r>
              <a:rPr lang="en-AU" dirty="0">
                <a:latin typeface="Calibri" pitchFamily="34" charset="0"/>
              </a:rPr>
              <a:t>Level-triggered memory element</a:t>
            </a:r>
          </a:p>
          <a:p>
            <a:r>
              <a:rPr lang="en-AU" dirty="0">
                <a:latin typeface="Calibri" pitchFamily="34" charset="0"/>
              </a:rPr>
              <a:t>Constructed with NOR gates or NAND gates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Steps for Analyzing Clocked Sequential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4360" y="1064525"/>
            <a:ext cx="10005060" cy="5409427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80000"/>
              <a:buAutoNum type="arabicPeriod"/>
            </a:pPr>
            <a:r>
              <a:rPr lang="en-US" dirty="0"/>
              <a:t>At first, find out the  flip-flop specified in the question</a:t>
            </a:r>
          </a:p>
          <a:p>
            <a:pPr marL="457200" indent="-457200">
              <a:buClr>
                <a:schemeClr val="tx1"/>
              </a:buClr>
              <a:buSzPct val="80000"/>
              <a:buAutoNum type="arabicPeriod"/>
            </a:pPr>
            <a:r>
              <a:rPr lang="en-US" dirty="0"/>
              <a:t>Derive the input equation of the circuit</a:t>
            </a:r>
          </a:p>
          <a:p>
            <a:pPr marL="457200" indent="-457200">
              <a:buClr>
                <a:schemeClr val="tx1"/>
              </a:buClr>
              <a:buSzPct val="80000"/>
              <a:buAutoNum type="arabicPeriod"/>
            </a:pPr>
            <a:r>
              <a:rPr lang="en-US" dirty="0"/>
              <a:t>Generate the state table with the help of </a:t>
            </a:r>
            <a:r>
              <a:rPr lang="en-US" dirty="0">
                <a:solidFill>
                  <a:srgbClr val="00B0F0"/>
                </a:solidFill>
              </a:rPr>
              <a:t>input equation </a:t>
            </a:r>
            <a:r>
              <a:rPr lang="en-US" dirty="0"/>
              <a:t>and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characteristics table of that flip-flop</a:t>
            </a:r>
          </a:p>
          <a:p>
            <a:pPr marL="457200" indent="-457200">
              <a:buClr>
                <a:schemeClr val="tx1"/>
              </a:buClr>
              <a:buSzPct val="80000"/>
              <a:buAutoNum type="arabicPeriod"/>
            </a:pPr>
            <a:r>
              <a:rPr lang="en-US" dirty="0"/>
              <a:t>Derive the </a:t>
            </a:r>
            <a:r>
              <a:rPr lang="en-US" dirty="0">
                <a:solidFill>
                  <a:srgbClr val="00B050"/>
                </a:solidFill>
              </a:rPr>
              <a:t>state equation from the state table</a:t>
            </a:r>
          </a:p>
          <a:p>
            <a:pPr marL="457200" indent="-457200">
              <a:buClr>
                <a:schemeClr val="tx1"/>
              </a:buClr>
              <a:buSzPct val="80000"/>
              <a:buAutoNum type="arabicPeriod"/>
            </a:pPr>
            <a:r>
              <a:rPr lang="en-US" dirty="0"/>
              <a:t>Draw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state diagram from the state table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Analysis of Clocked Sequential Circuits: Example 1</a:t>
            </a:r>
          </a:p>
        </p:txBody>
      </p:sp>
      <p:pic>
        <p:nvPicPr>
          <p:cNvPr id="5" name="Content Placeholder 4" descr="1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506825" y="955343"/>
            <a:ext cx="5854373" cy="5902657"/>
          </a:xfrm>
        </p:spPr>
      </p:pic>
      <p:sp>
        <p:nvSpPr>
          <p:cNvPr id="6" name="Rectangle 5"/>
          <p:cNvSpPr/>
          <p:nvPr/>
        </p:nvSpPr>
        <p:spPr>
          <a:xfrm>
            <a:off x="160360" y="1179477"/>
            <a:ext cx="5462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You are given a circuit. Analyse it.</a:t>
            </a:r>
            <a:endParaRPr lang="en-AU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Analysis of Clocked Sequential Circuits: Example 1</a:t>
            </a:r>
          </a:p>
        </p:txBody>
      </p:sp>
      <p:pic>
        <p:nvPicPr>
          <p:cNvPr id="5" name="Content Placeholder 4" descr="1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506825" y="955343"/>
            <a:ext cx="5854373" cy="5902657"/>
          </a:xfrm>
        </p:spPr>
      </p:pic>
      <p:sp>
        <p:nvSpPr>
          <p:cNvPr id="6" name="Rectangle 5"/>
          <p:cNvSpPr/>
          <p:nvPr/>
        </p:nvSpPr>
        <p:spPr>
          <a:xfrm>
            <a:off x="392373" y="1138535"/>
            <a:ext cx="59436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1" dirty="0"/>
              <a:t>Input Equation:</a:t>
            </a:r>
          </a:p>
          <a:p>
            <a:pPr>
              <a:buNone/>
            </a:pPr>
            <a:r>
              <a:rPr lang="en-AU" sz="2000" dirty="0"/>
              <a:t>D</a:t>
            </a:r>
            <a:r>
              <a:rPr lang="en-AU" sz="2000" baseline="-25000" dirty="0"/>
              <a:t>A</a:t>
            </a:r>
            <a:r>
              <a:rPr lang="en-AU" sz="2000" dirty="0"/>
              <a:t> = A(t)x(t) + B(t)x(t)</a:t>
            </a:r>
          </a:p>
          <a:p>
            <a:pPr>
              <a:buNone/>
            </a:pPr>
            <a:r>
              <a:rPr lang="en-AU" sz="2000" dirty="0"/>
              <a:t>D</a:t>
            </a:r>
            <a:r>
              <a:rPr lang="en-AU" sz="2000" baseline="-25000" dirty="0"/>
              <a:t>B</a:t>
            </a:r>
            <a:r>
              <a:rPr lang="en-AU" sz="2000" dirty="0"/>
              <a:t> = A’(t)x(t) </a:t>
            </a:r>
          </a:p>
          <a:p>
            <a:pPr>
              <a:buNone/>
            </a:pPr>
            <a:r>
              <a:rPr lang="en-AU" sz="2000" dirty="0"/>
              <a:t>Y = [A+B] x’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/>
        </p:nvGraphicFramePr>
        <p:xfrm>
          <a:off x="245661" y="2688960"/>
          <a:ext cx="4913194" cy="4082010"/>
        </p:xfrm>
        <a:graphic>
          <a:graphicData uri="http://schemas.openxmlformats.org/drawingml/2006/table">
            <a:tbl>
              <a:tblPr/>
              <a:tblGrid>
                <a:gridCol w="532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5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60811" y="2251882"/>
            <a:ext cx="161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State</a:t>
            </a:r>
            <a:r>
              <a:rPr lang="en-US" sz="2000" b="1" dirty="0">
                <a:solidFill>
                  <a:srgbClr val="7030A0"/>
                </a:solidFill>
              </a:rPr>
              <a:t> Table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Analysis of Clocked Sequential Circuits: Example 1 </a:t>
            </a:r>
            <a:r>
              <a:rPr lang="en-US" dirty="0" err="1"/>
              <a:t>Cntd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373" y="1138535"/>
            <a:ext cx="59436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1" dirty="0"/>
              <a:t>Input Equation:</a:t>
            </a:r>
          </a:p>
          <a:p>
            <a:pPr>
              <a:buNone/>
            </a:pPr>
            <a:r>
              <a:rPr lang="en-AU" sz="2000" dirty="0"/>
              <a:t>D</a:t>
            </a:r>
            <a:r>
              <a:rPr lang="en-AU" sz="2000" baseline="-25000" dirty="0"/>
              <a:t>A</a:t>
            </a:r>
            <a:r>
              <a:rPr lang="en-AU" sz="2000" dirty="0"/>
              <a:t> = A(t)x(t) + B(t)x(t)</a:t>
            </a:r>
          </a:p>
          <a:p>
            <a:pPr>
              <a:buNone/>
            </a:pPr>
            <a:r>
              <a:rPr lang="en-AU" sz="2000" dirty="0"/>
              <a:t>D</a:t>
            </a:r>
            <a:r>
              <a:rPr lang="en-AU" sz="2000" baseline="-25000" dirty="0"/>
              <a:t>B</a:t>
            </a:r>
            <a:r>
              <a:rPr lang="en-AU" sz="2000" dirty="0"/>
              <a:t> = A’(t)x(t) </a:t>
            </a:r>
          </a:p>
          <a:p>
            <a:pPr>
              <a:buNone/>
            </a:pPr>
            <a:r>
              <a:rPr lang="en-AU" sz="2000" dirty="0"/>
              <a:t>Y = [A+B] x’</a:t>
            </a:r>
          </a:p>
        </p:txBody>
      </p:sp>
      <p:graphicFrame>
        <p:nvGraphicFramePr>
          <p:cNvPr id="7" name="Group 6"/>
          <p:cNvGraphicFramePr>
            <a:graphicFrameLocks noGrp="1"/>
          </p:cNvGraphicFramePr>
          <p:nvPr/>
        </p:nvGraphicFramePr>
        <p:xfrm>
          <a:off x="245661" y="2688960"/>
          <a:ext cx="4913194" cy="4082010"/>
        </p:xfrm>
        <a:graphic>
          <a:graphicData uri="http://schemas.openxmlformats.org/drawingml/2006/table">
            <a:tbl>
              <a:tblPr/>
              <a:tblGrid>
                <a:gridCol w="532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5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60811" y="2251882"/>
            <a:ext cx="161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State</a:t>
            </a:r>
            <a:r>
              <a:rPr lang="en-US" sz="2000" b="1" dirty="0">
                <a:solidFill>
                  <a:srgbClr val="7030A0"/>
                </a:solidFill>
              </a:rPr>
              <a:t> Table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04330" y="1367054"/>
            <a:ext cx="208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State</a:t>
            </a:r>
            <a:r>
              <a:rPr lang="en-US" sz="2000" b="1" dirty="0">
                <a:solidFill>
                  <a:srgbClr val="7030A0"/>
                </a:solidFill>
              </a:rPr>
              <a:t> Equation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895832" y="2684445"/>
          <a:ext cx="5497772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4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59440" y="1806057"/>
            <a:ext cx="208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A(t+1):</a:t>
            </a:r>
            <a:endParaRPr lang="en-US" sz="2000" b="1" dirty="0"/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5486402" y="2279178"/>
            <a:ext cx="395785" cy="38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0867" y="2361059"/>
            <a:ext cx="34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1506" y="2158611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3474" y="2311011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31471" y="2258694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71247" y="2315558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90593" y="2315559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22812" y="2697696"/>
            <a:ext cx="30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1439" y="3041164"/>
            <a:ext cx="30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98591" y="2729552"/>
            <a:ext cx="300251" cy="6823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20167" y="3125337"/>
            <a:ext cx="1831075" cy="2320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23054" y="3489994"/>
            <a:ext cx="1650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A(t+1):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Bx</a:t>
            </a:r>
            <a:r>
              <a:rPr lang="en-US" b="1" dirty="0"/>
              <a:t> +</a:t>
            </a:r>
            <a:r>
              <a:rPr lang="en-US" b="1" dirty="0">
                <a:solidFill>
                  <a:srgbClr val="00B050"/>
                </a:solidFill>
              </a:rPr>
              <a:t> Ax</a:t>
            </a:r>
            <a:r>
              <a:rPr lang="en-US" b="1" dirty="0"/>
              <a:t> 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47817" y="3937382"/>
            <a:ext cx="208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B(t+1):</a:t>
            </a:r>
            <a:endParaRPr lang="en-US" sz="20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5898106" y="4802122"/>
          <a:ext cx="5497772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4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 rot="10800000">
            <a:off x="5488676" y="4396855"/>
            <a:ext cx="395785" cy="38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93141" y="4478736"/>
            <a:ext cx="34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13780" y="4276288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25748" y="4428688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33745" y="4376371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73521" y="4433235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92867" y="4433236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25086" y="4815373"/>
            <a:ext cx="30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13713" y="5158841"/>
            <a:ext cx="30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816147" y="5621319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B(t+1): 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A’x</a:t>
            </a:r>
            <a:r>
              <a:rPr lang="en-US" b="1" dirty="0"/>
              <a:t> </a:t>
            </a:r>
            <a:endParaRPr lang="en-US" sz="1600" b="1" dirty="0"/>
          </a:p>
        </p:txBody>
      </p:sp>
      <p:sp>
        <p:nvSpPr>
          <p:cNvPr id="41" name="Rectangle 40"/>
          <p:cNvSpPr/>
          <p:nvPr/>
        </p:nvSpPr>
        <p:spPr>
          <a:xfrm>
            <a:off x="7767850" y="4860877"/>
            <a:ext cx="1831075" cy="257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Analysis of Clocked Sequential Circuits: Example 1 </a:t>
            </a:r>
            <a:r>
              <a:rPr lang="en-US" dirty="0" err="1"/>
              <a:t>Cntd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373" y="1138535"/>
            <a:ext cx="59436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1" dirty="0"/>
              <a:t>Input Equation:</a:t>
            </a:r>
          </a:p>
          <a:p>
            <a:pPr>
              <a:buNone/>
            </a:pPr>
            <a:r>
              <a:rPr lang="en-AU" sz="2000" dirty="0"/>
              <a:t>D</a:t>
            </a:r>
            <a:r>
              <a:rPr lang="en-AU" sz="2000" baseline="-25000" dirty="0"/>
              <a:t>A</a:t>
            </a:r>
            <a:r>
              <a:rPr lang="en-AU" sz="2000" dirty="0"/>
              <a:t> = A(t)x(t) + B(t)x(t)</a:t>
            </a:r>
          </a:p>
          <a:p>
            <a:pPr>
              <a:buNone/>
            </a:pPr>
            <a:r>
              <a:rPr lang="en-AU" sz="2000" dirty="0"/>
              <a:t>D</a:t>
            </a:r>
            <a:r>
              <a:rPr lang="en-AU" sz="2000" baseline="-25000" dirty="0"/>
              <a:t>B</a:t>
            </a:r>
            <a:r>
              <a:rPr lang="en-AU" sz="2000" dirty="0"/>
              <a:t> = A’(t)x(t) </a:t>
            </a:r>
          </a:p>
          <a:p>
            <a:pPr>
              <a:buNone/>
            </a:pPr>
            <a:r>
              <a:rPr lang="en-AU" sz="2000" dirty="0"/>
              <a:t>Y = [A+B] x’</a:t>
            </a:r>
          </a:p>
        </p:txBody>
      </p:sp>
      <p:pic>
        <p:nvPicPr>
          <p:cNvPr id="11" name="Picture 10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15" y="1521952"/>
            <a:ext cx="5240741" cy="50630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26651" y="1189633"/>
            <a:ext cx="199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Diagram</a:t>
            </a:r>
          </a:p>
        </p:txBody>
      </p:sp>
      <p:graphicFrame>
        <p:nvGraphicFramePr>
          <p:cNvPr id="10" name="Group 6"/>
          <p:cNvGraphicFramePr>
            <a:graphicFrameLocks noGrp="1"/>
          </p:cNvGraphicFramePr>
          <p:nvPr/>
        </p:nvGraphicFramePr>
        <p:xfrm>
          <a:off x="245661" y="2688960"/>
          <a:ext cx="4913194" cy="4082010"/>
        </p:xfrm>
        <a:graphic>
          <a:graphicData uri="http://schemas.openxmlformats.org/drawingml/2006/table">
            <a:tbl>
              <a:tblPr/>
              <a:tblGrid>
                <a:gridCol w="532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5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60811" y="2251882"/>
            <a:ext cx="161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State</a:t>
            </a:r>
            <a:r>
              <a:rPr lang="en-US" sz="2000" b="1" dirty="0">
                <a:solidFill>
                  <a:srgbClr val="7030A0"/>
                </a:solidFill>
              </a:rPr>
              <a:t> Table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Analysis of Clocked Sequential Circuits: Example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2603310" y="1466081"/>
            <a:ext cx="59436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1" dirty="0"/>
              <a:t>Input Equation:</a:t>
            </a:r>
          </a:p>
        </p:txBody>
      </p:sp>
      <p:pic>
        <p:nvPicPr>
          <p:cNvPr id="8" name="Picture 7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25" y="2049192"/>
            <a:ext cx="4462554" cy="707654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606718" y="2978623"/>
            <a:ext cx="4239563" cy="2985448"/>
          </a:xfrm>
        </p:spPr>
        <p:txBody>
          <a:bodyPr/>
          <a:lstStyle/>
          <a:p>
            <a:r>
              <a:rPr lang="en-US" dirty="0"/>
              <a:t>You are given input equations of a circuit. </a:t>
            </a:r>
            <a:r>
              <a:rPr lang="en-AU" dirty="0"/>
              <a:t>Analyse</a:t>
            </a:r>
            <a:r>
              <a:rPr lang="en-AU" b="1" dirty="0"/>
              <a:t> </a:t>
            </a:r>
            <a:r>
              <a:rPr lang="en-US" dirty="0"/>
              <a:t>it.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Analysis of Clocked Sequential Circuits: Example 2 </a:t>
            </a:r>
            <a:r>
              <a:rPr lang="en-US" dirty="0" err="1"/>
              <a:t>Cntd</a:t>
            </a:r>
            <a:r>
              <a:rPr lang="en-US" dirty="0"/>
              <a:t>.</a:t>
            </a:r>
          </a:p>
        </p:txBody>
      </p:sp>
      <p:pic>
        <p:nvPicPr>
          <p:cNvPr id="5" name="Content Placeholder 4" descr="1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22179" y="2456601"/>
            <a:ext cx="7226537" cy="4154534"/>
          </a:xfrm>
        </p:spPr>
      </p:pic>
      <p:sp>
        <p:nvSpPr>
          <p:cNvPr id="7" name="Rectangle 6"/>
          <p:cNvSpPr/>
          <p:nvPr/>
        </p:nvSpPr>
        <p:spPr>
          <a:xfrm>
            <a:off x="109184" y="1111239"/>
            <a:ext cx="59436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1" dirty="0"/>
              <a:t>Input Equation:</a:t>
            </a:r>
          </a:p>
        </p:txBody>
      </p:sp>
      <p:pic>
        <p:nvPicPr>
          <p:cNvPr id="8" name="Picture 7" descr="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03" y="1585166"/>
            <a:ext cx="4462554" cy="70765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Analysis of Clocked Sequential Circuits: Example 2 </a:t>
            </a:r>
            <a:r>
              <a:rPr lang="en-US" dirty="0" err="1"/>
              <a:t>Cntd</a:t>
            </a:r>
            <a:r>
              <a:rPr lang="en-US" dirty="0"/>
              <a:t>.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/>
        </p:nvGraphicFramePr>
        <p:xfrm>
          <a:off x="245661" y="2688960"/>
          <a:ext cx="5297284" cy="4082010"/>
        </p:xfrm>
        <a:graphic>
          <a:graphicData uri="http://schemas.openxmlformats.org/drawingml/2006/table">
            <a:tbl>
              <a:tblPr/>
              <a:tblGrid>
                <a:gridCol w="53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88107" y="2224586"/>
            <a:ext cx="161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State</a:t>
            </a:r>
            <a:r>
              <a:rPr lang="en-US" sz="2000" b="1" dirty="0">
                <a:solidFill>
                  <a:srgbClr val="7030A0"/>
                </a:solidFill>
              </a:rPr>
              <a:t>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84" y="1111239"/>
            <a:ext cx="59436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1" dirty="0"/>
              <a:t>Input Equation:</a:t>
            </a:r>
          </a:p>
        </p:txBody>
      </p:sp>
      <p:pic>
        <p:nvPicPr>
          <p:cNvPr id="8" name="Picture 7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3" y="1585166"/>
            <a:ext cx="4462554" cy="707654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895832" y="2288653"/>
          <a:ext cx="5497772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4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859440" y="1410265"/>
            <a:ext cx="208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A(t+1):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90867" y="1965267"/>
            <a:ext cx="34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1506" y="1762819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3474" y="1915219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31471" y="1862902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71247" y="1919766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90593" y="1919767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22812" y="2301904"/>
            <a:ext cx="30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1439" y="2645372"/>
            <a:ext cx="30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23054" y="3135146"/>
            <a:ext cx="228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A(t+1):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A’B</a:t>
            </a:r>
            <a:r>
              <a:rPr lang="en-US" b="1" dirty="0"/>
              <a:t> +</a:t>
            </a:r>
            <a:r>
              <a:rPr lang="en-US" b="1" dirty="0">
                <a:solidFill>
                  <a:srgbClr val="00B050"/>
                </a:solidFill>
              </a:rPr>
              <a:t> Ax </a:t>
            </a:r>
            <a:r>
              <a:rPr lang="en-US" b="1" dirty="0"/>
              <a:t>+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AB’</a:t>
            </a:r>
            <a:r>
              <a:rPr lang="en-US" b="1" dirty="0"/>
              <a:t> </a:t>
            </a:r>
            <a:endParaRPr lang="en-US" sz="16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116470" y="4884004"/>
          <a:ext cx="4460544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1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080078" y="4005616"/>
            <a:ext cx="208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B(t+1):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611505" y="4560618"/>
            <a:ext cx="34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32144" y="4358170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44112" y="4510570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42676" y="4499196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64088" y="4487821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783183" y="4419584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61562" y="4897255"/>
            <a:ext cx="30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63837" y="5240723"/>
            <a:ext cx="30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43692" y="5689553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B(t+1):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B’x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’</a:t>
            </a:r>
            <a:r>
              <a:rPr lang="en-US" b="1" dirty="0"/>
              <a:t> +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A’x</a:t>
            </a:r>
            <a:r>
              <a:rPr lang="en-US" b="1" dirty="0">
                <a:solidFill>
                  <a:srgbClr val="00B050"/>
                </a:solidFill>
              </a:rPr>
              <a:t>’ </a:t>
            </a:r>
            <a:r>
              <a:rPr lang="en-US" b="1" dirty="0"/>
              <a:t>+ 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ABx</a:t>
            </a:r>
            <a:r>
              <a:rPr lang="en-US" b="1" dirty="0"/>
              <a:t> </a:t>
            </a:r>
            <a:endParaRPr lang="en-US" sz="1600" b="1" dirty="0"/>
          </a:p>
        </p:txBody>
      </p:sp>
      <p:cxnSp>
        <p:nvCxnSpPr>
          <p:cNvPr id="38" name="Straight Connector 37"/>
          <p:cNvCxnSpPr/>
          <p:nvPr/>
        </p:nvCxnSpPr>
        <p:spPr>
          <a:xfrm rot="10800000">
            <a:off x="5527344" y="1924335"/>
            <a:ext cx="354842" cy="34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5734335" y="4546985"/>
            <a:ext cx="354842" cy="34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021170" y="2347415"/>
            <a:ext cx="2142699" cy="245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58642" y="2718183"/>
            <a:ext cx="2142699" cy="245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46015" y="2734106"/>
            <a:ext cx="2142699" cy="24566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44018" y="4942764"/>
            <a:ext cx="516340" cy="625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936776" y="4958690"/>
            <a:ext cx="1119118" cy="2274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895829" y="4954119"/>
            <a:ext cx="81890" cy="245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828663" y="4933668"/>
            <a:ext cx="1246469" cy="2547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029663" y="4942745"/>
            <a:ext cx="81890" cy="245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584440" y="5315808"/>
            <a:ext cx="675538" cy="23883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Analysis of Clocked Sequential Circuits: Example 2 </a:t>
            </a:r>
            <a:r>
              <a:rPr lang="en-US" dirty="0" err="1"/>
              <a:t>Cntd</a:t>
            </a:r>
            <a:r>
              <a:rPr lang="en-US" dirty="0"/>
              <a:t>.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/>
        </p:nvGraphicFramePr>
        <p:xfrm>
          <a:off x="245661" y="2688960"/>
          <a:ext cx="5297284" cy="4082010"/>
        </p:xfrm>
        <a:graphic>
          <a:graphicData uri="http://schemas.openxmlformats.org/drawingml/2006/table">
            <a:tbl>
              <a:tblPr/>
              <a:tblGrid>
                <a:gridCol w="53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88107" y="2224586"/>
            <a:ext cx="161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State</a:t>
            </a:r>
            <a:r>
              <a:rPr lang="en-US" sz="2000" b="1" dirty="0">
                <a:solidFill>
                  <a:srgbClr val="7030A0"/>
                </a:solidFill>
              </a:rPr>
              <a:t>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84" y="1111239"/>
            <a:ext cx="59436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1" dirty="0"/>
              <a:t>Input Equation:</a:t>
            </a:r>
          </a:p>
        </p:txBody>
      </p:sp>
      <p:pic>
        <p:nvPicPr>
          <p:cNvPr id="8" name="Picture 7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3" y="1585166"/>
            <a:ext cx="4462554" cy="707654"/>
          </a:xfrm>
          <a:prstGeom prst="rect">
            <a:avLst/>
          </a:prstGeom>
        </p:spPr>
      </p:pic>
      <p:pic>
        <p:nvPicPr>
          <p:cNvPr id="13" name="Picture 12" descr="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751" y="897448"/>
            <a:ext cx="4091582" cy="2571390"/>
          </a:xfrm>
          <a:prstGeom prst="rect">
            <a:avLst/>
          </a:prstGeom>
        </p:spPr>
      </p:pic>
      <p:pic>
        <p:nvPicPr>
          <p:cNvPr id="14" name="Picture 13" descr="1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711" y="3533739"/>
            <a:ext cx="3056769" cy="295423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Analysis of Clocked Sequential Circuits: Example 3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/>
        </p:nvGraphicFramePr>
        <p:xfrm>
          <a:off x="245661" y="2688960"/>
          <a:ext cx="4449170" cy="4082010"/>
        </p:xfrm>
        <a:graphic>
          <a:graphicData uri="http://schemas.openxmlformats.org/drawingml/2006/table">
            <a:tbl>
              <a:tblPr/>
              <a:tblGrid>
                <a:gridCol w="84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46907" y="2224586"/>
            <a:ext cx="161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State</a:t>
            </a:r>
            <a:r>
              <a:rPr lang="en-US" sz="2000" b="1" dirty="0">
                <a:solidFill>
                  <a:srgbClr val="7030A0"/>
                </a:solidFill>
              </a:rPr>
              <a:t>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84" y="1111239"/>
            <a:ext cx="59436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1" dirty="0"/>
              <a:t>Input Equation:</a:t>
            </a:r>
          </a:p>
        </p:txBody>
      </p:sp>
      <p:pic>
        <p:nvPicPr>
          <p:cNvPr id="8" name="Picture 7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18" y="1544222"/>
            <a:ext cx="3162323" cy="707654"/>
          </a:xfrm>
          <a:prstGeom prst="rect">
            <a:avLst/>
          </a:prstGeom>
        </p:spPr>
      </p:pic>
      <p:pic>
        <p:nvPicPr>
          <p:cNvPr id="14" name="Picture 13" descr="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306" y="1228298"/>
            <a:ext cx="7055893" cy="27663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SR  LATCH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696" y="182880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83" y="1287998"/>
            <a:ext cx="3606951" cy="309951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34571"/>
              </p:ext>
            </p:extLst>
          </p:nvPr>
        </p:nvGraphicFramePr>
        <p:xfrm>
          <a:off x="794353" y="4766707"/>
          <a:ext cx="33004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9935" y="4435522"/>
            <a:ext cx="268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Truth Table of NOR gate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73004" y="787400"/>
          <a:ext cx="4132996" cy="27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Forbidden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058400" y="1719617"/>
            <a:ext cx="11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42560" y="2622657"/>
            <a:ext cx="11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Analysis of Clocked Sequential Circuits: Example 3 </a:t>
            </a:r>
            <a:r>
              <a:rPr lang="en-US" dirty="0" err="1"/>
              <a:t>Cntd</a:t>
            </a:r>
            <a:r>
              <a:rPr lang="en-US" dirty="0"/>
              <a:t>.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/>
        </p:nvGraphicFramePr>
        <p:xfrm>
          <a:off x="245661" y="2688960"/>
          <a:ext cx="4449170" cy="4082010"/>
        </p:xfrm>
        <a:graphic>
          <a:graphicData uri="http://schemas.openxmlformats.org/drawingml/2006/table">
            <a:tbl>
              <a:tblPr/>
              <a:tblGrid>
                <a:gridCol w="84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46907" y="2224586"/>
            <a:ext cx="161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State</a:t>
            </a:r>
            <a:r>
              <a:rPr lang="en-US" sz="2000" b="1" dirty="0">
                <a:solidFill>
                  <a:srgbClr val="7030A0"/>
                </a:solidFill>
              </a:rPr>
              <a:t>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84" y="1111239"/>
            <a:ext cx="59436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1" dirty="0"/>
              <a:t>Input Equation:</a:t>
            </a:r>
          </a:p>
        </p:txBody>
      </p:sp>
      <p:pic>
        <p:nvPicPr>
          <p:cNvPr id="8" name="Picture 7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18" y="1544222"/>
            <a:ext cx="3162323" cy="707654"/>
          </a:xfrm>
          <a:prstGeom prst="rect">
            <a:avLst/>
          </a:prstGeom>
        </p:spPr>
      </p:pic>
      <p:pic>
        <p:nvPicPr>
          <p:cNvPr id="14" name="Picture 13" descr="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658" y="1664950"/>
            <a:ext cx="7055893" cy="189304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04763" y="4458642"/>
          <a:ext cx="5497772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4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20437" y="3932808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2405" y="4085208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40402" y="4032891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80178" y="4089755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99524" y="4089756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1743" y="4471893"/>
            <a:ext cx="30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07641" y="5373376"/>
            <a:ext cx="382515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A(t+1):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A’x’y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+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A’xy’+Ax’y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’+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Axy</a:t>
            </a:r>
            <a:endParaRPr lang="en-US" sz="2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A’ (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x’y+xy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’)  +  A (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x’y’+xy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A’ (x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xor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y) + A (x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xnor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y)</a:t>
            </a:r>
          </a:p>
          <a:p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A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xor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x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xor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y</a:t>
            </a:r>
            <a:endParaRPr lang="en-US" sz="2200" b="1" dirty="0"/>
          </a:p>
        </p:txBody>
      </p:sp>
      <p:cxnSp>
        <p:nvCxnSpPr>
          <p:cNvPr id="20" name="Straight Connector 19"/>
          <p:cNvCxnSpPr/>
          <p:nvPr/>
        </p:nvCxnSpPr>
        <p:spPr>
          <a:xfrm rot="10800000">
            <a:off x="5336275" y="4094324"/>
            <a:ext cx="354842" cy="34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77052" y="4167094"/>
            <a:ext cx="47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36275" y="4794891"/>
            <a:ext cx="34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746930" cy="721649"/>
          </a:xfrm>
        </p:spPr>
        <p:txBody>
          <a:bodyPr>
            <a:normAutofit/>
          </a:bodyPr>
          <a:lstStyle/>
          <a:p>
            <a:r>
              <a:rPr lang="en-US" dirty="0"/>
              <a:t>Analysis of Clocked Sequential Circuits: Example  4(self study)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611" y="1329604"/>
            <a:ext cx="59436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1" dirty="0"/>
              <a:t>Input Equation:</a:t>
            </a:r>
          </a:p>
        </p:txBody>
      </p:sp>
      <p:pic>
        <p:nvPicPr>
          <p:cNvPr id="8" name="Picture 7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939" y="1830825"/>
            <a:ext cx="2102963" cy="167832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636294" y="4075079"/>
            <a:ext cx="62893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Try </a:t>
            </a:r>
            <a:r>
              <a:rPr lang="en-AU" sz="2400" b="1" dirty="0" err="1"/>
              <a:t>analyzing</a:t>
            </a:r>
            <a:r>
              <a:rPr lang="en-AU" sz="2400" b="1" dirty="0"/>
              <a:t> a circuit containing the above input equation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24D2-8EE0-444B-9D7E-613A0B02DCB7}"/>
              </a:ext>
            </a:extLst>
          </p:cNvPr>
          <p:cNvSpPr txBox="1"/>
          <p:nvPr/>
        </p:nvSpPr>
        <p:spPr>
          <a:xfrm>
            <a:off x="2481309" y="5379869"/>
            <a:ext cx="6924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ANSWER </a:t>
            </a:r>
          </a:p>
          <a:p>
            <a:r>
              <a:rPr lang="en-US" sz="2400" dirty="0"/>
              <a:t>A(t+1)=A’</a:t>
            </a:r>
            <a:r>
              <a:rPr lang="en-US" sz="2400" dirty="0" err="1"/>
              <a:t>Bx+AB</a:t>
            </a:r>
            <a:r>
              <a:rPr lang="en-US" sz="2400" dirty="0"/>
              <a:t>’+Ax’</a:t>
            </a:r>
          </a:p>
          <a:p>
            <a:r>
              <a:rPr lang="en-US" sz="2400" dirty="0"/>
              <a:t>     B(t+1)=</a:t>
            </a:r>
            <a:r>
              <a:rPr lang="en-US" sz="2400" dirty="0" err="1"/>
              <a:t>B’x+Bx</a:t>
            </a:r>
            <a:r>
              <a:rPr lang="en-US" sz="2400" dirty="0"/>
              <a:t>’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State Reduction &amp; Assignment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4360" y="1064525"/>
            <a:ext cx="10005060" cy="5409427"/>
          </a:xfrm>
        </p:spPr>
        <p:txBody>
          <a:bodyPr>
            <a:normAutofit/>
          </a:bodyPr>
          <a:lstStyle/>
          <a:p>
            <a:r>
              <a:rPr lang="en-US" dirty="0"/>
              <a:t>State reduction is required to </a:t>
            </a:r>
            <a:r>
              <a:rPr lang="en-US" dirty="0">
                <a:solidFill>
                  <a:srgbClr val="00B050"/>
                </a:solidFill>
              </a:rPr>
              <a:t>minimize the cost of the final circuit</a:t>
            </a:r>
          </a:p>
          <a:p>
            <a:r>
              <a:rPr lang="en-US" dirty="0"/>
              <a:t>State reduction algorithms are </a:t>
            </a:r>
            <a:r>
              <a:rPr lang="en-US" dirty="0">
                <a:solidFill>
                  <a:srgbClr val="00B050"/>
                </a:solidFill>
              </a:rPr>
              <a:t>concerned with procedures for reducing the number of states in a state table </a:t>
            </a:r>
            <a:r>
              <a:rPr lang="en-US" dirty="0">
                <a:solidFill>
                  <a:srgbClr val="FF0000"/>
                </a:solidFill>
              </a:rPr>
              <a:t>without affecting the input-output sequence </a:t>
            </a:r>
          </a:p>
          <a:p>
            <a:r>
              <a:rPr lang="en-US" b="1" dirty="0">
                <a:solidFill>
                  <a:srgbClr val="CC00CC"/>
                </a:solidFill>
              </a:rPr>
              <a:t>Two circuits are said to be equivalent: </a:t>
            </a:r>
          </a:p>
          <a:p>
            <a:pPr lvl="3"/>
            <a:r>
              <a:rPr lang="en-US" b="1" dirty="0">
                <a:solidFill>
                  <a:srgbClr val="00B050"/>
                </a:solidFill>
              </a:rPr>
              <a:t>If identical outputs occur for all input sequences 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Number of states is not important</a:t>
            </a:r>
          </a:p>
          <a:p>
            <a:r>
              <a:rPr lang="en-US" b="1" dirty="0">
                <a:solidFill>
                  <a:srgbClr val="1F63A1"/>
                </a:solidFill>
              </a:rPr>
              <a:t>An algorithm for state reduction:</a:t>
            </a:r>
            <a:endParaRPr lang="en-US" altLang="zh-TW" dirty="0">
              <a:solidFill>
                <a:srgbClr val="1F63A1"/>
              </a:solidFill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Two states are said to be equivalent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For each member of the set of inputs, they give exactly the same output and send the circuit to the same state or to an equivalent state.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One of them can be removed without altering the input output relations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sz="2200" b="1" dirty="0">
              <a:solidFill>
                <a:srgbClr val="FF0000"/>
              </a:solidFill>
            </a:endParaRPr>
          </a:p>
          <a:p>
            <a:endParaRPr lang="zh-TW" altLang="en-US" dirty="0">
              <a:ea typeface="新細明體" pitchFamily="18" charset="-120"/>
            </a:endParaRPr>
          </a:p>
          <a:p>
            <a:endParaRPr lang="en-US" sz="2200" b="1" dirty="0">
              <a:solidFill>
                <a:srgbClr val="FF0000"/>
              </a:solidFill>
            </a:endParaRPr>
          </a:p>
          <a:p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" y="274638"/>
            <a:ext cx="10746930" cy="721649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small" spc="-15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 Reduction</a:t>
            </a:r>
            <a:endParaRPr kumimoji="0" lang="en-US" sz="3600" b="0" i="0" u="none" strike="noStrike" kern="1200" cap="small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4360" y="1064525"/>
            <a:ext cx="7348637" cy="5409427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Total states : 7</a:t>
            </a:r>
          </a:p>
          <a:p>
            <a:r>
              <a:rPr lang="en-US" altLang="zh-TW" dirty="0">
                <a:ea typeface="新細明體" pitchFamily="18" charset="-120"/>
              </a:rPr>
              <a:t>Consider an Input sequence</a:t>
            </a:r>
            <a:r>
              <a:rPr lang="en-US" altLang="zh-TW" dirty="0">
                <a:solidFill>
                  <a:srgbClr val="CC00CC"/>
                </a:solidFill>
                <a:ea typeface="新細明體" pitchFamily="18" charset="-120"/>
              </a:rPr>
              <a:t>: </a:t>
            </a:r>
            <a:r>
              <a:rPr lang="en-US" dirty="0">
                <a:solidFill>
                  <a:srgbClr val="CC00CC"/>
                </a:solidFill>
              </a:rPr>
              <a:t>0 1 0 1 0 1 1 0 1 0 0, </a:t>
            </a:r>
            <a:r>
              <a:rPr lang="en-US" dirty="0">
                <a:solidFill>
                  <a:srgbClr val="1F63A1"/>
                </a:solidFill>
              </a:rPr>
              <a:t>starting with a, </a:t>
            </a:r>
            <a:r>
              <a:rPr lang="en-US" dirty="0"/>
              <a:t>The complete sequence will be: </a:t>
            </a:r>
            <a:endParaRPr lang="en-US" dirty="0">
              <a:solidFill>
                <a:srgbClr val="1F63A1"/>
              </a:solidFill>
            </a:endParaRPr>
          </a:p>
          <a:p>
            <a:endParaRPr lang="en-US" dirty="0">
              <a:solidFill>
                <a:srgbClr val="1F63A1"/>
              </a:solidFill>
            </a:endParaRPr>
          </a:p>
          <a:p>
            <a:endParaRPr lang="en-US" dirty="0">
              <a:solidFill>
                <a:srgbClr val="1F63A1"/>
              </a:solidFill>
            </a:endParaRPr>
          </a:p>
          <a:p>
            <a:pPr>
              <a:buNone/>
            </a:pPr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If we can find a </a:t>
            </a:r>
            <a:r>
              <a:rPr lang="en-US" altLang="zh-TW" dirty="0">
                <a:solidFill>
                  <a:srgbClr val="00B050"/>
                </a:solidFill>
                <a:ea typeface="新細明體" pitchFamily="18" charset="-120"/>
              </a:rPr>
              <a:t>circuit whose state diagram has less than 7 states</a:t>
            </a:r>
            <a:r>
              <a:rPr lang="en-US" altLang="zh-TW" dirty="0">
                <a:ea typeface="新細明體" pitchFamily="18" charset="-120"/>
              </a:rPr>
              <a:t>, and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identical outputs occur for the above input sequence and all other possible sequences</a:t>
            </a:r>
            <a:r>
              <a:rPr lang="en-US" altLang="zh-TW" dirty="0">
                <a:ea typeface="新細明體" pitchFamily="18" charset="-120"/>
              </a:rPr>
              <a:t>, then the two circuits are said to be equivalent</a:t>
            </a:r>
            <a:endParaRPr lang="zh-TW" altLang="en-US" dirty="0">
              <a:ea typeface="新細明體" pitchFamily="18" charset="-120"/>
            </a:endParaRPr>
          </a:p>
          <a:p>
            <a:endParaRPr lang="en-US" sz="2200" b="1" dirty="0">
              <a:solidFill>
                <a:srgbClr val="FF0000"/>
              </a:solidFill>
            </a:endParaRPr>
          </a:p>
          <a:p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" y="274638"/>
            <a:ext cx="10746930" cy="721649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small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 Reduction Example 1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-12000" contrast="30000"/>
          </a:blip>
          <a:srcRect/>
          <a:stretch>
            <a:fillRect/>
          </a:stretch>
        </p:blipFill>
        <p:spPr bwMode="auto">
          <a:xfrm>
            <a:off x="8289925" y="2144713"/>
            <a:ext cx="3597275" cy="471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85" y="2370624"/>
            <a:ext cx="8418160" cy="90932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4360" y="1064525"/>
            <a:ext cx="10774225" cy="5409427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We will apply the algorithm to this state table</a:t>
            </a:r>
          </a:p>
          <a:p>
            <a:r>
              <a:rPr lang="en-US" dirty="0">
                <a:solidFill>
                  <a:srgbClr val="1F63A1"/>
                </a:solidFill>
                <a:ea typeface="新細明體" pitchFamily="18" charset="-120"/>
              </a:rPr>
              <a:t>Look for two present states that go to the same next state and have the same output for both input combinations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1. </a:t>
            </a:r>
            <a:r>
              <a:rPr lang="en-US" altLang="zh-TW" i="1" dirty="0">
                <a:ea typeface="新細明體" pitchFamily="18" charset="-120"/>
              </a:rPr>
              <a:t>e </a:t>
            </a:r>
            <a:r>
              <a:rPr lang="en-US" altLang="zh-TW" dirty="0">
                <a:ea typeface="新細明體" pitchFamily="18" charset="-120"/>
              </a:rPr>
              <a:t>= </a:t>
            </a:r>
            <a:r>
              <a:rPr lang="en-US" altLang="zh-TW" i="1" dirty="0">
                <a:ea typeface="新細明體" pitchFamily="18" charset="-120"/>
              </a:rPr>
              <a:t>g </a:t>
            </a:r>
            <a:r>
              <a:rPr lang="en-US" altLang="zh-TW" dirty="0">
                <a:ea typeface="新細明體" pitchFamily="18" charset="-120"/>
              </a:rPr>
              <a:t>(remove </a:t>
            </a:r>
            <a:r>
              <a:rPr lang="en-US" altLang="zh-TW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);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2. Replace all g by e</a:t>
            </a:r>
          </a:p>
          <a:p>
            <a:endParaRPr lang="en-US" dirty="0">
              <a:solidFill>
                <a:srgbClr val="1F63A1"/>
              </a:solidFill>
            </a:endParaRPr>
          </a:p>
          <a:p>
            <a:endParaRPr lang="en-US" dirty="0">
              <a:solidFill>
                <a:srgbClr val="1F63A1"/>
              </a:solidFill>
            </a:endParaRPr>
          </a:p>
          <a:p>
            <a:endParaRPr lang="en-US" dirty="0">
              <a:solidFill>
                <a:srgbClr val="1F63A1"/>
              </a:solidFill>
            </a:endParaRPr>
          </a:p>
          <a:p>
            <a:pPr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" y="274638"/>
            <a:ext cx="10746930" cy="721649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small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 Reduction Example 1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9059" y="3230578"/>
            <a:ext cx="6449657" cy="333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567478" y="5541934"/>
            <a:ext cx="5317215" cy="203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3400" y="6196086"/>
            <a:ext cx="5355883" cy="247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4360" y="1064525"/>
            <a:ext cx="10774225" cy="5409427"/>
          </a:xfrm>
        </p:spPr>
        <p:txBody>
          <a:bodyPr>
            <a:normAutofit/>
          </a:bodyPr>
          <a:lstStyle/>
          <a:p>
            <a:pPr lvl="1"/>
            <a:r>
              <a:rPr lang="en-US" altLang="zh-TW" i="1" dirty="0">
                <a:ea typeface="新細明體" pitchFamily="18" charset="-120"/>
              </a:rPr>
              <a:t>d </a:t>
            </a:r>
            <a:r>
              <a:rPr lang="en-US" altLang="zh-TW" dirty="0">
                <a:ea typeface="新細明體" pitchFamily="18" charset="-120"/>
              </a:rPr>
              <a:t>= </a:t>
            </a:r>
            <a:r>
              <a:rPr lang="en-US" altLang="zh-TW" i="1" dirty="0">
                <a:ea typeface="新細明體" pitchFamily="18" charset="-120"/>
              </a:rPr>
              <a:t>f </a:t>
            </a:r>
            <a:r>
              <a:rPr lang="en-US" altLang="zh-TW" dirty="0">
                <a:ea typeface="新細明體" pitchFamily="18" charset="-120"/>
              </a:rPr>
              <a:t>(remove </a:t>
            </a:r>
            <a:r>
              <a:rPr lang="en-US" altLang="zh-TW" i="1" dirty="0"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);</a:t>
            </a:r>
          </a:p>
          <a:p>
            <a:endParaRPr lang="en-US" dirty="0">
              <a:solidFill>
                <a:srgbClr val="1F63A1"/>
              </a:solidFill>
            </a:endParaRPr>
          </a:p>
          <a:p>
            <a:endParaRPr lang="en-US" dirty="0">
              <a:solidFill>
                <a:srgbClr val="1F63A1"/>
              </a:solidFill>
            </a:endParaRPr>
          </a:p>
          <a:p>
            <a:endParaRPr lang="en-US" dirty="0">
              <a:solidFill>
                <a:srgbClr val="1F63A1"/>
              </a:solidFill>
            </a:endParaRPr>
          </a:p>
          <a:p>
            <a:pPr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" y="274638"/>
            <a:ext cx="10746930" cy="721649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small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 Reduction Example 1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lum bright="-12000" contrast="30000"/>
          </a:blip>
          <a:srcRect/>
          <a:stretch>
            <a:fillRect/>
          </a:stretch>
        </p:blipFill>
        <p:spPr bwMode="auto">
          <a:xfrm>
            <a:off x="2463446" y="1951702"/>
            <a:ext cx="6461125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961921" y="4555202"/>
            <a:ext cx="5892800" cy="304800"/>
          </a:xfrm>
          <a:prstGeom prst="rect">
            <a:avLst/>
          </a:prstGeom>
          <a:noFill/>
          <a:ln w="15875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TW" altLang="en-US" sz="1400" i="1" u="sng">
              <a:solidFill>
                <a:srgbClr val="003366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2961921" y="5131464"/>
            <a:ext cx="5892800" cy="304800"/>
          </a:xfrm>
          <a:prstGeom prst="rect">
            <a:avLst/>
          </a:prstGeom>
          <a:noFill/>
          <a:ln w="15875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TW" altLang="en-US" sz="1400" i="1" u="sng">
              <a:solidFill>
                <a:srgbClr val="003366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4360" y="1064525"/>
            <a:ext cx="10774225" cy="5409427"/>
          </a:xfrm>
        </p:spPr>
        <p:txBody>
          <a:bodyPr>
            <a:normAutofit/>
          </a:bodyPr>
          <a:lstStyle/>
          <a:p>
            <a:pPr lvl="1"/>
            <a:r>
              <a:rPr lang="en-US" altLang="zh-TW" dirty="0">
                <a:ea typeface="新細明體" pitchFamily="18" charset="-120"/>
              </a:rPr>
              <a:t>Reduced state table</a:t>
            </a:r>
          </a:p>
          <a:p>
            <a:endParaRPr lang="en-US" dirty="0">
              <a:solidFill>
                <a:srgbClr val="1F63A1"/>
              </a:solidFill>
            </a:endParaRPr>
          </a:p>
          <a:p>
            <a:endParaRPr lang="en-US" dirty="0">
              <a:solidFill>
                <a:srgbClr val="1F63A1"/>
              </a:solidFill>
            </a:endParaRPr>
          </a:p>
          <a:p>
            <a:endParaRPr lang="en-US" dirty="0">
              <a:solidFill>
                <a:srgbClr val="1F63A1"/>
              </a:solidFill>
            </a:endParaRPr>
          </a:p>
          <a:p>
            <a:pPr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" y="274638"/>
            <a:ext cx="10746930" cy="721649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small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 Reduction Example 1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134158" y="1160418"/>
            <a:ext cx="6267450" cy="322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9305" y="4503760"/>
            <a:ext cx="653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 </a:t>
            </a:r>
            <a:r>
              <a:rPr lang="en-US" altLang="zh-TW" sz="2000" b="1" dirty="0">
                <a:ea typeface="新細明體" pitchFamily="18" charset="-120"/>
              </a:rPr>
              <a:t>New output and state sequence for the previous input sequence: </a:t>
            </a:r>
            <a:r>
              <a:rPr lang="en-US" sz="2400" dirty="0">
                <a:solidFill>
                  <a:srgbClr val="CC00CC"/>
                </a:solidFill>
              </a:rPr>
              <a:t>0 1 0 1 0 1 1 0 1 0 0</a:t>
            </a:r>
            <a:endParaRPr lang="en-US" altLang="zh-TW" sz="2400" b="1" dirty="0">
              <a:ea typeface="新細明體" pitchFamily="18" charset="-120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16062" y="5478015"/>
            <a:ext cx="9304636" cy="108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4360" y="1064525"/>
            <a:ext cx="10774225" cy="5409427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Previous state Sequence</a:t>
            </a: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dirty="0">
              <a:solidFill>
                <a:srgbClr val="1F63A1"/>
              </a:solidFill>
            </a:endParaRPr>
          </a:p>
          <a:p>
            <a:endParaRPr lang="en-US" dirty="0">
              <a:solidFill>
                <a:srgbClr val="1F63A1"/>
              </a:solidFill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TW" dirty="0">
              <a:ea typeface="新細明體" pitchFamily="18" charset="-12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TW" dirty="0">
                <a:ea typeface="新細明體" pitchFamily="18" charset="-120"/>
              </a:rPr>
              <a:t>New state Sequence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" y="274638"/>
            <a:ext cx="10746930" cy="721649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small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 Reduction Example 1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7606" y="1694948"/>
            <a:ext cx="9268844" cy="1001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9755" y="3935817"/>
            <a:ext cx="9268844" cy="108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4360" y="1064525"/>
            <a:ext cx="10774225" cy="5409427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Reduced state Diagram</a:t>
            </a: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dirty="0">
              <a:solidFill>
                <a:srgbClr val="1F63A1"/>
              </a:solidFill>
            </a:endParaRPr>
          </a:p>
          <a:p>
            <a:endParaRPr lang="en-US" dirty="0">
              <a:solidFill>
                <a:srgbClr val="1F63A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" y="274638"/>
            <a:ext cx="10746930" cy="721649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small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 Reduction Example 1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0685" y="2045359"/>
            <a:ext cx="7913000" cy="43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SR  LATCH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696" y="182880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83" y="1758400"/>
            <a:ext cx="3606951" cy="215870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23331" y="4786193"/>
          <a:ext cx="33004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9935" y="4435522"/>
            <a:ext cx="268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Truth Table of NAND gate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73004" y="787400"/>
          <a:ext cx="4132996" cy="27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Forbidden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058400" y="1719617"/>
            <a:ext cx="11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7968" y="2609009"/>
            <a:ext cx="11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94360" y="274638"/>
            <a:ext cx="10746930" cy="721649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small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 Reduction Example 2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583140" y="1600200"/>
          <a:ext cx="79975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9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標題 3"/>
          <p:cNvSpPr>
            <a:spLocks noGrp="1"/>
          </p:cNvSpPr>
          <p:nvPr>
            <p:ph type="title" idx="4294967295"/>
          </p:nvPr>
        </p:nvSpPr>
        <p:spPr/>
        <p:txBody>
          <a:bodyPr lIns="0" tIns="0" rIns="0" bIns="0" anchor="ctr">
            <a:noAutofit/>
          </a:bodyPr>
          <a:lstStyle/>
          <a:p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ea typeface="新細明體" pitchFamily="18" charset="-120"/>
              </a:rPr>
              <a:t>State Assignment</a:t>
            </a:r>
            <a:endParaRPr lang="zh-TW" altLang="en-US" sz="3600" dirty="0">
              <a:ea typeface="新細明體" pitchFamily="18" charset="-120"/>
            </a:endParaRPr>
          </a:p>
        </p:txBody>
      </p:sp>
      <p:sp>
        <p:nvSpPr>
          <p:cNvPr id="8755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0488" tIns="44450" rIns="90488" bIns="44450">
            <a:normAutofit/>
          </a:bodyPr>
          <a:lstStyle/>
          <a:p>
            <a:r>
              <a:rPr lang="en-AU" dirty="0"/>
              <a:t>Assign coded binary values to the states for physical implementation</a:t>
            </a:r>
          </a:p>
          <a:p>
            <a:r>
              <a:rPr lang="en-AU" dirty="0"/>
              <a:t>For a circuit with m states, the codes must contain n bits where 2</a:t>
            </a:r>
            <a:r>
              <a:rPr lang="en-AU" i="1" baseline="30000" dirty="0"/>
              <a:t>n</a:t>
            </a:r>
            <a:r>
              <a:rPr lang="en-AU" dirty="0"/>
              <a:t> &gt;= </a:t>
            </a:r>
            <a:r>
              <a:rPr lang="en-AU" i="1" dirty="0"/>
              <a:t>m</a:t>
            </a:r>
          </a:p>
          <a:p>
            <a:r>
              <a:rPr lang="en-AU" dirty="0"/>
              <a:t>Unused states are treated as don’t care conditions during the design</a:t>
            </a:r>
          </a:p>
          <a:p>
            <a:pPr lvl="1"/>
            <a:r>
              <a:rPr lang="en-AU" sz="2400" dirty="0"/>
              <a:t>Don’t cares can help to obtain a simpler circuit</a:t>
            </a:r>
          </a:p>
          <a:p>
            <a:r>
              <a:rPr lang="en-AU" dirty="0"/>
              <a:t>There are many possible state assignments</a:t>
            </a:r>
          </a:p>
          <a:p>
            <a:pPr lvl="1"/>
            <a:r>
              <a:rPr lang="en-AU" sz="2400" dirty="0"/>
              <a:t>Have large impacts on the final circuit size</a:t>
            </a:r>
            <a:endParaRPr lang="zh-TW" altLang="en-US" sz="24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標題 3"/>
          <p:cNvSpPr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Popular State Assignment</a:t>
            </a:r>
            <a:endParaRPr lang="zh-TW" altLang="en-US" dirty="0">
              <a:ea typeface="新細明體" pitchFamily="18" charset="-120"/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lum bright="-6000" contrast="30000"/>
          </a:blip>
          <a:srcRect/>
          <a:stretch>
            <a:fillRect/>
          </a:stretch>
        </p:blipFill>
        <p:spPr bwMode="auto">
          <a:xfrm>
            <a:off x="1274616" y="1965618"/>
            <a:ext cx="9027623" cy="300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State Assignment</a:t>
            </a:r>
            <a:endParaRPr lang="zh-TW" altLang="en-US" dirty="0">
              <a:ea typeface="新細明體" pitchFamily="18" charset="-120"/>
            </a:endParaRPr>
          </a:p>
        </p:txBody>
      </p:sp>
      <p:pic>
        <p:nvPicPr>
          <p:cNvPr id="880644" name="Picture 5"/>
          <p:cNvPicPr>
            <a:picLocks noChangeAspect="1" noChangeArrowheads="1"/>
          </p:cNvPicPr>
          <p:nvPr/>
        </p:nvPicPr>
        <p:blipFill>
          <a:blip r:embed="rId3" cstate="print">
            <a:lum bright="-18000" contrast="42000"/>
          </a:blip>
          <a:srcRect/>
          <a:stretch>
            <a:fillRect/>
          </a:stretch>
        </p:blipFill>
        <p:spPr bwMode="auto">
          <a:xfrm>
            <a:off x="2007124" y="3061247"/>
            <a:ext cx="7990333" cy="313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94360" y="1600200"/>
            <a:ext cx="9707880" cy="4873752"/>
          </a:xfrm>
          <a:prstGeom prst="rect">
            <a:avLst/>
          </a:prstGeom>
        </p:spPr>
        <p:txBody>
          <a:bodyPr vert="horz" lIns="90488" tIns="44450" rIns="90488" bIns="4445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binary number assignment is satisfactory as long as each state is assigned a unique number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AU" sz="2400" dirty="0"/>
              <a:t>Use binary assignment 1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Mealy and Moore Model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Mealy and Moore Model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94359" y="1600200"/>
            <a:ext cx="10555861" cy="4873752"/>
          </a:xfrm>
          <a:prstGeom prst="rect">
            <a:avLst/>
          </a:prstGeom>
        </p:spPr>
        <p:txBody>
          <a:bodyPr vert="horz" lIns="90488" tIns="44450" rIns="90488" bIns="4445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the sequential circuits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 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input, output and internal states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Sequential circuits can be divided into </a:t>
            </a:r>
            <a:r>
              <a:rPr kumimoji="0" lang="en-AU" sz="2400" b="1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types based on their characteristics:</a:t>
            </a: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Mealy Model of sequential circuits	</a:t>
            </a:r>
          </a:p>
          <a:p>
            <a:pPr marL="2103120" lvl="4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AU" sz="2400" dirty="0"/>
              <a:t>		&amp;</a:t>
            </a:r>
            <a:endParaRPr kumimoji="0" lang="en-AU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AU" sz="2400" dirty="0"/>
              <a:t>Moore Model of sequential circuits 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differ only in the way their output is generated</a:t>
            </a: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Mealy</a:t>
            </a:r>
            <a:r>
              <a:rPr kumimoji="0" lang="en-US" altLang="zh-TW" sz="2400" b="1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 Model: </a:t>
            </a:r>
            <a:r>
              <a:rPr kumimoji="0" lang="en-US" altLang="zh-TW" sz="2400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The output is a function of </a:t>
            </a:r>
            <a:r>
              <a:rPr kumimoji="0" lang="en-US" altLang="zh-TW" sz="2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both</a:t>
            </a:r>
            <a:r>
              <a:rPr kumimoji="0" lang="en-US" altLang="zh-TW" sz="2400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 the </a:t>
            </a:r>
            <a:r>
              <a:rPr kumimoji="0" lang="en-US" altLang="zh-TW" sz="2400" i="0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present state </a:t>
            </a:r>
            <a:r>
              <a:rPr kumimoji="0" lang="en-US" altLang="zh-TW" sz="2400" i="0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and</a:t>
            </a:r>
            <a:r>
              <a:rPr kumimoji="0" lang="en-US" altLang="zh-TW" sz="2400" i="0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 the input</a:t>
            </a: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TW" sz="2400" b="1" u="sng" dirty="0">
                <a:ea typeface="新細明體" pitchFamily="18" charset="-120"/>
              </a:rPr>
              <a:t>Moore Model: </a:t>
            </a:r>
            <a:r>
              <a:rPr lang="en-US" altLang="zh-TW" sz="2400" dirty="0">
                <a:ea typeface="新細明體" pitchFamily="18" charset="-120"/>
              </a:rPr>
              <a:t>The output is a function of </a:t>
            </a:r>
            <a:r>
              <a:rPr lang="en-US" altLang="zh-TW" sz="2400" b="1" dirty="0">
                <a:ea typeface="新細明體" pitchFamily="18" charset="-120"/>
              </a:rPr>
              <a:t>only </a:t>
            </a:r>
            <a:r>
              <a:rPr lang="en-US" altLang="zh-TW" sz="2400" dirty="0">
                <a:ea typeface="新細明體" pitchFamily="18" charset="-12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present state</a:t>
            </a:r>
            <a:endParaRPr lang="zh-TW" altLang="en-US" sz="2400" b="1" u="sng" dirty="0">
              <a:solidFill>
                <a:srgbClr val="FF0000"/>
              </a:solidFill>
              <a:ea typeface="新細明體" pitchFamily="18" charset="-120"/>
            </a:endParaRP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Block Diagram of Mealy and Moore Machine</a:t>
            </a:r>
            <a:endParaRPr lang="zh-TW" altLang="en-US" dirty="0">
              <a:ea typeface="新細明體" pitchFamily="18" charset="-120"/>
            </a:endParaRP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3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1646427" y="1542199"/>
            <a:ext cx="7951403" cy="254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5"/>
          <p:cNvPicPr>
            <a:picLocks noChangeAspect="1" noChangeArrowheads="1"/>
          </p:cNvPicPr>
          <p:nvPr/>
        </p:nvPicPr>
        <p:blipFill>
          <a:blip r:embed="rId4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1468627" y="4290236"/>
            <a:ext cx="8319554" cy="217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Example of Mealy Machine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94359" y="1600200"/>
            <a:ext cx="4892041" cy="4873752"/>
          </a:xfrm>
          <a:prstGeom prst="rect">
            <a:avLst/>
          </a:prstGeom>
        </p:spPr>
        <p:txBody>
          <a:bodyPr vert="horz" lIns="90488" tIns="44450" rIns="90488" bIns="4445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circuit is an example of Mealy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</a:t>
            </a:r>
            <a:endParaRPr kumimoji="0" lang="en-AU" sz="2400" b="0" i="0" u="none" strike="noStrike" kern="1200" cap="none" spc="0" normalizeH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  <p:pic>
        <p:nvPicPr>
          <p:cNvPr id="4" name="Content Placeholder 4" descr="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825" y="955343"/>
            <a:ext cx="5854373" cy="5902657"/>
          </a:xfrm>
          <a:prstGeom prst="rect">
            <a:avLst/>
          </a:prstGeom>
        </p:spPr>
      </p:pic>
      <p:graphicFrame>
        <p:nvGraphicFramePr>
          <p:cNvPr id="5" name="Group 6"/>
          <p:cNvGraphicFramePr>
            <a:graphicFrameLocks noGrp="1"/>
          </p:cNvGraphicFramePr>
          <p:nvPr/>
        </p:nvGraphicFramePr>
        <p:xfrm>
          <a:off x="641446" y="2625862"/>
          <a:ext cx="4913194" cy="4082010"/>
        </p:xfrm>
        <a:graphic>
          <a:graphicData uri="http://schemas.openxmlformats.org/drawingml/2006/table">
            <a:tbl>
              <a:tblPr/>
              <a:tblGrid>
                <a:gridCol w="532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5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Example of Mealy Machine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94359" y="1600200"/>
            <a:ext cx="5219587" cy="4873752"/>
          </a:xfrm>
          <a:prstGeom prst="rect">
            <a:avLst/>
          </a:prstGeom>
        </p:spPr>
        <p:txBody>
          <a:bodyPr vert="horz" lIns="90488" tIns="44450" rIns="90488" bIns="4445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output </a:t>
            </a:r>
            <a:r>
              <a:rPr lang="en-AU" sz="2400" b="1" i="1" dirty="0"/>
              <a:t>y </a:t>
            </a:r>
            <a:r>
              <a:rPr lang="en-AU" sz="2400" dirty="0"/>
              <a:t>is a function of both </a:t>
            </a:r>
            <a:r>
              <a:rPr lang="en-AU" sz="2400" dirty="0">
                <a:solidFill>
                  <a:srgbClr val="CC00CC"/>
                </a:solidFill>
              </a:rPr>
              <a:t>present state </a:t>
            </a:r>
            <a:r>
              <a:rPr lang="en-AU" sz="2400" b="1" i="1" dirty="0"/>
              <a:t>AB </a:t>
            </a:r>
            <a:r>
              <a:rPr lang="en-AU" sz="2400" dirty="0"/>
              <a:t>and </a:t>
            </a:r>
            <a:r>
              <a:rPr lang="en-AU" sz="2400" dirty="0">
                <a:solidFill>
                  <a:srgbClr val="00B050"/>
                </a:solidFill>
              </a:rPr>
              <a:t>input</a:t>
            </a:r>
            <a:r>
              <a:rPr lang="en-AU" sz="2400" dirty="0"/>
              <a:t> </a:t>
            </a:r>
            <a:r>
              <a:rPr lang="en-AU" sz="2400" b="1" i="1" dirty="0"/>
              <a:t>x.</a:t>
            </a:r>
            <a:endParaRPr kumimoji="0" lang="en-AU" sz="2400" b="0" i="0" u="none" strike="noStrike" kern="1200" cap="none" spc="0" normalizeH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TW" sz="2400" dirty="0">
                <a:ea typeface="新細明體" pitchFamily="18" charset="-120"/>
              </a:rPr>
              <a:t>For present state </a:t>
            </a:r>
            <a:r>
              <a:rPr lang="en-US" altLang="zh-TW" sz="2400" b="1" i="1" dirty="0">
                <a:ea typeface="新細明體" pitchFamily="18" charset="-120"/>
              </a:rPr>
              <a:t>01</a:t>
            </a: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TW" sz="2400" dirty="0">
                <a:ea typeface="新細明體" pitchFamily="18" charset="-120"/>
              </a:rPr>
              <a:t>when input </a:t>
            </a:r>
            <a:r>
              <a:rPr lang="en-US" altLang="zh-TW" sz="2400" b="1" i="1" dirty="0">
                <a:ea typeface="新細明體" pitchFamily="18" charset="-120"/>
              </a:rPr>
              <a:t>x=0; </a:t>
            </a:r>
            <a:r>
              <a:rPr lang="en-US" altLang="zh-TW" sz="2400" dirty="0">
                <a:ea typeface="新細明體" pitchFamily="18" charset="-120"/>
              </a:rPr>
              <a:t> output is 1</a:t>
            </a: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TW" sz="2400" dirty="0">
                <a:ea typeface="新細明體" pitchFamily="18" charset="-120"/>
              </a:rPr>
              <a:t>w</a:t>
            </a:r>
            <a:r>
              <a:rPr kumimoji="0" lang="en-US" altLang="zh-TW" sz="240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hen </a:t>
            </a:r>
            <a:r>
              <a:rPr lang="en-US" altLang="zh-TW" sz="2400" dirty="0">
                <a:ea typeface="新細明體" pitchFamily="18" charset="-120"/>
              </a:rPr>
              <a:t>input </a:t>
            </a:r>
            <a:r>
              <a:rPr lang="en-US" altLang="zh-TW" sz="2400" b="1" i="1" dirty="0">
                <a:ea typeface="新細明體" pitchFamily="18" charset="-120"/>
              </a:rPr>
              <a:t>x=1; </a:t>
            </a:r>
            <a:r>
              <a:rPr lang="en-US" altLang="zh-TW" sz="2400" dirty="0">
                <a:ea typeface="新細明體" pitchFamily="18" charset="-120"/>
              </a:rPr>
              <a:t> output is 0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kumimoji="0" lang="en-US" altLang="zh-TW" sz="240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2400" b="1" i="1" dirty="0">
                <a:cs typeface="Times New Roman" pitchFamily="18" charset="0"/>
              </a:rPr>
              <a:t>For the same </a:t>
            </a:r>
            <a:r>
              <a:rPr lang="en-US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state</a:t>
            </a:r>
            <a:r>
              <a:rPr lang="en-US" sz="2400" b="1" i="1" dirty="0">
                <a:cs typeface="Times New Roman" pitchFamily="18" charset="0"/>
              </a:rPr>
              <a:t>,</a:t>
            </a:r>
            <a:br>
              <a:rPr lang="en-US" sz="2400" b="1" i="1" dirty="0">
                <a:cs typeface="Times New Roman" pitchFamily="18" charset="0"/>
              </a:rPr>
            </a:br>
            <a:r>
              <a:rPr lang="en-US" sz="2400" b="1" i="1" dirty="0">
                <a:cs typeface="Times New Roman" pitchFamily="18" charset="0"/>
              </a:rPr>
              <a:t>the </a:t>
            </a:r>
            <a:r>
              <a:rPr lang="en-US" sz="24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output</a:t>
            </a:r>
            <a:r>
              <a:rPr lang="en-US" sz="2400" b="1" i="1" dirty="0"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accent1"/>
                </a:solidFill>
                <a:cs typeface="Times New Roman" pitchFamily="18" charset="0"/>
              </a:rPr>
              <a:t>changes</a:t>
            </a:r>
            <a:r>
              <a:rPr lang="en-US" sz="2400" b="1" i="1" dirty="0">
                <a:cs typeface="Times New Roman" pitchFamily="18" charset="0"/>
              </a:rPr>
              <a:t> with the </a:t>
            </a:r>
            <a:r>
              <a:rPr lang="en-US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input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kumimoji="0" lang="zh-TW" altLang="en-US" sz="240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  <p:graphicFrame>
        <p:nvGraphicFramePr>
          <p:cNvPr id="5" name="Group 6"/>
          <p:cNvGraphicFramePr>
            <a:graphicFrameLocks noGrp="1"/>
          </p:cNvGraphicFramePr>
          <p:nvPr/>
        </p:nvGraphicFramePr>
        <p:xfrm>
          <a:off x="6428096" y="1452154"/>
          <a:ext cx="4913194" cy="4082010"/>
        </p:xfrm>
        <a:graphic>
          <a:graphicData uri="http://schemas.openxmlformats.org/drawingml/2006/table">
            <a:tbl>
              <a:tblPr/>
              <a:tblGrid>
                <a:gridCol w="532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5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588155" y="3343701"/>
            <a:ext cx="382138" cy="627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198" y="3359624"/>
            <a:ext cx="775649" cy="611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56707" y="3332325"/>
            <a:ext cx="382138" cy="627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76781" y="4096602"/>
            <a:ext cx="382138" cy="627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41824" y="4112525"/>
            <a:ext cx="775649" cy="611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745333" y="4085226"/>
            <a:ext cx="382138" cy="627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76781" y="4847229"/>
            <a:ext cx="382138" cy="627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41824" y="4863152"/>
            <a:ext cx="775649" cy="611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745333" y="4835853"/>
            <a:ext cx="382138" cy="627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Example of Moore Machine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94359" y="1600200"/>
            <a:ext cx="4892041" cy="4873752"/>
          </a:xfrm>
          <a:prstGeom prst="rect">
            <a:avLst/>
          </a:prstGeom>
        </p:spPr>
        <p:txBody>
          <a:bodyPr vert="horz" lIns="90488" tIns="44450" rIns="90488" bIns="4445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circuit is an example of Moore 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</a:t>
            </a:r>
            <a:endParaRPr kumimoji="0" lang="en-AU" sz="2400" b="0" i="0" u="none" strike="noStrike" kern="1200" cap="none" spc="0" normalizeH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  <p:pic>
        <p:nvPicPr>
          <p:cNvPr id="6" name="Content Placeholder 4" descr="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454" y="1501257"/>
            <a:ext cx="4965830" cy="42990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849970" y="3111690"/>
            <a:ext cx="491320" cy="2497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Group 6"/>
          <p:cNvGraphicFramePr>
            <a:graphicFrameLocks noGrp="1"/>
          </p:cNvGraphicFramePr>
          <p:nvPr/>
        </p:nvGraphicFramePr>
        <p:xfrm>
          <a:off x="641446" y="2625862"/>
          <a:ext cx="4913194" cy="4082010"/>
        </p:xfrm>
        <a:graphic>
          <a:graphicData uri="http://schemas.openxmlformats.org/drawingml/2006/table">
            <a:tbl>
              <a:tblPr/>
              <a:tblGrid>
                <a:gridCol w="532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5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</a:t>
            </a:r>
            <a:r>
              <a:rPr lang="en-US" dirty="0">
                <a:latin typeface="Calibri" pitchFamily="34" charset="0"/>
              </a:rPr>
              <a:t>SEQUENTIAL   CIRCUIT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594360" y="1600200"/>
            <a:ext cx="4754880" cy="4572000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Asynchronous sequential circuit</a:t>
            </a:r>
          </a:p>
          <a:p>
            <a:pPr lvl="1"/>
            <a:r>
              <a:rPr lang="en-AU" dirty="0"/>
              <a:t>Depends upon the input signals at any instant of time and their change order</a:t>
            </a:r>
          </a:p>
          <a:p>
            <a:pPr lvl="1"/>
            <a:r>
              <a:rPr lang="en-AU" dirty="0"/>
              <a:t>Hard to design</a:t>
            </a:r>
          </a:p>
          <a:p>
            <a:pPr lvl="1"/>
            <a:r>
              <a:rPr lang="en-AU" dirty="0"/>
              <a:t>Works faster as there is no clock</a:t>
            </a:r>
          </a:p>
          <a:p>
            <a:pPr lvl="1"/>
            <a:r>
              <a:rPr lang="en-AU" dirty="0"/>
              <a:t>Status of the memory element is affected any time as soon as the input is changed</a:t>
            </a:r>
          </a:p>
          <a:p>
            <a:pPr lvl="1"/>
            <a:r>
              <a:rPr lang="en-AU" dirty="0"/>
              <a:t>Example - Latch</a:t>
            </a:r>
          </a:p>
          <a:p>
            <a:pPr lvl="1"/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551322" y="1600200"/>
            <a:ext cx="4754880" cy="4572000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Synchronous sequential circuit</a:t>
            </a:r>
          </a:p>
          <a:p>
            <a:pPr lvl="1"/>
            <a:r>
              <a:rPr lang="en-AU" dirty="0"/>
              <a:t>Defined from the knowledge of its signals at discrete instants of time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Much easier to design</a:t>
            </a:r>
          </a:p>
          <a:p>
            <a:pPr lvl="1"/>
            <a:r>
              <a:rPr lang="en-AU" dirty="0"/>
              <a:t>Works slower</a:t>
            </a:r>
          </a:p>
          <a:p>
            <a:pPr lvl="1"/>
            <a:r>
              <a:rPr lang="en-AU" dirty="0"/>
              <a:t>Status of the memory element is affected only at the active edge of clock if input is changed</a:t>
            </a:r>
          </a:p>
          <a:p>
            <a:pPr lvl="1"/>
            <a:r>
              <a:rPr lang="en-AU" dirty="0"/>
              <a:t>Example – flip flop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Example of Mealy Machine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94359" y="1600200"/>
            <a:ext cx="5219587" cy="4873752"/>
          </a:xfrm>
          <a:prstGeom prst="rect">
            <a:avLst/>
          </a:prstGeom>
        </p:spPr>
        <p:txBody>
          <a:bodyPr vert="horz" lIns="90488" tIns="44450" rIns="90488" bIns="4445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output </a:t>
            </a:r>
            <a:r>
              <a:rPr lang="en-AU" sz="2400" b="1" i="1" dirty="0"/>
              <a:t>y </a:t>
            </a:r>
            <a:r>
              <a:rPr lang="en-AU" sz="2400" dirty="0"/>
              <a:t>is a function of only </a:t>
            </a:r>
            <a:r>
              <a:rPr lang="en-AU" sz="2400" dirty="0">
                <a:solidFill>
                  <a:srgbClr val="CC00CC"/>
                </a:solidFill>
              </a:rPr>
              <a:t>present state </a:t>
            </a:r>
            <a:r>
              <a:rPr lang="en-AU" sz="2400" b="1" i="1" dirty="0"/>
              <a:t>AB</a:t>
            </a:r>
            <a:endParaRPr kumimoji="0" lang="en-AU" sz="2400" b="0" i="0" u="none" strike="noStrike" kern="1200" cap="none" spc="0" normalizeH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TW" sz="2400" dirty="0">
                <a:ea typeface="新細明體" pitchFamily="18" charset="-120"/>
              </a:rPr>
              <a:t>For present state </a:t>
            </a:r>
            <a:r>
              <a:rPr lang="en-US" altLang="zh-TW" sz="2400" b="1" i="1" dirty="0">
                <a:ea typeface="新細明體" pitchFamily="18" charset="-120"/>
              </a:rPr>
              <a:t>01</a:t>
            </a: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TW" sz="2400" dirty="0">
                <a:ea typeface="新細明體" pitchFamily="18" charset="-120"/>
              </a:rPr>
              <a:t>when input </a:t>
            </a:r>
            <a:r>
              <a:rPr lang="en-US" altLang="zh-TW" sz="2400" b="1" i="1" dirty="0">
                <a:ea typeface="新細明體" pitchFamily="18" charset="-120"/>
              </a:rPr>
              <a:t>x=0; </a:t>
            </a:r>
            <a:r>
              <a:rPr lang="en-US" altLang="zh-TW" sz="2400" dirty="0">
                <a:ea typeface="新細明體" pitchFamily="18" charset="-120"/>
              </a:rPr>
              <a:t> output is 0</a:t>
            </a: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TW" sz="2400" dirty="0">
                <a:ea typeface="新細明體" pitchFamily="18" charset="-120"/>
              </a:rPr>
              <a:t>w</a:t>
            </a:r>
            <a:r>
              <a:rPr kumimoji="0" lang="en-US" altLang="zh-TW" sz="240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hen </a:t>
            </a:r>
            <a:r>
              <a:rPr lang="en-US" altLang="zh-TW" sz="2400" dirty="0">
                <a:ea typeface="新細明體" pitchFamily="18" charset="-120"/>
              </a:rPr>
              <a:t>input </a:t>
            </a:r>
            <a:r>
              <a:rPr lang="en-US" altLang="zh-TW" sz="2400" b="1" i="1" dirty="0">
                <a:ea typeface="新細明體" pitchFamily="18" charset="-120"/>
              </a:rPr>
              <a:t>x=1; </a:t>
            </a:r>
            <a:r>
              <a:rPr lang="en-US" altLang="zh-TW" sz="2400" dirty="0">
                <a:ea typeface="新細明體" pitchFamily="18" charset="-120"/>
              </a:rPr>
              <a:t> output is 0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n-US" altLang="zh-TW" sz="240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This is same for all the combinations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2400" b="1" i="1" dirty="0">
                <a:cs typeface="Times New Roman" pitchFamily="18" charset="0"/>
              </a:rPr>
              <a:t>For the same </a:t>
            </a:r>
            <a:r>
              <a:rPr lang="en-US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state</a:t>
            </a:r>
            <a:r>
              <a:rPr lang="en-US" sz="2400" b="1" i="1" dirty="0">
                <a:cs typeface="Times New Roman" pitchFamily="18" charset="0"/>
              </a:rPr>
              <a:t>,</a:t>
            </a:r>
            <a:br>
              <a:rPr lang="en-US" sz="2400" b="1" i="1" dirty="0">
                <a:cs typeface="Times New Roman" pitchFamily="18" charset="0"/>
              </a:rPr>
            </a:br>
            <a:r>
              <a:rPr lang="en-US" sz="2400" b="1" i="1" dirty="0">
                <a:cs typeface="Times New Roman" pitchFamily="18" charset="0"/>
              </a:rPr>
              <a:t>the </a:t>
            </a:r>
            <a:r>
              <a:rPr lang="en-US" sz="24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output</a:t>
            </a:r>
            <a:r>
              <a:rPr lang="en-US" sz="2400" b="1" i="1" dirty="0">
                <a:cs typeface="Times New Roman" pitchFamily="18" charset="0"/>
              </a:rPr>
              <a:t>  does not change with the </a:t>
            </a:r>
            <a:r>
              <a:rPr lang="en-US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input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kumimoji="0" lang="zh-TW" altLang="en-US" sz="240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8155" y="3343701"/>
            <a:ext cx="382138" cy="627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198" y="3359624"/>
            <a:ext cx="775649" cy="611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56707" y="3332325"/>
            <a:ext cx="382138" cy="627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76781" y="4096602"/>
            <a:ext cx="382138" cy="627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41824" y="4112525"/>
            <a:ext cx="775649" cy="611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745333" y="4085226"/>
            <a:ext cx="382138" cy="627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76781" y="4847229"/>
            <a:ext cx="382138" cy="627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41824" y="4863152"/>
            <a:ext cx="775649" cy="611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745333" y="4835853"/>
            <a:ext cx="382138" cy="627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Group 6"/>
          <p:cNvGraphicFramePr>
            <a:graphicFrameLocks noGrp="1"/>
          </p:cNvGraphicFramePr>
          <p:nvPr/>
        </p:nvGraphicFramePr>
        <p:xfrm>
          <a:off x="6400803" y="1465796"/>
          <a:ext cx="4913194" cy="4082010"/>
        </p:xfrm>
        <a:graphic>
          <a:graphicData uri="http://schemas.openxmlformats.org/drawingml/2006/table">
            <a:tbl>
              <a:tblPr/>
              <a:tblGrid>
                <a:gridCol w="532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5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 of Sequential Circuit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r>
              <a:rPr lang="en-US" altLang="zh-TW" dirty="0">
                <a:ea typeface="新細明體" pitchFamily="18" charset="-120"/>
              </a:rPr>
              <a:t>Steps of Design Procedure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94359" y="1600200"/>
            <a:ext cx="10473975" cy="4873752"/>
          </a:xfrm>
          <a:prstGeom prst="rect">
            <a:avLst/>
          </a:prstGeom>
        </p:spPr>
        <p:txBody>
          <a:bodyPr vert="horz" lIns="90488" tIns="44450" rIns="90488" bIns="4445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Derive a state diagram for the circuit</a:t>
            </a:r>
            <a:endParaRPr kumimoji="0" lang="en-AU" sz="2400" b="0" i="0" u="none" strike="noStrike" kern="1200" cap="none" spc="0" normalizeH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TW" sz="2400" dirty="0">
                <a:ea typeface="新細明體" pitchFamily="18" charset="-120"/>
              </a:rPr>
              <a:t>Reduce the number of states if necessary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n-US" altLang="zh-TW" sz="240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Assign binary values to the states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2400" dirty="0">
                <a:ea typeface="新細明體" pitchFamily="18" charset="-120"/>
              </a:rPr>
              <a:t>Obtain the binary coded state table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n-US" altLang="zh-TW" sz="240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Choose the type of flip flop to be used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TW" sz="2400" dirty="0">
                <a:ea typeface="新細明體" pitchFamily="18" charset="-120"/>
              </a:rPr>
              <a:t>Derive the simplified flip flop input equation and output equation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n-US" altLang="zh-TW" sz="240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Draw</a:t>
            </a:r>
            <a:r>
              <a:rPr kumimoji="0" lang="en-US" altLang="zh-TW" sz="2400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 the logic diagram</a:t>
            </a:r>
            <a:endParaRPr kumimoji="0" lang="zh-TW" altLang="en-US" sz="240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Excitation Tables</a:t>
            </a:r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34594" y="1056333"/>
            <a:ext cx="6818012" cy="5527029"/>
          </a:xfr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1: State Diagram For Design</a:t>
            </a:r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5576" y="1085309"/>
            <a:ext cx="5240851" cy="4264614"/>
          </a:xfrm>
        </p:spPr>
      </p:pic>
      <p:graphicFrame>
        <p:nvGraphicFramePr>
          <p:cNvPr id="7" name="Group 6"/>
          <p:cNvGraphicFramePr>
            <a:graphicFrameLocks noGrp="1"/>
          </p:cNvGraphicFramePr>
          <p:nvPr/>
        </p:nvGraphicFramePr>
        <p:xfrm>
          <a:off x="805221" y="1656865"/>
          <a:ext cx="2825087" cy="4082010"/>
        </p:xfrm>
        <a:graphic>
          <a:graphicData uri="http://schemas.openxmlformats.org/drawingml/2006/table">
            <a:tbl>
              <a:tblPr/>
              <a:tblGrid>
                <a:gridCol w="532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3331" y="1187355"/>
            <a:ext cx="3370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 Table for Circuit Design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1: State Diagram For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94360" y="1600200"/>
            <a:ext cx="5656315" cy="4873752"/>
          </a:xfrm>
        </p:spPr>
        <p:txBody>
          <a:bodyPr/>
          <a:lstStyle/>
          <a:p>
            <a:r>
              <a:rPr lang="en-US" dirty="0"/>
              <a:t>Let’s design the circuit with JK flip flop first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/>
        </p:nvGraphicFramePr>
        <p:xfrm>
          <a:off x="750627" y="2503025"/>
          <a:ext cx="4722125" cy="4082010"/>
        </p:xfrm>
        <a:graphic>
          <a:graphicData uri="http://schemas.openxmlformats.org/drawingml/2006/table">
            <a:tbl>
              <a:tblPr/>
              <a:tblGrid>
                <a:gridCol w="57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68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144" y="2397418"/>
            <a:ext cx="3892813" cy="2959972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1: State Diagram For Design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/>
        </p:nvGraphicFramePr>
        <p:xfrm>
          <a:off x="750627" y="2503025"/>
          <a:ext cx="4722125" cy="4082010"/>
        </p:xfrm>
        <a:graphic>
          <a:graphicData uri="http://schemas.openxmlformats.org/drawingml/2006/table">
            <a:tbl>
              <a:tblPr/>
              <a:tblGrid>
                <a:gridCol w="57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68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64" y="2329932"/>
            <a:ext cx="5671288" cy="3948038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1: State Diagram For Design</a:t>
            </a:r>
          </a:p>
        </p:txBody>
      </p:sp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38" y="2054174"/>
            <a:ext cx="5789662" cy="4551348"/>
          </a:xfrm>
          <a:prstGeom prst="rect">
            <a:avLst/>
          </a:prstGeom>
        </p:spPr>
      </p:pic>
      <p:pic>
        <p:nvPicPr>
          <p:cNvPr id="7" name="Picture 6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64" y="2384522"/>
            <a:ext cx="5671288" cy="3948038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2: State Diagram For Design</a:t>
            </a:r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5576" y="1085309"/>
            <a:ext cx="5240851" cy="4264614"/>
          </a:xfrm>
        </p:spPr>
      </p:pic>
      <p:graphicFrame>
        <p:nvGraphicFramePr>
          <p:cNvPr id="7" name="Group 6"/>
          <p:cNvGraphicFramePr>
            <a:graphicFrameLocks noGrp="1"/>
          </p:cNvGraphicFramePr>
          <p:nvPr/>
        </p:nvGraphicFramePr>
        <p:xfrm>
          <a:off x="805221" y="1656865"/>
          <a:ext cx="2825087" cy="4082010"/>
        </p:xfrm>
        <a:graphic>
          <a:graphicData uri="http://schemas.openxmlformats.org/drawingml/2006/table">
            <a:tbl>
              <a:tblPr/>
              <a:tblGrid>
                <a:gridCol w="532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3331" y="1187355"/>
            <a:ext cx="3370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 Table for Circuit Design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Example: 2 State Diagram For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94360" y="1600200"/>
            <a:ext cx="5656315" cy="4873752"/>
          </a:xfrm>
        </p:spPr>
        <p:txBody>
          <a:bodyPr/>
          <a:lstStyle/>
          <a:p>
            <a:r>
              <a:rPr lang="en-US" dirty="0"/>
              <a:t>Let’s design the circuit with D flip flop first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/>
        </p:nvGraphicFramePr>
        <p:xfrm>
          <a:off x="750627" y="2503025"/>
          <a:ext cx="3753133" cy="4082010"/>
        </p:xfrm>
        <a:graphic>
          <a:graphicData uri="http://schemas.openxmlformats.org/drawingml/2006/table">
            <a:tbl>
              <a:tblPr/>
              <a:tblGrid>
                <a:gridCol w="57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8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01" y="2397418"/>
            <a:ext cx="4068125" cy="3525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/>
              <a:t>SYNCHRONOUS   CLOCKED  </a:t>
            </a:r>
            <a:r>
              <a:rPr lang="en-US" dirty="0">
                <a:latin typeface="Calibri" pitchFamily="34" charset="0"/>
              </a:rPr>
              <a:t>SEQUENTIAL   CIRCUIT</a:t>
            </a:r>
          </a:p>
        </p:txBody>
      </p:sp>
      <p:pic>
        <p:nvPicPr>
          <p:cNvPr id="4" name="Picture 2" descr="C:\jobs\Marries\ch05\tiff\AACFLPW0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5052" y="1595083"/>
            <a:ext cx="6399213" cy="4124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2: State Diagram For Design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/>
        </p:nvGraphicFramePr>
        <p:xfrm>
          <a:off x="750627" y="2503025"/>
          <a:ext cx="3753133" cy="4082010"/>
        </p:xfrm>
        <a:graphic>
          <a:graphicData uri="http://schemas.openxmlformats.org/drawingml/2006/table">
            <a:tbl>
              <a:tblPr/>
              <a:tblGrid>
                <a:gridCol w="57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8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534" y="2504070"/>
            <a:ext cx="6939992" cy="28569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2: State Diagram For Design</a:t>
            </a:r>
          </a:p>
        </p:txBody>
      </p:sp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051" y="1999103"/>
            <a:ext cx="4804012" cy="2269755"/>
          </a:xfrm>
          <a:prstGeom prst="rect">
            <a:avLst/>
          </a:prstGeom>
        </p:spPr>
      </p:pic>
      <p:pic>
        <p:nvPicPr>
          <p:cNvPr id="7" name="Picture 6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83" y="2101755"/>
            <a:ext cx="6086819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3: State Diagram For Design</a:t>
            </a:r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5576" y="1085309"/>
            <a:ext cx="5240851" cy="4264614"/>
          </a:xfrm>
        </p:spPr>
      </p:pic>
      <p:sp>
        <p:nvSpPr>
          <p:cNvPr id="11" name="Rectangle 10"/>
          <p:cNvSpPr/>
          <p:nvPr/>
        </p:nvSpPr>
        <p:spPr>
          <a:xfrm>
            <a:off x="7983940" y="1078173"/>
            <a:ext cx="586854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08795" y="2895600"/>
            <a:ext cx="586854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41828" y="3607558"/>
            <a:ext cx="586854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15536" y="4249003"/>
            <a:ext cx="586854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053016" y="4985982"/>
            <a:ext cx="586854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67416" y="3675797"/>
            <a:ext cx="586854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77100" y="2543033"/>
            <a:ext cx="586854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39619" y="1997122"/>
            <a:ext cx="586854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1/0</a:t>
            </a:r>
          </a:p>
        </p:txBody>
      </p:sp>
      <p:graphicFrame>
        <p:nvGraphicFramePr>
          <p:cNvPr id="19" name="Group 6"/>
          <p:cNvGraphicFramePr>
            <a:graphicFrameLocks noGrp="1"/>
          </p:cNvGraphicFramePr>
          <p:nvPr/>
        </p:nvGraphicFramePr>
        <p:xfrm>
          <a:off x="504968" y="1834285"/>
          <a:ext cx="3684897" cy="4082010"/>
        </p:xfrm>
        <a:graphic>
          <a:graphicData uri="http://schemas.openxmlformats.org/drawingml/2006/table">
            <a:tbl>
              <a:tblPr/>
              <a:tblGrid>
                <a:gridCol w="491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3:  State Diagram For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94360" y="1600200"/>
            <a:ext cx="5656315" cy="4873752"/>
          </a:xfrm>
        </p:spPr>
        <p:txBody>
          <a:bodyPr/>
          <a:lstStyle/>
          <a:p>
            <a:r>
              <a:rPr lang="en-US" dirty="0"/>
              <a:t>Let’s design the circuit with D flip flop first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/>
        </p:nvGraphicFramePr>
        <p:xfrm>
          <a:off x="409433" y="2503025"/>
          <a:ext cx="4735773" cy="4082010"/>
        </p:xfrm>
        <a:graphic>
          <a:graphicData uri="http://schemas.openxmlformats.org/drawingml/2006/table">
            <a:tbl>
              <a:tblPr/>
              <a:tblGrid>
                <a:gridCol w="4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9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8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01" y="2397418"/>
            <a:ext cx="4068125" cy="352571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3: State Diagram For Design</a:t>
            </a:r>
          </a:p>
        </p:txBody>
      </p:sp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534" y="1275757"/>
            <a:ext cx="6939992" cy="2856900"/>
          </a:xfrm>
          <a:prstGeom prst="rect">
            <a:avLst/>
          </a:prstGeom>
        </p:spPr>
      </p:pic>
      <p:graphicFrame>
        <p:nvGraphicFramePr>
          <p:cNvPr id="7" name="Group 6"/>
          <p:cNvGraphicFramePr>
            <a:graphicFrameLocks noGrp="1"/>
          </p:cNvGraphicFramePr>
          <p:nvPr/>
        </p:nvGraphicFramePr>
        <p:xfrm>
          <a:off x="409433" y="2503025"/>
          <a:ext cx="4735773" cy="4082010"/>
        </p:xfrm>
        <a:graphic>
          <a:graphicData uri="http://schemas.openxmlformats.org/drawingml/2006/table">
            <a:tbl>
              <a:tblPr/>
              <a:tblGrid>
                <a:gridCol w="4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9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8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8" name="Picture 7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19" y="4145722"/>
            <a:ext cx="3418997" cy="2712277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3: State Diagram For Design</a:t>
            </a:r>
          </a:p>
        </p:txBody>
      </p:sp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699" y="1152942"/>
            <a:ext cx="4804012" cy="2269755"/>
          </a:xfrm>
          <a:prstGeom prst="rect">
            <a:avLst/>
          </a:prstGeom>
        </p:spPr>
      </p:pic>
      <p:pic>
        <p:nvPicPr>
          <p:cNvPr id="7" name="Picture 6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1" y="1364775"/>
            <a:ext cx="6466817" cy="5117911"/>
          </a:xfrm>
          <a:prstGeom prst="rect">
            <a:avLst/>
          </a:prstGeom>
        </p:spPr>
      </p:pic>
      <p:pic>
        <p:nvPicPr>
          <p:cNvPr id="9" name="Picture 8" descr="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758" y="4171372"/>
            <a:ext cx="2861169" cy="226975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 of Counters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Counters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80712" y="1409131"/>
            <a:ext cx="5656315" cy="4873752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n-bit binary </a:t>
            </a:r>
            <a:r>
              <a:rPr lang="en-US" dirty="0"/>
              <a:t>counter consists of </a:t>
            </a:r>
            <a:r>
              <a:rPr lang="en-US" b="1" dirty="0"/>
              <a:t>n flip-flops</a:t>
            </a:r>
          </a:p>
          <a:p>
            <a:r>
              <a:rPr lang="en-US" dirty="0"/>
              <a:t>Can count in binary from </a:t>
            </a:r>
            <a:r>
              <a:rPr lang="en-US" b="1" dirty="0"/>
              <a:t>0 to 2</a:t>
            </a:r>
            <a:r>
              <a:rPr lang="en-US" b="1" baseline="30000" dirty="0"/>
              <a:t>n</a:t>
            </a:r>
            <a:r>
              <a:rPr lang="en-US" b="1" dirty="0"/>
              <a:t>-1 </a:t>
            </a:r>
          </a:p>
          <a:p>
            <a:r>
              <a:rPr lang="en-US" dirty="0"/>
              <a:t>Here is a state diagram of 3-bit binary counter</a:t>
            </a:r>
          </a:p>
          <a:p>
            <a:r>
              <a:rPr lang="en-US" dirty="0"/>
              <a:t>Next state of the counter depends entirely on its present state</a:t>
            </a:r>
          </a:p>
          <a:p>
            <a:r>
              <a:rPr lang="en-US" dirty="0"/>
              <a:t>State transition occurs every time a pulse occurs</a:t>
            </a:r>
          </a:p>
        </p:txBody>
      </p:sp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323" y="1878802"/>
            <a:ext cx="3779839" cy="362124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1: Design of Counters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80712" y="1409131"/>
            <a:ext cx="10528566" cy="1593376"/>
          </a:xfrm>
        </p:spPr>
        <p:txBody>
          <a:bodyPr>
            <a:normAutofit/>
          </a:bodyPr>
          <a:lstStyle/>
          <a:p>
            <a:r>
              <a:rPr lang="en-US" dirty="0"/>
              <a:t>Design the counter with the following state diagram with T flip-flop/ </a:t>
            </a:r>
          </a:p>
          <a:p>
            <a:r>
              <a:rPr lang="en-US" dirty="0"/>
              <a:t>Design a 3-bit binary counter with T flip flop</a:t>
            </a:r>
          </a:p>
        </p:txBody>
      </p:sp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94" y="2483893"/>
            <a:ext cx="3779839" cy="362124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1: Design of Counters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80712" y="1409131"/>
            <a:ext cx="5656315" cy="583442"/>
          </a:xfrm>
        </p:spPr>
        <p:txBody>
          <a:bodyPr/>
          <a:lstStyle/>
          <a:p>
            <a:r>
              <a:rPr lang="en-US" dirty="0"/>
              <a:t>Design the counter with T flip-flop</a:t>
            </a:r>
          </a:p>
        </p:txBody>
      </p:sp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266" y="0"/>
            <a:ext cx="3779839" cy="3621245"/>
          </a:xfrm>
          <a:prstGeom prst="rect">
            <a:avLst/>
          </a:prstGeom>
        </p:spPr>
      </p:pic>
      <p:pic>
        <p:nvPicPr>
          <p:cNvPr id="5" name="Picture 4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50" y="1993996"/>
            <a:ext cx="6186621" cy="3546995"/>
          </a:xfrm>
          <a:prstGeom prst="rect">
            <a:avLst/>
          </a:prstGeom>
        </p:spPr>
      </p:pic>
      <p:pic>
        <p:nvPicPr>
          <p:cNvPr id="7" name="Picture 6" descr="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81" y="3693300"/>
            <a:ext cx="3012610" cy="28644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67058"/>
          </a:xfrm>
        </p:spPr>
        <p:txBody>
          <a:bodyPr/>
          <a:lstStyle/>
          <a:p>
            <a:r>
              <a:rPr lang="en-AU" dirty="0"/>
              <a:t>MEMORY 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4360" y="1255594"/>
            <a:ext cx="10005060" cy="5602406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Latch  - a </a:t>
            </a:r>
            <a:r>
              <a:rPr lang="en-AU" b="1" dirty="0"/>
              <a:t>level-sensitive</a:t>
            </a:r>
            <a:r>
              <a:rPr lang="en-AU" dirty="0"/>
              <a:t> memory element</a:t>
            </a:r>
          </a:p>
          <a:p>
            <a:pPr lvl="2">
              <a:buNone/>
            </a:pPr>
            <a:r>
              <a:rPr lang="en-AU" dirty="0"/>
              <a:t>Examples -</a:t>
            </a:r>
          </a:p>
          <a:p>
            <a:pPr lvl="4"/>
            <a:r>
              <a:rPr lang="en-AU" dirty="0"/>
              <a:t>SR latches</a:t>
            </a:r>
          </a:p>
          <a:p>
            <a:pPr lvl="4"/>
            <a:r>
              <a:rPr lang="en-AU" dirty="0"/>
              <a:t>D latches</a:t>
            </a:r>
          </a:p>
          <a:p>
            <a:r>
              <a:rPr lang="en-AU" dirty="0"/>
              <a:t>Flip-Flop - an </a:t>
            </a:r>
            <a:r>
              <a:rPr lang="en-AU" b="1" dirty="0"/>
              <a:t>edge-triggered</a:t>
            </a:r>
            <a:r>
              <a:rPr lang="en-AU" dirty="0"/>
              <a:t> memory element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>
              <a:buNone/>
            </a:pPr>
            <a:endParaRPr lang="en-AU" dirty="0"/>
          </a:p>
          <a:p>
            <a:pPr lvl="1">
              <a:buNone/>
            </a:pPr>
            <a:r>
              <a:rPr lang="en-AU" dirty="0"/>
              <a:t>	</a:t>
            </a:r>
          </a:p>
          <a:p>
            <a:pPr lvl="1">
              <a:buNone/>
            </a:pPr>
            <a:r>
              <a:rPr lang="en-AU" dirty="0"/>
              <a:t>Examples-</a:t>
            </a:r>
          </a:p>
          <a:p>
            <a:pPr lvl="4"/>
            <a:r>
              <a:rPr lang="en-AU" dirty="0"/>
              <a:t>Master-slave flip-flop</a:t>
            </a:r>
          </a:p>
          <a:p>
            <a:pPr lvl="4"/>
            <a:r>
              <a:rPr lang="en-AU" dirty="0"/>
              <a:t>Edge-triggered flip-flop</a:t>
            </a:r>
          </a:p>
          <a:p>
            <a:pPr lvl="1"/>
            <a:endParaRPr lang="en-AU" dirty="0"/>
          </a:p>
          <a:p>
            <a:pPr>
              <a:lnSpc>
                <a:spcPct val="110000"/>
              </a:lnSpc>
            </a:pPr>
            <a:r>
              <a:rPr lang="en-AU" dirty="0"/>
              <a:t>RAM and ROM  a mass memory element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388226" y="2435226"/>
            <a:ext cx="3745707" cy="369888"/>
            <a:chOff x="1973" y="1479"/>
            <a:chExt cx="1815" cy="233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200" y="1706"/>
              <a:ext cx="227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rot="-5400000">
              <a:off x="2313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427" y="1479"/>
              <a:ext cx="2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rot="-5400000">
              <a:off x="2540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654" y="1706"/>
              <a:ext cx="227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rot="-5400000">
              <a:off x="2767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881" y="1479"/>
              <a:ext cx="2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rot="-5400000">
              <a:off x="2994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08" y="1706"/>
              <a:ext cx="227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rot="-5400000">
              <a:off x="3221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335" y="1479"/>
              <a:ext cx="2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rot="-5400000">
              <a:off x="3448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561" y="1706"/>
              <a:ext cx="227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73" y="1479"/>
              <a:ext cx="99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8560435" y="1895476"/>
            <a:ext cx="701675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AU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9262110" y="1895476"/>
            <a:ext cx="233204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0" tIns="0" rIns="0" bIns="0" anchor="ctr">
            <a:spAutoFit/>
          </a:bodyPr>
          <a:lstStyle/>
          <a:p>
            <a:endParaRPr lang="en-AU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9262111" y="1895476"/>
            <a:ext cx="1170147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0" tIns="0" rIns="0" bIns="0" anchor="ctr">
            <a:spAutoFit/>
          </a:bodyPr>
          <a:lstStyle/>
          <a:p>
            <a:endParaRPr lang="en-AU"/>
          </a:p>
        </p:txBody>
      </p: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1529239" y="3492501"/>
            <a:ext cx="7039451" cy="369888"/>
            <a:chOff x="1737" y="2500"/>
            <a:chExt cx="3411" cy="233"/>
          </a:xfrm>
        </p:grpSpPr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2199" y="272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rot="-5400000">
              <a:off x="2312" y="2614"/>
              <a:ext cx="2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426" y="2500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rot="-5400000">
              <a:off x="2539" y="261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653" y="272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rot="-5400000">
              <a:off x="2766" y="2614"/>
              <a:ext cx="2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880" y="2500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rot="-5400000">
              <a:off x="2993" y="261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3107" y="272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rot="-5400000">
              <a:off x="3220" y="2614"/>
              <a:ext cx="2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3334" y="2500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rot="-5400000">
              <a:off x="3447" y="261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3560" y="272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1737" y="2500"/>
              <a:ext cx="290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CLK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4014" y="2500"/>
              <a:ext cx="113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Positive Edge</a:t>
              </a:r>
            </a:p>
          </p:txBody>
        </p:sp>
      </p:grpSp>
      <p:grpSp>
        <p:nvGrpSpPr>
          <p:cNvPr id="23" name="Group 40"/>
          <p:cNvGrpSpPr>
            <a:grpSpLocks/>
          </p:cNvGrpSpPr>
          <p:nvPr/>
        </p:nvGrpSpPr>
        <p:grpSpPr bwMode="auto">
          <a:xfrm>
            <a:off x="1529240" y="4164013"/>
            <a:ext cx="6523513" cy="369887"/>
            <a:chOff x="1737" y="3067"/>
            <a:chExt cx="3161" cy="233"/>
          </a:xfrm>
        </p:grpSpPr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2199" y="329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 rot="-5400000">
              <a:off x="2312" y="3181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2426" y="306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 rot="-5400000">
              <a:off x="2539" y="3181"/>
              <a:ext cx="2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2653" y="329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 rot="-5400000">
              <a:off x="2766" y="3181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2880" y="306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 rot="-5400000">
              <a:off x="2993" y="3181"/>
              <a:ext cx="2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3107" y="329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 rot="-5400000">
              <a:off x="3220" y="3181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334" y="306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rot="-5400000">
              <a:off x="3447" y="3181"/>
              <a:ext cx="2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3560" y="329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AU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1737" y="3067"/>
              <a:ext cx="290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CLK</a:t>
              </a:r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4009" y="3067"/>
              <a:ext cx="889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Negative Edge</a:t>
              </a:r>
            </a:p>
          </p:txBody>
        </p:sp>
      </p:grpSp>
      <p:sp>
        <p:nvSpPr>
          <p:cNvPr id="56" name="Line 19"/>
          <p:cNvSpPr>
            <a:spLocks noChangeShapeType="1"/>
          </p:cNvSpPr>
          <p:nvPr/>
        </p:nvSpPr>
        <p:spPr bwMode="auto">
          <a:xfrm rot="5400000" flipH="1">
            <a:off x="8429910" y="2652070"/>
            <a:ext cx="572690" cy="105519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square" lIns="0" tIns="0" rIns="0" bIns="0" anchor="ctr">
            <a:spAutoFit/>
          </a:bodyPr>
          <a:lstStyle/>
          <a:p>
            <a:endParaRPr lang="en-AU"/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rot="5400000" flipH="1">
            <a:off x="8891517" y="3063922"/>
            <a:ext cx="586850" cy="218365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square" lIns="0" tIns="0" rIns="0" bIns="0" anchor="ctr">
            <a:spAutoFit/>
          </a:bodyPr>
          <a:lstStyle/>
          <a:p>
            <a:endParaRPr lang="en-AU"/>
          </a:p>
        </p:txBody>
      </p:sp>
      <p:sp>
        <p:nvSpPr>
          <p:cNvPr id="58" name="Line 21"/>
          <p:cNvSpPr>
            <a:spLocks noChangeShapeType="1"/>
          </p:cNvSpPr>
          <p:nvPr/>
        </p:nvSpPr>
        <p:spPr bwMode="auto">
          <a:xfrm rot="5400000" flipH="1" flipV="1">
            <a:off x="9771798" y="2429302"/>
            <a:ext cx="655092" cy="144666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square" lIns="0" tIns="0" rIns="0" bIns="0" anchor="ctr">
            <a:spAutoFit/>
          </a:bodyPr>
          <a:lstStyle/>
          <a:p>
            <a:endParaRPr lang="en-AU"/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rot="5400000" flipH="1" flipV="1">
            <a:off x="9280476" y="2906974"/>
            <a:ext cx="655093" cy="518614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square" lIns="0" tIns="0" rIns="0" bIns="0" anchor="ctr">
            <a:spAutoFit/>
          </a:bodyPr>
          <a:lstStyle/>
          <a:p>
            <a:endParaRPr lang="en-A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1: Design of Counters</a:t>
            </a:r>
          </a:p>
        </p:txBody>
      </p:sp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222" y="0"/>
            <a:ext cx="3779839" cy="3621245"/>
          </a:xfrm>
          <a:prstGeom prst="rect">
            <a:avLst/>
          </a:prstGeom>
        </p:spPr>
      </p:pic>
      <p:pic>
        <p:nvPicPr>
          <p:cNvPr id="5" name="Picture 4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94" y="861232"/>
            <a:ext cx="6186621" cy="3546995"/>
          </a:xfrm>
          <a:prstGeom prst="rect">
            <a:avLst/>
          </a:prstGeom>
        </p:spPr>
      </p:pic>
      <p:pic>
        <p:nvPicPr>
          <p:cNvPr id="8" name="Picture 7" descr="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59" y="4353637"/>
            <a:ext cx="8441426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1: Design of Counters</a:t>
            </a:r>
          </a:p>
        </p:txBody>
      </p:sp>
      <p:pic>
        <p:nvPicPr>
          <p:cNvPr id="5" name="Picture 4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23" y="3607591"/>
            <a:ext cx="6186621" cy="2667219"/>
          </a:xfrm>
          <a:prstGeom prst="rect">
            <a:avLst/>
          </a:prstGeom>
        </p:spPr>
      </p:pic>
      <p:pic>
        <p:nvPicPr>
          <p:cNvPr id="8" name="Picture 7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12" y="1201004"/>
            <a:ext cx="8441426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2: Design of Counters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80712" y="1409131"/>
            <a:ext cx="10528566" cy="1593376"/>
          </a:xfrm>
        </p:spPr>
        <p:txBody>
          <a:bodyPr>
            <a:normAutofit/>
          </a:bodyPr>
          <a:lstStyle/>
          <a:p>
            <a:r>
              <a:rPr lang="en-US" dirty="0"/>
              <a:t>Design the counter with the following state diagram with JK flip-flop/ </a:t>
            </a:r>
          </a:p>
          <a:p>
            <a:r>
              <a:rPr lang="en-US" dirty="0"/>
              <a:t>Design a 3-bit binary counter with JK flip-flop</a:t>
            </a:r>
          </a:p>
        </p:txBody>
      </p:sp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94" y="2483893"/>
            <a:ext cx="3779839" cy="3621245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2: Design of Counters</a:t>
            </a:r>
          </a:p>
        </p:txBody>
      </p:sp>
      <p:graphicFrame>
        <p:nvGraphicFramePr>
          <p:cNvPr id="7" name="Group 6"/>
          <p:cNvGraphicFramePr>
            <a:graphicFrameLocks noGrp="1"/>
          </p:cNvGraphicFramePr>
          <p:nvPr/>
        </p:nvGraphicFramePr>
        <p:xfrm>
          <a:off x="395786" y="1493100"/>
          <a:ext cx="4503459" cy="4082010"/>
        </p:xfrm>
        <a:graphic>
          <a:graphicData uri="http://schemas.openxmlformats.org/drawingml/2006/table">
            <a:tbl>
              <a:tblPr/>
              <a:tblGrid>
                <a:gridCol w="368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64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8" name="Picture 7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869" y="504968"/>
            <a:ext cx="3779839" cy="3621245"/>
          </a:xfrm>
          <a:prstGeom prst="rect">
            <a:avLst/>
          </a:prstGeom>
        </p:spPr>
      </p:pic>
      <p:pic>
        <p:nvPicPr>
          <p:cNvPr id="9" name="Picture 8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196" y="4176764"/>
            <a:ext cx="2951869" cy="2244507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2: Design of Counters</a:t>
            </a:r>
          </a:p>
        </p:txBody>
      </p:sp>
      <p:graphicFrame>
        <p:nvGraphicFramePr>
          <p:cNvPr id="7" name="Group 6"/>
          <p:cNvGraphicFramePr>
            <a:graphicFrameLocks noGrp="1"/>
          </p:cNvGraphicFramePr>
          <p:nvPr/>
        </p:nvGraphicFramePr>
        <p:xfrm>
          <a:off x="313899" y="1370271"/>
          <a:ext cx="4503459" cy="4082010"/>
        </p:xfrm>
        <a:graphic>
          <a:graphicData uri="http://schemas.openxmlformats.org/drawingml/2006/table">
            <a:tbl>
              <a:tblPr/>
              <a:tblGrid>
                <a:gridCol w="368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64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691115" y="1278719"/>
          <a:ext cx="484268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rot="10800000">
            <a:off x="5363571" y="1009935"/>
            <a:ext cx="341194" cy="2593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5205" y="1064521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3137" y="807488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8743" y="891649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7281077" y="893924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9576175" y="909846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9333" y="871177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406181" y="2110850"/>
            <a:ext cx="27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 = A</a:t>
            </a:r>
            <a:r>
              <a:rPr lang="en-US" b="1" baseline="-25000" dirty="0"/>
              <a:t>1</a:t>
            </a:r>
            <a:r>
              <a:rPr lang="en-US" b="1" dirty="0"/>
              <a:t>A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endParaRPr lang="en-US" b="1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8175009" y="1364775"/>
            <a:ext cx="313898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898106" y="3055199"/>
          <a:ext cx="484268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rot="10800000">
            <a:off x="5570562" y="2786415"/>
            <a:ext cx="341194" cy="2593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2196" y="2841001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25734" y="2668129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88068" y="2670404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9783166" y="2686326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8666324" y="2647657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613172" y="3887330"/>
            <a:ext cx="27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KA = A</a:t>
            </a:r>
            <a:r>
              <a:rPr lang="en-US" b="1" baseline="-25000" dirty="0"/>
              <a:t>1</a:t>
            </a:r>
            <a:r>
              <a:rPr lang="en-US" b="1" dirty="0"/>
              <a:t>A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endParaRPr lang="en-US" b="1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8382000" y="3141255"/>
            <a:ext cx="313898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00128" y="2624915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2: Design of Counters</a:t>
            </a:r>
          </a:p>
        </p:txBody>
      </p:sp>
      <p:graphicFrame>
        <p:nvGraphicFramePr>
          <p:cNvPr id="7" name="Group 6"/>
          <p:cNvGraphicFramePr>
            <a:graphicFrameLocks noGrp="1"/>
          </p:cNvGraphicFramePr>
          <p:nvPr/>
        </p:nvGraphicFramePr>
        <p:xfrm>
          <a:off x="313899" y="1370271"/>
          <a:ext cx="4503459" cy="4082010"/>
        </p:xfrm>
        <a:graphic>
          <a:graphicData uri="http://schemas.openxmlformats.org/drawingml/2006/table">
            <a:tbl>
              <a:tblPr/>
              <a:tblGrid>
                <a:gridCol w="368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64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691115" y="1278719"/>
          <a:ext cx="484268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rot="10800000">
            <a:off x="5363571" y="1009935"/>
            <a:ext cx="341194" cy="2593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5205" y="1064521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3137" y="807488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8743" y="891649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7281077" y="893924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9576175" y="909846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9333" y="871177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406181" y="2110850"/>
            <a:ext cx="27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JB= A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endParaRPr lang="en-US" b="1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6974006" y="1364775"/>
            <a:ext cx="1514901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898106" y="3055199"/>
          <a:ext cx="484268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rot="10800000">
            <a:off x="5570562" y="2786415"/>
            <a:ext cx="341194" cy="2593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2196" y="2841001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25734" y="2668129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88068" y="2670404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9783166" y="2686326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8666324" y="2647657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613172" y="3887330"/>
            <a:ext cx="27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KB = A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endParaRPr lang="en-US" b="1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7165075" y="3141255"/>
            <a:ext cx="1530823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13776" y="2611267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005060" cy="680705"/>
          </a:xfrm>
        </p:spPr>
        <p:txBody>
          <a:bodyPr/>
          <a:lstStyle/>
          <a:p>
            <a:r>
              <a:rPr lang="en-US" dirty="0"/>
              <a:t>Example 2: Design of Counters</a:t>
            </a:r>
          </a:p>
        </p:txBody>
      </p:sp>
      <p:graphicFrame>
        <p:nvGraphicFramePr>
          <p:cNvPr id="7" name="Group 6"/>
          <p:cNvGraphicFramePr>
            <a:graphicFrameLocks noGrp="1"/>
          </p:cNvGraphicFramePr>
          <p:nvPr/>
        </p:nvGraphicFramePr>
        <p:xfrm>
          <a:off x="313899" y="1370271"/>
          <a:ext cx="4503459" cy="4082010"/>
        </p:xfrm>
        <a:graphic>
          <a:graphicData uri="http://schemas.openxmlformats.org/drawingml/2006/table">
            <a:tbl>
              <a:tblPr/>
              <a:tblGrid>
                <a:gridCol w="368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16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64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Flip Flop 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691115" y="1278719"/>
          <a:ext cx="484268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rot="10800000">
            <a:off x="5363571" y="1009935"/>
            <a:ext cx="341194" cy="2593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5205" y="982633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3137" y="807488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8743" y="891649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7281077" y="893924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9576175" y="909846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9333" y="871177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406181" y="2110850"/>
            <a:ext cx="27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JC= 1 </a:t>
            </a:r>
            <a:endParaRPr lang="en-US" b="1" baseline="-250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898106" y="3055199"/>
          <a:ext cx="484268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rot="10800000">
            <a:off x="5570562" y="2786415"/>
            <a:ext cx="341194" cy="2593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2196" y="2841001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25734" y="2668129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88068" y="2670404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9783166" y="2686326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8666324" y="2647657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613172" y="3887330"/>
            <a:ext cx="27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KC = 1 </a:t>
            </a:r>
            <a:endParaRPr lang="en-US" b="1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5936777" y="3141255"/>
            <a:ext cx="4039736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47981" y="1367050"/>
            <a:ext cx="4051112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613776" y="2624914"/>
            <a:ext cx="6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Design of Counters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Functions for 3-bit binary counter with JK flip flop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790" y="2342862"/>
            <a:ext cx="27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 = A</a:t>
            </a:r>
            <a:r>
              <a:rPr lang="en-US" b="1" baseline="-25000" dirty="0"/>
              <a:t>1</a:t>
            </a:r>
            <a:r>
              <a:rPr lang="en-US" b="1" dirty="0"/>
              <a:t>A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endParaRPr lang="en-US" b="1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953065" y="2754566"/>
            <a:ext cx="27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KA = A</a:t>
            </a:r>
            <a:r>
              <a:rPr lang="en-US" b="1" baseline="-25000" dirty="0"/>
              <a:t>1</a:t>
            </a:r>
            <a:r>
              <a:rPr lang="en-US" b="1" dirty="0"/>
              <a:t>A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endParaRPr lang="en-US" b="1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2738647" y="2342863"/>
            <a:ext cx="27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JB= A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endParaRPr lang="en-US" b="1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2713628" y="2740918"/>
            <a:ext cx="27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KB = A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endParaRPr lang="en-US" b="1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4540151" y="2301919"/>
            <a:ext cx="27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JC= 1 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528778" y="2727270"/>
            <a:ext cx="27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KC = 1 </a:t>
            </a:r>
            <a:endParaRPr lang="en-US" b="1" baseline="-25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Exercises from chapter 6:</a:t>
            </a:r>
          </a:p>
          <a:p>
            <a:pPr lvl="5" algn="just">
              <a:buNone/>
            </a:pPr>
            <a:r>
              <a:rPr lang="en-US" sz="2400"/>
              <a:t> </a:t>
            </a:r>
            <a:r>
              <a:rPr lang="en-US" sz="2400" b="1"/>
              <a:t>6-14,6-15,6-16</a:t>
            </a:r>
            <a:endParaRPr lang="en-US" sz="24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60076" y="2868305"/>
            <a:ext cx="5058884" cy="2053590"/>
          </a:xfrm>
        </p:spPr>
        <p:txBody>
          <a:bodyPr>
            <a:normAutofit/>
          </a:bodyPr>
          <a:lstStyle/>
          <a:p>
            <a:r>
              <a:rPr lang="en-US" sz="4800" dirty="0"/>
              <a:t>SR FLIP-FLOP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9417</TotalTime>
  <Words>5668</Words>
  <Application>Microsoft Office PowerPoint</Application>
  <PresentationFormat>Custom</PresentationFormat>
  <Paragraphs>3254</Paragraphs>
  <Slides>88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Calibri</vt:lpstr>
      <vt:lpstr>Times New Roman</vt:lpstr>
      <vt:lpstr>Wingdings</vt:lpstr>
      <vt:lpstr>Wingdings 2</vt:lpstr>
      <vt:lpstr>Oriel</vt:lpstr>
      <vt:lpstr>CSE 201: Digital Logic Design</vt:lpstr>
      <vt:lpstr>SEQUENTIAL   CIRCUIT</vt:lpstr>
      <vt:lpstr>LATCH</vt:lpstr>
      <vt:lpstr>SR  LATCH</vt:lpstr>
      <vt:lpstr>SR  LATCH</vt:lpstr>
      <vt:lpstr>TWO TYPES OF SEQUENTIAL   CIRCUIT</vt:lpstr>
      <vt:lpstr>SYNCHRONOUS   CLOCKED  SEQUENTIAL   CIRCUIT</vt:lpstr>
      <vt:lpstr>MEMORY  ELEMENTS</vt:lpstr>
      <vt:lpstr>SR FLIP-FLOP</vt:lpstr>
      <vt:lpstr>SR  FLIP FLOP</vt:lpstr>
      <vt:lpstr>SR  FLIP FLOP</vt:lpstr>
      <vt:lpstr>SR  FLIP FLOP</vt:lpstr>
      <vt:lpstr>SR  FLIP FLOP</vt:lpstr>
      <vt:lpstr>SR  FLIP FLOP</vt:lpstr>
      <vt:lpstr>D FLIP-FLOP</vt:lpstr>
      <vt:lpstr>SR  LATCH with NAND GATE</vt:lpstr>
      <vt:lpstr>LIMITATIONS in SR  FLIP FLOP</vt:lpstr>
      <vt:lpstr>D (DATA) FLIP FLOP</vt:lpstr>
      <vt:lpstr>D  FLIP FLOP</vt:lpstr>
      <vt:lpstr>JK FLIP-FLOP</vt:lpstr>
      <vt:lpstr>SR  LATCH with NOR GATE</vt:lpstr>
      <vt:lpstr>SR  LATCH</vt:lpstr>
      <vt:lpstr>JK  FLIP FLOP</vt:lpstr>
      <vt:lpstr>JK  FLIP FLOP</vt:lpstr>
      <vt:lpstr>T FLIP-FLOP</vt:lpstr>
      <vt:lpstr>T  FLIP FLOP</vt:lpstr>
      <vt:lpstr>Analysis of Sequential Circuit</vt:lpstr>
      <vt:lpstr>Analysis of Clocked Sequential Circuits: Terminology</vt:lpstr>
      <vt:lpstr>Characteristics Tables</vt:lpstr>
      <vt:lpstr>Steps for Analyzing Clocked Sequential Circuits</vt:lpstr>
      <vt:lpstr>Analysis of Clocked Sequential Circuits: Example 1</vt:lpstr>
      <vt:lpstr>Analysis of Clocked Sequential Circuits: Example 1</vt:lpstr>
      <vt:lpstr>Analysis of Clocked Sequential Circuits: Example 1 Cntd.</vt:lpstr>
      <vt:lpstr>Analysis of Clocked Sequential Circuits: Example 1 Cntd.</vt:lpstr>
      <vt:lpstr>Analysis of Clocked Sequential Circuits: Example 2</vt:lpstr>
      <vt:lpstr>Analysis of Clocked Sequential Circuits: Example 2 Cntd.</vt:lpstr>
      <vt:lpstr>Analysis of Clocked Sequential Circuits: Example 2 Cntd.</vt:lpstr>
      <vt:lpstr>Analysis of Clocked Sequential Circuits: Example 2 Cntd.</vt:lpstr>
      <vt:lpstr>Analysis of Clocked Sequential Circuits: Example 3</vt:lpstr>
      <vt:lpstr>Analysis of Clocked Sequential Circuits: Example 3 Cntd.</vt:lpstr>
      <vt:lpstr>Analysis of Clocked Sequential Circuits: Example  4(self study)</vt:lpstr>
      <vt:lpstr>State Reduction &amp;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State Assignment</vt:lpstr>
      <vt:lpstr> Popular State Assignment</vt:lpstr>
      <vt:lpstr> State Assignment</vt:lpstr>
      <vt:lpstr>Mealy and Moore Model</vt:lpstr>
      <vt:lpstr> Mealy and Moore Model</vt:lpstr>
      <vt:lpstr> Block Diagram of Mealy and Moore Machine</vt:lpstr>
      <vt:lpstr> Example of Mealy Machine</vt:lpstr>
      <vt:lpstr> Example of Mealy Machine</vt:lpstr>
      <vt:lpstr> Example of Moore Machine</vt:lpstr>
      <vt:lpstr> Example of Mealy Machine</vt:lpstr>
      <vt:lpstr>Design of Sequential Circuit</vt:lpstr>
      <vt:lpstr>Steps of Design Procedure</vt:lpstr>
      <vt:lpstr>Excitation Tables</vt:lpstr>
      <vt:lpstr>Example 1: State Diagram For Design</vt:lpstr>
      <vt:lpstr>Example 1: State Diagram For Design</vt:lpstr>
      <vt:lpstr>Example 1: State Diagram For Design</vt:lpstr>
      <vt:lpstr>Example 1: State Diagram For Design</vt:lpstr>
      <vt:lpstr>Example 2: State Diagram For Design</vt:lpstr>
      <vt:lpstr>Example: 2 State Diagram For Design</vt:lpstr>
      <vt:lpstr>Example 2: State Diagram For Design</vt:lpstr>
      <vt:lpstr>Example 2: State Diagram For Design</vt:lpstr>
      <vt:lpstr>Example 3: State Diagram For Design</vt:lpstr>
      <vt:lpstr>Example 3:  State Diagram For Design</vt:lpstr>
      <vt:lpstr>Example 3: State Diagram For Design</vt:lpstr>
      <vt:lpstr>Example 3: State Diagram For Design</vt:lpstr>
      <vt:lpstr>Design of Counters</vt:lpstr>
      <vt:lpstr>Counters</vt:lpstr>
      <vt:lpstr>Example 1: Design of Counters</vt:lpstr>
      <vt:lpstr>Example 1: Design of Counters</vt:lpstr>
      <vt:lpstr>Example 1: Design of Counters</vt:lpstr>
      <vt:lpstr>Example 1: Design of Counters</vt:lpstr>
      <vt:lpstr>Example 2: Design of Counters</vt:lpstr>
      <vt:lpstr>Example 2: Design of Counters</vt:lpstr>
      <vt:lpstr>Example 2: Design of Counters</vt:lpstr>
      <vt:lpstr>Example 2: Design of Counters</vt:lpstr>
      <vt:lpstr>Example 2: Design of Counters</vt:lpstr>
      <vt:lpstr>Example 2: Design of Counters</vt:lpstr>
      <vt:lpstr>Self Study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fariavns9@gmail.com</cp:lastModifiedBy>
  <cp:revision>1045</cp:revision>
  <dcterms:created xsi:type="dcterms:W3CDTF">2012-03-31T05:29:50Z</dcterms:created>
  <dcterms:modified xsi:type="dcterms:W3CDTF">2021-02-15T15:37:12Z</dcterms:modified>
</cp:coreProperties>
</file>