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6CC4B-5752-4433-B5CC-85FAD8EE61C6}">
  <a:tblStyle styleId="{8816CC4B-5752-4433-B5CC-85FAD8EE6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446ae248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446ae248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Minority Carrier density distribution as a function of the distance x from a junction, a reverse-biased junction.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446ae248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446ae248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446ae248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446ae248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446ae248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446ae248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446ae248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446ae248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446ae248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446ae248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446ae248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446ae248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446ae248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446ae248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446ae248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446ae248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446ae248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446ae248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446ae24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446ae24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446ae248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446ae248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446ae248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446ae248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Minority-carrier density distribution as a function of the distance x from a junction, a forward-biased junction.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The injected or excess hole density = p</a:t>
            </a:r>
            <a:r>
              <a:rPr lang="en-GB" baseline="-25000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 - p</a:t>
            </a:r>
            <a:r>
              <a:rPr lang="en-GB" baseline="-25000">
                <a:solidFill>
                  <a:schemeClr val="dk1"/>
                </a:solidFill>
              </a:rPr>
              <a:t>n0</a:t>
            </a:r>
            <a:r>
              <a:rPr lang="en-GB">
                <a:solidFill>
                  <a:schemeClr val="dk1"/>
                </a:solidFill>
              </a:rPr>
              <a:t> (n</a:t>
            </a:r>
            <a:r>
              <a:rPr lang="en-GB" baseline="-25000">
                <a:solidFill>
                  <a:schemeClr val="dk1"/>
                </a:solidFill>
              </a:rPr>
              <a:t>p</a:t>
            </a:r>
            <a:r>
              <a:rPr lang="en-GB">
                <a:solidFill>
                  <a:schemeClr val="dk1"/>
                </a:solidFill>
              </a:rPr>
              <a:t> - n</a:t>
            </a:r>
            <a:r>
              <a:rPr lang="en-GB" baseline="-25000">
                <a:solidFill>
                  <a:schemeClr val="dk1"/>
                </a:solidFill>
              </a:rPr>
              <a:t>p0</a:t>
            </a:r>
            <a:r>
              <a:rPr lang="en-GB">
                <a:solidFill>
                  <a:schemeClr val="dk1"/>
                </a:solidFill>
              </a:rPr>
              <a:t>)</a:t>
            </a:r>
            <a:endParaRPr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etQpCgx3YldsFhfCsq9XF-lF1jXSoCr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LLmzfXs4qkqT-j_v4utJUTlz9_CYsim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538000"/>
            <a:ext cx="78015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Digital Electronics and Pulse Technique</a:t>
            </a:r>
            <a:endParaRPr sz="3000"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71250" y="43642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"/>
              </a:rPr>
              <a:t>Muhaimin Bin Munir</a:t>
            </a:r>
            <a:endParaRPr sz="2000">
              <a:solidFill>
                <a:srgbClr val="D9D9D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Switching Characteristic of Diode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4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For Forward Bias condition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9719"/>
          <a:stretch/>
        </p:blipFill>
        <p:spPr>
          <a:xfrm>
            <a:off x="1691973" y="2587350"/>
            <a:ext cx="2151040" cy="468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>
            <a:stCxn id="137" idx="2"/>
          </p:cNvCxnSpPr>
          <p:nvPr/>
        </p:nvCxnSpPr>
        <p:spPr>
          <a:xfrm>
            <a:off x="2767493" y="3055609"/>
            <a:ext cx="5100" cy="108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466825" y="4125737"/>
            <a:ext cx="4805700" cy="1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2772688" y="3986213"/>
            <a:ext cx="2140200" cy="6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2778537" y="3166902"/>
            <a:ext cx="2134200" cy="6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802210" y="3284029"/>
            <a:ext cx="197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819759" y="3828653"/>
            <a:ext cx="19470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2"/>
          <p:cNvSpPr txBox="1"/>
          <p:nvPr/>
        </p:nvSpPr>
        <p:spPr>
          <a:xfrm>
            <a:off x="3433418" y="3140615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433418" y="3762074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304553" y="3284029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260202" y="3570856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649" y="1235650"/>
            <a:ext cx="2859250" cy="31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l="12412" r="12771"/>
          <a:stretch/>
        </p:blipFill>
        <p:spPr>
          <a:xfrm>
            <a:off x="1135175" y="0"/>
            <a:ext cx="6841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914175" y="-19950"/>
            <a:ext cx="2204400" cy="81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Diode as AND gate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12" y="1152475"/>
            <a:ext cx="681977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813275" y="1296950"/>
            <a:ext cx="3957300" cy="30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Diode as OR gate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461763"/>
            <a:ext cx="65341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3092775" y="1130625"/>
            <a:ext cx="4746300" cy="32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568900" y="1224900"/>
            <a:ext cx="3004200" cy="26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entury"/>
                <a:ea typeface="Century"/>
                <a:cs typeface="Century"/>
                <a:sym typeface="Century"/>
              </a:rPr>
              <a:t>“The most generous among you is the one who spreads what he has learned among people.”</a:t>
            </a:r>
            <a:endParaRPr sz="150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entury"/>
                <a:ea typeface="Century"/>
                <a:cs typeface="Century"/>
                <a:sym typeface="Century"/>
              </a:rPr>
              <a:t>Prophet Muhammad (pbuH)</a:t>
            </a:r>
            <a:endParaRPr sz="11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Course Outline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Century"/>
                <a:ea typeface="Century"/>
                <a:cs typeface="Century"/>
                <a:sym typeface="Century"/>
              </a:rPr>
              <a:t>Detailed Course Outline: </a:t>
            </a:r>
            <a:r>
              <a:rPr lang="en-GB" sz="1300" u="sng">
                <a:solidFill>
                  <a:schemeClr val="hlink"/>
                </a:solidFill>
                <a:latin typeface="Century"/>
                <a:ea typeface="Century"/>
                <a:cs typeface="Century"/>
                <a:sym typeface="Century"/>
                <a:hlinkClick r:id="rId3"/>
              </a:rPr>
              <a:t>https://drive.google.com/file/d/1yetQpCgx3YldsFhfCsq9XF-lF1jXSoCr/view?usp=sharing</a:t>
            </a:r>
            <a:endParaRPr sz="130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152475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{8816CC4B-5752-4433-B5CC-85FAD8EE61C6}</a:tableStyleId>
              </a:tblPr>
              <a:tblGrid>
                <a:gridCol w="68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Week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Lecture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Topic to be Covered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Lec 1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Overview of switching characteristics of Diodes, Diode Logic (OR and AND) Gates and its operation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Lec 2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Overview of switching characteristics of Transistors, Transistor Gates (NOT, NOR and NAND gates)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Lec 3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Linear Wave Shaping: High-pass &amp; Low-pass circuits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Lec 4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...continued</a:t>
                      </a:r>
                      <a:endParaRPr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Reference Materials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8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Jacob </a:t>
            </a:r>
            <a:r>
              <a:rPr lang="en-GB" b="1" dirty="0" err="1">
                <a:latin typeface="Century"/>
                <a:ea typeface="Century"/>
                <a:cs typeface="Century"/>
                <a:sym typeface="Century"/>
              </a:rPr>
              <a:t>Millman</a:t>
            </a: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 &amp; Herbert Taub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- Pulse, Digital and Switching waveforms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Jacob </a:t>
            </a:r>
            <a:r>
              <a:rPr lang="en-GB" b="1" dirty="0" err="1">
                <a:latin typeface="Century"/>
                <a:ea typeface="Century"/>
                <a:cs typeface="Century"/>
                <a:sym typeface="Century"/>
              </a:rPr>
              <a:t>Millman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- Microelectronics: Digital and Analog Circuits and Systems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Robert F Coughlin &amp; Frederick F Driscoll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- Operational Amplifier and Linear Integrated Circuits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Roland J </a:t>
            </a:r>
            <a:r>
              <a:rPr lang="en-GB" b="1" dirty="0" err="1">
                <a:latin typeface="Century"/>
                <a:ea typeface="Century"/>
                <a:cs typeface="Century"/>
                <a:sym typeface="Century"/>
              </a:rPr>
              <a:t>Tocci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- Digital Systems Principles and Applications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>
                <a:latin typeface="Century"/>
                <a:ea typeface="Century"/>
                <a:cs typeface="Century"/>
                <a:sym typeface="Century"/>
              </a:rPr>
              <a:t>R.P Jain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- Modern Digital Electronics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AutoNum type="arabicPeriod"/>
            </a:pPr>
            <a:r>
              <a:rPr lang="en-GB" dirty="0" err="1">
                <a:latin typeface="Century"/>
                <a:ea typeface="Century"/>
                <a:cs typeface="Century"/>
                <a:sym typeface="Century"/>
              </a:rPr>
              <a:t>Youtube</a:t>
            </a: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 Videos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AutoNum type="arabicPeriod"/>
            </a:pPr>
            <a:r>
              <a:rPr lang="en-GB" dirty="0">
                <a:latin typeface="Century"/>
                <a:ea typeface="Century"/>
                <a:cs typeface="Century"/>
                <a:sym typeface="Century"/>
              </a:rPr>
              <a:t>Google</a:t>
            </a:r>
            <a:endParaRPr dirty="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 dirty="0">
                <a:latin typeface="Century"/>
                <a:ea typeface="Century"/>
                <a:cs typeface="Century"/>
                <a:sym typeface="Century"/>
              </a:rPr>
              <a:t>Softcopy of Books: </a:t>
            </a:r>
            <a:r>
              <a:rPr lang="en-GB" sz="1300" u="sng" dirty="0">
                <a:solidFill>
                  <a:schemeClr val="hlink"/>
                </a:solidFill>
                <a:latin typeface="Century"/>
                <a:ea typeface="Century"/>
                <a:cs typeface="Century"/>
                <a:sym typeface="Century"/>
                <a:hlinkClick r:id="rId3"/>
              </a:rPr>
              <a:t>https://drive.google.com/drive/folders/12LLmzfXs4qkqT-j_v4utJUTlz9_CYsim?usp=sharing</a:t>
            </a:r>
            <a:endParaRPr sz="1300" dirty="0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1967D2"/>
                </a:solidFill>
                <a:highlight>
                  <a:srgbClr val="FFFFFF"/>
                </a:highlight>
                <a:latin typeface="Century"/>
                <a:ea typeface="Century"/>
                <a:cs typeface="Century"/>
                <a:sym typeface="Century"/>
              </a:rPr>
              <a:t>6haw5go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Join Google Classroom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Diode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"/>
              <a:buChar char="●"/>
            </a:pPr>
            <a:r>
              <a:rPr lang="en-GB" b="1">
                <a:latin typeface="Century"/>
                <a:ea typeface="Century"/>
                <a:cs typeface="Century"/>
                <a:sym typeface="Century"/>
              </a:rPr>
              <a:t>What is a diode?</a:t>
            </a:r>
            <a:br>
              <a:rPr lang="en-GB">
                <a:latin typeface="Century"/>
                <a:ea typeface="Century"/>
                <a:cs typeface="Century"/>
                <a:sym typeface="Century"/>
              </a:rPr>
            </a:br>
            <a:r>
              <a:rPr lang="en-GB">
                <a:latin typeface="Century"/>
                <a:ea typeface="Century"/>
                <a:cs typeface="Century"/>
                <a:sym typeface="Century"/>
              </a:rPr>
              <a:t>Diode, an electrical component that allows the flow of current in only one direction. In circuit diagrams, a diode is represented by a triangle with a line across one vertex.</a:t>
            </a:r>
            <a:br>
              <a:rPr lang="en-GB">
                <a:latin typeface="Century"/>
                <a:ea typeface="Century"/>
                <a:cs typeface="Century"/>
                <a:sym typeface="Century"/>
              </a:rPr>
            </a:br>
            <a:r>
              <a:rPr lang="en-GB" b="1">
                <a:latin typeface="Century"/>
                <a:ea typeface="Century"/>
                <a:cs typeface="Century"/>
                <a:sym typeface="Century"/>
              </a:rPr>
              <a:t>Diode Representation</a:t>
            </a:r>
            <a:endParaRPr b="1"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475" y="2717900"/>
            <a:ext cx="4169650" cy="18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275" y="2991594"/>
            <a:ext cx="2361225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Diode V-I Characteristic Curve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127125"/>
            <a:ext cx="69913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Switching Characteristic of Diode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633538"/>
            <a:ext cx="33147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1779725"/>
            <a:ext cx="35337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Switching Characteristic of Diode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Assume n-type is heavily doped</a:t>
            </a:r>
            <a:br>
              <a:rPr lang="en-GB">
                <a:latin typeface="Century"/>
                <a:ea typeface="Century"/>
                <a:cs typeface="Century"/>
                <a:sym typeface="Century"/>
              </a:rPr>
            </a:br>
            <a:r>
              <a:rPr lang="en-GB">
                <a:latin typeface="Century"/>
                <a:ea typeface="Century"/>
                <a:cs typeface="Century"/>
                <a:sym typeface="Century"/>
              </a:rPr>
              <a:t>For open circuit condition under equilibrium  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9719"/>
          <a:stretch/>
        </p:blipFill>
        <p:spPr>
          <a:xfrm>
            <a:off x="2724150" y="2130150"/>
            <a:ext cx="3695700" cy="7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>
            <a:stCxn id="102" idx="2"/>
            <a:endCxn id="101" idx="2"/>
          </p:cNvCxnSpPr>
          <p:nvPr/>
        </p:nvCxnSpPr>
        <p:spPr>
          <a:xfrm>
            <a:off x="4572000" y="2876550"/>
            <a:ext cx="0" cy="1692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619225" y="4582325"/>
            <a:ext cx="82566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4580925" y="4359925"/>
            <a:ext cx="3676800" cy="10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4590975" y="3053950"/>
            <a:ext cx="36669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1195450" y="3240650"/>
            <a:ext cx="3395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1225600" y="4108775"/>
            <a:ext cx="3345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0"/>
          <p:cNvSpPr txBox="1"/>
          <p:nvPr/>
        </p:nvSpPr>
        <p:spPr>
          <a:xfrm>
            <a:off x="5716125" y="3012050"/>
            <a:ext cx="1818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716125" y="4002650"/>
            <a:ext cx="1818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58525" y="3240650"/>
            <a:ext cx="1818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82325" y="3697850"/>
            <a:ext cx="1818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>
                <a:latin typeface="Century"/>
                <a:ea typeface="Century"/>
                <a:cs typeface="Century"/>
                <a:sym typeface="Century"/>
              </a:rPr>
              <a:t>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Switching Characteristic of Diode</a:t>
            </a:r>
            <a:endParaRPr>
              <a:latin typeface="Century"/>
              <a:ea typeface="Century"/>
              <a:cs typeface="Century"/>
              <a:sym typeface="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4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entury"/>
                <a:ea typeface="Century"/>
                <a:cs typeface="Century"/>
                <a:sym typeface="Century"/>
              </a:rPr>
              <a:t>For Forward Bias condition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39719"/>
          <a:stretch/>
        </p:blipFill>
        <p:spPr>
          <a:xfrm>
            <a:off x="1691973" y="2587350"/>
            <a:ext cx="2151040" cy="468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1"/>
          <p:cNvCxnSpPr>
            <a:stCxn id="119" idx="2"/>
          </p:cNvCxnSpPr>
          <p:nvPr/>
        </p:nvCxnSpPr>
        <p:spPr>
          <a:xfrm>
            <a:off x="2767493" y="3055609"/>
            <a:ext cx="5100" cy="108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466825" y="4125737"/>
            <a:ext cx="4805700" cy="1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772688" y="3986213"/>
            <a:ext cx="2140200" cy="6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2778537" y="3166902"/>
            <a:ext cx="2134200" cy="6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802210" y="3284029"/>
            <a:ext cx="1976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819759" y="3828653"/>
            <a:ext cx="19470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3433418" y="3140615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433418" y="3762074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n0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304553" y="3284029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Holes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(p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260202" y="3570856"/>
            <a:ext cx="1058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Electrons 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 (n</a:t>
            </a:r>
            <a:r>
              <a:rPr lang="en-GB" sz="900" baseline="-25000">
                <a:latin typeface="Century"/>
                <a:ea typeface="Century"/>
                <a:cs typeface="Century"/>
                <a:sym typeface="Century"/>
              </a:rPr>
              <a:t>p0</a:t>
            </a:r>
            <a:r>
              <a:rPr lang="en-GB" sz="900">
                <a:latin typeface="Century"/>
                <a:ea typeface="Century"/>
                <a:cs typeface="Century"/>
                <a:sym typeface="Century"/>
              </a:rPr>
              <a:t>)</a:t>
            </a:r>
            <a:endParaRPr sz="9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993" y="1152475"/>
            <a:ext cx="3276007" cy="32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404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</vt:lpstr>
      <vt:lpstr>Courier</vt:lpstr>
      <vt:lpstr>Georgia</vt:lpstr>
      <vt:lpstr>Impact</vt:lpstr>
      <vt:lpstr>Simple Light</vt:lpstr>
      <vt:lpstr>Digital Electronics and Pulse Technique</vt:lpstr>
      <vt:lpstr>Course Outline</vt:lpstr>
      <vt:lpstr>Reference Materials</vt:lpstr>
      <vt:lpstr>6haw5go</vt:lpstr>
      <vt:lpstr>Diode</vt:lpstr>
      <vt:lpstr>Diode V-I Characteristic Curve</vt:lpstr>
      <vt:lpstr>Switching Characteristic of Diode</vt:lpstr>
      <vt:lpstr>Switching Characteristic of Diode </vt:lpstr>
      <vt:lpstr>Switching Characteristic of Diode </vt:lpstr>
      <vt:lpstr>Switching Characteristic of Diode </vt:lpstr>
      <vt:lpstr>PowerPoint Presentation</vt:lpstr>
      <vt:lpstr>Diode as AND gate</vt:lpstr>
      <vt:lpstr>Diode as OR gate</vt:lpstr>
      <vt:lpstr>“The most generous among you is the one who spreads what he has learned among people.”  Prophet Muhammad (pbuH)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Pulse Technique</dc:title>
  <cp:lastModifiedBy>fariavns9@gmail.com</cp:lastModifiedBy>
  <cp:revision>2</cp:revision>
  <dcterms:modified xsi:type="dcterms:W3CDTF">2020-10-10T15:33:41Z</dcterms:modified>
</cp:coreProperties>
</file>