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PT Sans Narrow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fefc48da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fefc48da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f44131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ff441318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ff441318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ff441318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ff441318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ff441318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1e474b58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1e474b58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1e474b58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1e474b589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1e474b589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1e474b589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1e474b589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1e474b589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1e474b58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1e474b58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ff44131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ff44131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fefc48da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fefc48da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fefc48da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fefc48da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fefc48d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fefc48d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fefc48da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fefc48da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efc48da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efc48da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e474b58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1e474b58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1e474b58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1e474b58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efc48da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fefc48da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ircuitstoday.com/diode-clipper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procus.com/types-of-clipper-and-clamper-circuits-and-applications/#:~:text=Applications%20of%20Clippers%20and%20Clampers&amp;text=They%20are%20frequently%20used%20for,by%20using%20the%20series%20clipper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ircuitstoday.com/diode-clippers" TargetMode="External"/><Relationship Id="rId5" Type="http://schemas.openxmlformats.org/officeDocument/2006/relationships/hyperlink" Target="https://www.youtube.com/watch?v=vXdIGCicVbA" TargetMode="External"/><Relationship Id="rId4" Type="http://schemas.openxmlformats.org/officeDocument/2006/relationships/hyperlink" Target="https://www.youtube.com/watch?v=S76CnEJMl5E&amp;t=168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036459"/>
            <a:ext cx="7136700" cy="18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Clipping and </a:t>
            </a:r>
            <a:br>
              <a:rPr lang="en-GB"/>
            </a:br>
            <a:r>
              <a:rPr lang="en-GB"/>
              <a:t>Comparator Circuits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7738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Muhaimin Bin Munir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</a:t>
            </a:r>
            <a:r>
              <a:rPr lang="en-GB" baseline="-25000"/>
              <a:t>i</a:t>
            </a:r>
            <a:r>
              <a:rPr lang="en-GB"/>
              <a:t> = I (R + R</a:t>
            </a:r>
            <a:r>
              <a:rPr lang="en-GB" baseline="-25000"/>
              <a:t>f</a:t>
            </a:r>
            <a:r>
              <a:rPr lang="en-GB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</a:t>
            </a:r>
            <a:r>
              <a:rPr lang="en-GB" baseline="-25000"/>
              <a:t>o</a:t>
            </a:r>
            <a:r>
              <a:rPr lang="en-GB"/>
              <a:t> = IR</a:t>
            </a:r>
            <a:r>
              <a:rPr lang="en-GB" baseline="-25000"/>
              <a:t>f</a:t>
            </a:r>
            <a:endParaRPr baseline="-25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aseline="-250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</a:t>
            </a:r>
            <a:r>
              <a:rPr lang="en-GB" baseline="-25000"/>
              <a:t>o</a:t>
            </a:r>
            <a:r>
              <a:rPr lang="en-GB"/>
              <a:t>/ V</a:t>
            </a:r>
            <a:r>
              <a:rPr lang="en-GB" baseline="-25000"/>
              <a:t>i</a:t>
            </a:r>
            <a:r>
              <a:rPr lang="en-GB"/>
              <a:t> = R</a:t>
            </a:r>
            <a:r>
              <a:rPr lang="en-GB" baseline="-25000"/>
              <a:t>f </a:t>
            </a:r>
            <a:r>
              <a:rPr lang="en-GB"/>
              <a:t>/ (R + R</a:t>
            </a:r>
            <a:r>
              <a:rPr lang="en-GB" baseline="-25000"/>
              <a:t>f</a:t>
            </a:r>
            <a:r>
              <a:rPr lang="en-GB"/>
              <a:t>)</a:t>
            </a:r>
            <a:br>
              <a:rPr lang="en-GB"/>
            </a:br>
            <a:r>
              <a:rPr lang="en-GB"/>
              <a:t>V</a:t>
            </a:r>
            <a:r>
              <a:rPr lang="en-GB" baseline="-25000"/>
              <a:t>o</a:t>
            </a:r>
            <a:r>
              <a:rPr lang="en-GB"/>
              <a:t> = R</a:t>
            </a:r>
            <a:r>
              <a:rPr lang="en-GB" baseline="-25000"/>
              <a:t>f </a:t>
            </a:r>
            <a:r>
              <a:rPr lang="en-GB"/>
              <a:t>/ (R + R</a:t>
            </a:r>
            <a:r>
              <a:rPr lang="en-GB" baseline="-25000"/>
              <a:t>f</a:t>
            </a:r>
            <a:r>
              <a:rPr lang="en-GB"/>
              <a:t>) x V</a:t>
            </a:r>
            <a:r>
              <a:rPr lang="en-GB" baseline="-25000"/>
              <a:t>i</a:t>
            </a:r>
            <a:endParaRPr baseline="-250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725" y="1266325"/>
            <a:ext cx="4673876" cy="218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6611742" cy="48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024" y="3468967"/>
            <a:ext cx="2766575" cy="13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4" cy="208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392553"/>
            <a:ext cx="8839202" cy="201740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2652125" y="2392525"/>
            <a:ext cx="2099700" cy="24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7045750" y="2370825"/>
            <a:ext cx="2099700" cy="255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289925" y="2316325"/>
            <a:ext cx="2362200" cy="20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4709525" y="2392525"/>
            <a:ext cx="2362200" cy="20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2712400" y="4311400"/>
            <a:ext cx="21600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/>
              <a:t>V</a:t>
            </a:r>
            <a:r>
              <a:rPr lang="en-GB" sz="1200" baseline="-25000"/>
              <a:t>i</a:t>
            </a:r>
            <a:r>
              <a:rPr lang="en-GB" sz="1200"/>
              <a:t> &lt; V</a:t>
            </a:r>
            <a:r>
              <a:rPr lang="en-GB" sz="1200" baseline="-25000"/>
              <a:t>r</a:t>
            </a:r>
            <a:r>
              <a:rPr lang="en-GB" sz="1200"/>
              <a:t> -- Diode on -- V</a:t>
            </a:r>
            <a:r>
              <a:rPr lang="en-GB" sz="1200" baseline="-25000"/>
              <a:t>o</a:t>
            </a:r>
            <a:r>
              <a:rPr lang="en-GB" sz="1200"/>
              <a:t> = V</a:t>
            </a:r>
            <a:r>
              <a:rPr lang="en-GB" sz="1200" baseline="-25000"/>
              <a:t>i</a:t>
            </a:r>
            <a:br>
              <a:rPr lang="en-GB" sz="1200"/>
            </a:br>
            <a:r>
              <a:rPr lang="en-GB" sz="1200"/>
              <a:t>V</a:t>
            </a:r>
            <a:r>
              <a:rPr lang="en-GB" sz="1200" baseline="-25000"/>
              <a:t>i</a:t>
            </a:r>
            <a:r>
              <a:rPr lang="en-GB" sz="1200"/>
              <a:t> ≥ V</a:t>
            </a:r>
            <a:r>
              <a:rPr lang="en-GB" sz="1200" baseline="-25000"/>
              <a:t>r</a:t>
            </a:r>
            <a:r>
              <a:rPr lang="en-GB" sz="1200"/>
              <a:t> -- Diode off -- V</a:t>
            </a:r>
            <a:r>
              <a:rPr lang="en-GB" sz="1200" baseline="-25000"/>
              <a:t>o</a:t>
            </a:r>
            <a:r>
              <a:rPr lang="en-GB" sz="1200"/>
              <a:t> = V</a:t>
            </a:r>
            <a:r>
              <a:rPr lang="en-GB" sz="1200" baseline="-25000"/>
              <a:t>r</a:t>
            </a:r>
            <a:endParaRPr sz="1200" baseline="-25000"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7055800" y="4311400"/>
            <a:ext cx="21600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/>
              <a:t>V</a:t>
            </a:r>
            <a:r>
              <a:rPr lang="en-GB" sz="1200" baseline="-25000"/>
              <a:t>i</a:t>
            </a:r>
            <a:r>
              <a:rPr lang="en-GB" sz="1200"/>
              <a:t> ≥ V</a:t>
            </a:r>
            <a:r>
              <a:rPr lang="en-GB" sz="1200" baseline="-25000"/>
              <a:t>r</a:t>
            </a:r>
            <a:r>
              <a:rPr lang="en-GB" sz="1200"/>
              <a:t> -- Diode on -- V</a:t>
            </a:r>
            <a:r>
              <a:rPr lang="en-GB" sz="1200" baseline="-25000"/>
              <a:t>o</a:t>
            </a:r>
            <a:r>
              <a:rPr lang="en-GB" sz="1200"/>
              <a:t> = V</a:t>
            </a:r>
            <a:r>
              <a:rPr lang="en-GB" sz="1200" baseline="-25000"/>
              <a:t>i</a:t>
            </a:r>
            <a:br>
              <a:rPr lang="en-GB" sz="1200"/>
            </a:br>
            <a:r>
              <a:rPr lang="en-GB" sz="1200"/>
              <a:t>V</a:t>
            </a:r>
            <a:r>
              <a:rPr lang="en-GB" sz="1200" baseline="-25000"/>
              <a:t>i</a:t>
            </a:r>
            <a:r>
              <a:rPr lang="en-GB" sz="1200"/>
              <a:t> &lt; V</a:t>
            </a:r>
            <a:r>
              <a:rPr lang="en-GB" sz="1200" baseline="-25000"/>
              <a:t>r</a:t>
            </a:r>
            <a:r>
              <a:rPr lang="en-GB" sz="1200"/>
              <a:t> -- Diode off -- V</a:t>
            </a:r>
            <a:r>
              <a:rPr lang="en-GB" sz="1200" baseline="-25000"/>
              <a:t>o</a:t>
            </a:r>
            <a:r>
              <a:rPr lang="en-GB" sz="1200"/>
              <a:t> = V</a:t>
            </a:r>
            <a:r>
              <a:rPr lang="en-GB" sz="1200" baseline="-25000"/>
              <a:t>r</a:t>
            </a:r>
            <a:endParaRPr sz="12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300" y="353300"/>
            <a:ext cx="3468702" cy="16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5" y="593675"/>
            <a:ext cx="5680803" cy="402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6801" y="3174622"/>
            <a:ext cx="5269700" cy="13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Transistor Clippers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52425"/>
            <a:ext cx="763232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Comparators</a:t>
            </a:r>
            <a:r>
              <a:rPr lang="en-GB"/>
              <a:t>(Slide 275)</a:t>
            </a:r>
            <a:endParaRPr dirty="0"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comparator circuit is one which may be used to mark the instant when an arbitrary waveform attains some reference level.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950" y="2119525"/>
            <a:ext cx="4127454" cy="271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of Voltage Comparators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Please Refer to section 7.16 of the Book Pulse and Digital Switching Waveforms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Study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75" y="1250800"/>
            <a:ext cx="3496876" cy="13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502300" y="2893225"/>
            <a:ext cx="3837600" cy="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And Similar circuits….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Find different clipping circuits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https://www.elprocus.com/types-of-clipper-and-clamper-circuits-and-applications/#:~:text=Applications%20of%20Clippers%20and%20Clampers&amp;text=They%20are%20frequently%20used%20for,by%20using%20the%20series%20clippers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accent5"/>
                </a:solidFill>
              </a:rPr>
              <a:t>h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ttps://www.youtube.com/watch?v=S76CnEJMl5E&amp;t=168s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Pulse and Digital Switching WaveForms - Millman and Taub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https://www.youtube.com/watch?v=vXdIGCicVbA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https://www.circuitstoday.com/diode-clippers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8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“If people supply you negative voltage, be a Zenner Diode”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Diode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4731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 dirty="0"/>
              <a:t>Threshold Voltage </a:t>
            </a:r>
            <a:r>
              <a:rPr lang="en-GB" dirty="0"/>
              <a:t>- This is the voltage which must be supplied to the diode for it to conduct any considerable forward current.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 dirty="0"/>
              <a:t>Forward Current </a:t>
            </a:r>
            <a:r>
              <a:rPr lang="en-GB" dirty="0"/>
              <a:t>- The current flowing through the diode in the direction of lower resistance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 dirty="0"/>
              <a:t>Breakdown Voltage </a:t>
            </a:r>
            <a:r>
              <a:rPr lang="en-GB" dirty="0"/>
              <a:t>- This is the reverse voltage that when applied to the diode will cause the diode junctions to break down and conduct a large amount of current, even though the voltage is applied with incorrect polarity.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 dirty="0"/>
              <a:t>Reverse (leakage) Current</a:t>
            </a:r>
            <a:r>
              <a:rPr lang="en-GB" dirty="0"/>
              <a:t> - A conventional diode will conduct some current even when reverse voltage is applied.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423" y="1266175"/>
            <a:ext cx="316467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Diode Approximation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Diode approximation is a mathematical method used to approximate the nonlinear behavior of real diodes to enable calculations and circuit analysis. 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20050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/>
              <a:t>First Approximation</a:t>
            </a:r>
            <a:endParaRPr sz="1700" b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2652150"/>
            <a:ext cx="2471100" cy="1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 dirty="0"/>
              <a:t>In the first approximation method, the diode is considered as a forward-biased diode and as a closed switch with zero voltage drop.</a:t>
            </a:r>
            <a:endParaRPr sz="1500" dirty="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525" y="2296325"/>
            <a:ext cx="6049874" cy="25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Diode Approximation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/>
              <a:t>Second Approximation</a:t>
            </a:r>
            <a:endParaRPr sz="1700" b="0"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913475"/>
            <a:ext cx="2822700" cy="23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In the second approximation, the diode is considered as a forward-biased diode in series with a battery to turn on the device. </a:t>
            </a:r>
            <a:endParaRPr sz="15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143" y="1897525"/>
            <a:ext cx="5659058" cy="24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Diode Approximation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/>
              <a:t>Third Approximation</a:t>
            </a:r>
            <a:endParaRPr sz="1700" b="0"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913475"/>
            <a:ext cx="3324900" cy="23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The third approximation of a diode includes voltage across the diode and voltage across bulk resistance, R</a:t>
            </a:r>
            <a:r>
              <a:rPr lang="en-GB" sz="1500" baseline="-25000"/>
              <a:t>B</a:t>
            </a:r>
            <a:r>
              <a:rPr lang="en-GB" sz="1500"/>
              <a:t>. The bulk resistance, R</a:t>
            </a:r>
            <a:r>
              <a:rPr lang="en-GB" sz="1500" baseline="-25000"/>
              <a:t>B</a:t>
            </a:r>
            <a:r>
              <a:rPr lang="en-GB" sz="1500"/>
              <a:t> corresponds to the resistance of p and n materials. This resistance changes based on the amount of forwarding voltage and the current flowing through the diode at any given time.</a:t>
            </a:r>
            <a:endParaRPr sz="15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475" y="2079752"/>
            <a:ext cx="5185924" cy="22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Diode Clippers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599" y="1076225"/>
            <a:ext cx="6958649" cy="32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Diode Clippers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836925"/>
            <a:ext cx="85206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</a:t>
            </a:r>
            <a:r>
              <a:rPr lang="en-GB" b="1"/>
              <a:t>Diode Clipper</a:t>
            </a:r>
            <a:r>
              <a:rPr lang="en-GB"/>
              <a:t>, aka a </a:t>
            </a:r>
            <a:r>
              <a:rPr lang="en-GB" b="1"/>
              <a:t>Diode Limiter</a:t>
            </a:r>
            <a:r>
              <a:rPr lang="en-GB"/>
              <a:t>, is a wave shaping circuit that takes an input waveform and clips or cuts off its top half, bottom half or both halves together. 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1817900"/>
            <a:ext cx="2581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Clipper Classification</a:t>
            </a:r>
            <a:endParaRPr sz="2400"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768900" y="4536575"/>
            <a:ext cx="8520600" cy="3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/>
              <a:t>        Series Clipper Circuit                           Parallel/Shunt Clipper Circuit</a:t>
            </a:r>
            <a:endParaRPr b="1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75" y="2340600"/>
            <a:ext cx="2784275" cy="211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365" y="2340600"/>
            <a:ext cx="3179634" cy="21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Clippers Application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457200" y="1266325"/>
            <a:ext cx="7870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 dirty="0">
                <a:solidFill>
                  <a:schemeClr val="accent3"/>
                </a:solidFill>
              </a:rPr>
              <a:t>They are frequently used for the separation of synchronizing signals from the composite picture signals.</a:t>
            </a:r>
            <a:endParaRPr sz="1500" dirty="0">
              <a:solidFill>
                <a:schemeClr val="accent3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 dirty="0">
                <a:solidFill>
                  <a:schemeClr val="accent3"/>
                </a:solidFill>
              </a:rPr>
              <a:t>The excessive noise spikes above a certain level can be limited or clipped in FM transmitters by using the series clippers.</a:t>
            </a:r>
            <a:endParaRPr sz="1500" dirty="0">
              <a:solidFill>
                <a:schemeClr val="accent3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dirty="0"/>
              <a:t>For the generation of new waveforms or shaping the existing waveform, clippers  are used.</a:t>
            </a:r>
            <a:endParaRPr sz="1500" dirty="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dirty="0"/>
              <a:t>The typical application of diode clipper is for the protection of transistor from transients, as a freewheeling diode connected in parallel across the inductive load.</a:t>
            </a:r>
            <a:endParaRPr sz="1500" dirty="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dirty="0"/>
              <a:t>Frequently used </a:t>
            </a:r>
            <a:r>
              <a:rPr lang="en-GB" sz="1500" dirty="0">
                <a:solidFill>
                  <a:schemeClr val="accent3"/>
                </a:solidFill>
              </a:rPr>
              <a:t>half wave rectifier in power supply kits</a:t>
            </a:r>
            <a:r>
              <a:rPr lang="en-GB" sz="1500" dirty="0"/>
              <a:t> is a typical example of a  clipper. It clips either positive or negative half wave of the input.</a:t>
            </a:r>
            <a:endParaRPr sz="1500" dirty="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dirty="0"/>
              <a:t>Clippers can be used as voltage limiters and amplitude selectors.</a:t>
            </a:r>
            <a:endParaRPr sz="150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2586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655</Words>
  <Application>Microsoft Office PowerPoint</Application>
  <PresentationFormat>On-screen Show (16:9)</PresentationFormat>
  <Paragraphs>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PT Sans Narrow</vt:lpstr>
      <vt:lpstr>Arial</vt:lpstr>
      <vt:lpstr>Open Sans</vt:lpstr>
      <vt:lpstr>Tropic</vt:lpstr>
      <vt:lpstr>Clipping and  Comparator Circuits</vt:lpstr>
      <vt:lpstr>Diode</vt:lpstr>
      <vt:lpstr>Diode Approximation</vt:lpstr>
      <vt:lpstr>Diode Approximation</vt:lpstr>
      <vt:lpstr>Diode Approximation</vt:lpstr>
      <vt:lpstr>Diode Clippers</vt:lpstr>
      <vt:lpstr>Diode Clippers</vt:lpstr>
      <vt:lpstr>Clippers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Transistor Clippers</vt:lpstr>
      <vt:lpstr>Comparators(Slide 275)</vt:lpstr>
      <vt:lpstr>Application of Voltage Comparators</vt:lpstr>
      <vt:lpstr>Study</vt:lpstr>
      <vt:lpstr>Reference</vt:lpstr>
      <vt:lpstr>“If people supply you negative voltage, be a Zenner Diode”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Clipping and  Comparator Circuits</dc:title>
  <cp:lastModifiedBy>fariavns9@gmail.com</cp:lastModifiedBy>
  <cp:revision>3</cp:revision>
  <dcterms:modified xsi:type="dcterms:W3CDTF">2020-12-09T15:07:06Z</dcterms:modified>
</cp:coreProperties>
</file>