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f44131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f44131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f44131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f44131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ff44131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ff44131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fefc48da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fefc48da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fefc48da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fefc48da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efc48d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fefc48d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fefc48da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fefc48da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efc48da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efc48da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efc48da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efc48da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efc48da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fefc48da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f44131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f44131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036459"/>
            <a:ext cx="7136700" cy="18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Clipping and </a:t>
            </a:r>
            <a:br>
              <a:rPr lang="en-GB"/>
            </a:br>
            <a:r>
              <a:rPr lang="en-GB"/>
              <a:t>Comparator Circuits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7738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Muhaimin Bin Munir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4" cy="208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392553"/>
            <a:ext cx="8839202" cy="20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2712400" y="4311400"/>
            <a:ext cx="2160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/>
              <a:t>V</a:t>
            </a:r>
            <a:r>
              <a:rPr lang="en-GB" sz="1200" baseline="-25000" dirty="0"/>
              <a:t>i</a:t>
            </a:r>
            <a:r>
              <a:rPr lang="en-GB" sz="1200" dirty="0"/>
              <a:t> &lt; </a:t>
            </a:r>
            <a:r>
              <a:rPr lang="en-GB" sz="1200" dirty="0" err="1"/>
              <a:t>V</a:t>
            </a:r>
            <a:r>
              <a:rPr lang="en-GB" sz="1200" baseline="-25000" dirty="0" err="1"/>
              <a:t>r</a:t>
            </a:r>
            <a:r>
              <a:rPr lang="en-GB" sz="1200" dirty="0"/>
              <a:t> -- Diode on -- V</a:t>
            </a:r>
            <a:r>
              <a:rPr lang="en-GB" sz="1200" baseline="-25000" dirty="0"/>
              <a:t>o</a:t>
            </a:r>
            <a:r>
              <a:rPr lang="en-GB" sz="1200" dirty="0"/>
              <a:t> = V</a:t>
            </a:r>
            <a:r>
              <a:rPr lang="en-GB" sz="1200" baseline="-25000" dirty="0"/>
              <a:t>i</a:t>
            </a:r>
            <a:br>
              <a:rPr lang="en-GB" sz="1200" dirty="0"/>
            </a:br>
            <a:r>
              <a:rPr lang="en-GB" sz="1200" dirty="0" err="1"/>
              <a:t>V</a:t>
            </a:r>
            <a:r>
              <a:rPr lang="en-GB" sz="1200" baseline="-25000" dirty="0" err="1"/>
              <a:t>i</a:t>
            </a:r>
            <a:r>
              <a:rPr lang="en-GB" sz="1200" dirty="0"/>
              <a:t> ≥ </a:t>
            </a:r>
            <a:r>
              <a:rPr lang="en-GB" sz="1200" dirty="0" err="1"/>
              <a:t>V</a:t>
            </a:r>
            <a:r>
              <a:rPr lang="en-GB" sz="1200" baseline="-25000" dirty="0" err="1"/>
              <a:t>r</a:t>
            </a:r>
            <a:r>
              <a:rPr lang="en-GB" sz="1200" dirty="0"/>
              <a:t> -- Diode off -- V</a:t>
            </a:r>
            <a:r>
              <a:rPr lang="en-GB" sz="1200" baseline="-25000" dirty="0"/>
              <a:t>o</a:t>
            </a:r>
            <a:r>
              <a:rPr lang="en-GB" sz="1200" dirty="0"/>
              <a:t> = </a:t>
            </a:r>
            <a:r>
              <a:rPr lang="en-GB" sz="1200" dirty="0" err="1"/>
              <a:t>V</a:t>
            </a:r>
            <a:r>
              <a:rPr lang="en-GB" sz="1200" baseline="-25000" dirty="0" err="1"/>
              <a:t>r</a:t>
            </a:r>
            <a:endParaRPr sz="1200" baseline="-25000"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7055800" y="4311400"/>
            <a:ext cx="2160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/>
              <a:t>V</a:t>
            </a:r>
            <a:r>
              <a:rPr lang="en-GB" sz="1200" baseline="-25000" dirty="0"/>
              <a:t>i</a:t>
            </a:r>
            <a:r>
              <a:rPr lang="en-GB" sz="1200" dirty="0"/>
              <a:t> ≥ </a:t>
            </a:r>
            <a:r>
              <a:rPr lang="en-GB" sz="1200" dirty="0" err="1"/>
              <a:t>V</a:t>
            </a:r>
            <a:r>
              <a:rPr lang="en-GB" sz="1200" baseline="-25000" dirty="0" err="1"/>
              <a:t>r</a:t>
            </a:r>
            <a:r>
              <a:rPr lang="en-GB" sz="1200" dirty="0"/>
              <a:t> -- Diode on -- V</a:t>
            </a:r>
            <a:r>
              <a:rPr lang="en-GB" sz="1200" baseline="-25000" dirty="0"/>
              <a:t>o</a:t>
            </a:r>
            <a:r>
              <a:rPr lang="en-GB" sz="1200" dirty="0"/>
              <a:t> = V</a:t>
            </a:r>
            <a:r>
              <a:rPr lang="en-GB" sz="1200" baseline="-25000" dirty="0"/>
              <a:t>i</a:t>
            </a:r>
            <a:br>
              <a:rPr lang="en-GB" sz="1200" dirty="0"/>
            </a:br>
            <a:r>
              <a:rPr lang="en-GB" sz="1200" dirty="0" err="1"/>
              <a:t>V</a:t>
            </a:r>
            <a:r>
              <a:rPr lang="en-GB" sz="1200" baseline="-25000" dirty="0" err="1"/>
              <a:t>i</a:t>
            </a:r>
            <a:r>
              <a:rPr lang="en-GB" sz="1200" dirty="0"/>
              <a:t> &lt; </a:t>
            </a:r>
            <a:r>
              <a:rPr lang="en-GB" sz="1200" dirty="0" err="1"/>
              <a:t>V</a:t>
            </a:r>
            <a:r>
              <a:rPr lang="en-GB" sz="1200" baseline="-25000" dirty="0" err="1"/>
              <a:t>r</a:t>
            </a:r>
            <a:r>
              <a:rPr lang="en-GB" sz="1200" dirty="0"/>
              <a:t> -- Diode off -- V</a:t>
            </a:r>
            <a:r>
              <a:rPr lang="en-GB" sz="1200" baseline="-25000" dirty="0"/>
              <a:t>o</a:t>
            </a:r>
            <a:r>
              <a:rPr lang="en-GB" sz="1200" dirty="0"/>
              <a:t> = </a:t>
            </a:r>
            <a:r>
              <a:rPr lang="en-GB" sz="1200" dirty="0" err="1"/>
              <a:t>V</a:t>
            </a:r>
            <a:r>
              <a:rPr lang="en-GB" sz="1200" baseline="-25000" dirty="0" err="1"/>
              <a:t>r</a:t>
            </a:r>
            <a:endParaRPr sz="1200" baseline="-25000" dirty="0"/>
          </a:p>
        </p:txBody>
      </p:sp>
      <p:pic>
        <p:nvPicPr>
          <p:cNvPr id="3" name="Picture 2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AA1F5EB7-E532-44F1-83E0-06DB53754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971520" y="1550929"/>
            <a:ext cx="2017409" cy="2860596"/>
          </a:xfrm>
          <a:prstGeom prst="rect">
            <a:avLst/>
          </a:prstGeom>
        </p:spPr>
      </p:pic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4161BEC-D195-489E-B04D-7CBFBB6B8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646" y="1998617"/>
            <a:ext cx="2912263" cy="20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300" y="353300"/>
            <a:ext cx="3468702" cy="16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7938"/>
            <a:ext cx="5680803" cy="402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801" y="3174622"/>
            <a:ext cx="5269700" cy="13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8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“If people supply you negative voltage, be a Zenner Diode”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4731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Threshold Voltage </a:t>
            </a:r>
            <a:r>
              <a:rPr lang="en-GB"/>
              <a:t>- This is the voltage which must be supplied to the diode for it to conduct any considerable forward current.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Forward Current </a:t>
            </a:r>
            <a:r>
              <a:rPr lang="en-GB"/>
              <a:t>- The current flowing through the diode in the direction of lower resistance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Breakdown Voltage </a:t>
            </a:r>
            <a:r>
              <a:rPr lang="en-GB"/>
              <a:t>- This is the reverse voltage that when applied to the diode will cause the diode junctions to break down and conduct a large amount of current, even though the voltage is applied with incorrect polarity.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1"/>
              <a:t>Reverse (leakage) Current</a:t>
            </a:r>
            <a:r>
              <a:rPr lang="en-GB"/>
              <a:t> - A conventional diode will conduct some current even when reverse voltage is applied.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423" y="1266175"/>
            <a:ext cx="316467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Approximation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Diode approximation is a mathematical method used to approximate the nonlinear behavior of real diodes to enable calculations and circuit analysis. 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20050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/>
              <a:t>First Approximation</a:t>
            </a:r>
            <a:endParaRPr sz="1700" b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2652150"/>
            <a:ext cx="2471100" cy="1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In the first approximation method, the diode is considered as a forward-biased diode and as a closed switch with zero voltage drop.</a:t>
            </a:r>
            <a:endParaRPr sz="15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525" y="2296325"/>
            <a:ext cx="6049874" cy="25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Approximation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/>
              <a:t>Second Approximation</a:t>
            </a:r>
            <a:endParaRPr sz="1700" b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913475"/>
            <a:ext cx="2822700" cy="2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In the second approximation, the diode is considered as a forward-biased diode in series with a battery to turn on the device. </a:t>
            </a:r>
            <a:endParaRPr sz="15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43" y="1897525"/>
            <a:ext cx="5659058" cy="24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Approximation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/>
              <a:t>Third Approximation</a:t>
            </a:r>
            <a:endParaRPr sz="1700" b="0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913475"/>
            <a:ext cx="3324900" cy="2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The third approximation of a diode includes voltage across the diode and voltage across bulk resistance, R</a:t>
            </a:r>
            <a:r>
              <a:rPr lang="en-GB" sz="1500" baseline="-25000"/>
              <a:t>B</a:t>
            </a:r>
            <a:r>
              <a:rPr lang="en-GB" sz="1500"/>
              <a:t>. The bulk resistance, R</a:t>
            </a:r>
            <a:r>
              <a:rPr lang="en-GB" sz="1500" baseline="-25000"/>
              <a:t>B</a:t>
            </a:r>
            <a:r>
              <a:rPr lang="en-GB" sz="1500"/>
              <a:t> corresponds to the resistance of p and n materials. This resistance changes based on the amount of forwarding voltage and the current flowing through the diode at any given time.</a:t>
            </a:r>
            <a:endParaRPr sz="15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475" y="2079752"/>
            <a:ext cx="5185924" cy="2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Diode Clippers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505" y="1493044"/>
            <a:ext cx="6958649" cy="32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0969"/>
            <a:ext cx="6258603" cy="479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i</a:t>
            </a:r>
            <a:r>
              <a:rPr lang="en-GB"/>
              <a:t> = I (R + R</a:t>
            </a:r>
            <a:r>
              <a:rPr lang="en-GB" baseline="-25000"/>
              <a:t>f</a:t>
            </a:r>
            <a:r>
              <a:rPr lang="en-GB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o</a:t>
            </a:r>
            <a:r>
              <a:rPr lang="en-GB"/>
              <a:t> = IR</a:t>
            </a:r>
            <a:r>
              <a:rPr lang="en-GB" baseline="-25000"/>
              <a:t>f</a:t>
            </a:r>
            <a:endParaRPr baseline="-25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aseline="-250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o</a:t>
            </a:r>
            <a:r>
              <a:rPr lang="en-GB"/>
              <a:t>/ V</a:t>
            </a:r>
            <a:r>
              <a:rPr lang="en-GB" baseline="-25000"/>
              <a:t>i</a:t>
            </a:r>
            <a:r>
              <a:rPr lang="en-GB"/>
              <a:t> = R</a:t>
            </a:r>
            <a:r>
              <a:rPr lang="en-GB" baseline="-25000"/>
              <a:t>f </a:t>
            </a:r>
            <a:r>
              <a:rPr lang="en-GB"/>
              <a:t>/ (R + R</a:t>
            </a:r>
            <a:r>
              <a:rPr lang="en-GB" baseline="-25000"/>
              <a:t>f</a:t>
            </a:r>
            <a:r>
              <a:rPr lang="en-GB"/>
              <a:t>)</a:t>
            </a:r>
            <a:br>
              <a:rPr lang="en-GB"/>
            </a:br>
            <a:r>
              <a:rPr lang="en-GB"/>
              <a:t>V</a:t>
            </a:r>
            <a:r>
              <a:rPr lang="en-GB" baseline="-25000"/>
              <a:t>o</a:t>
            </a:r>
            <a:r>
              <a:rPr lang="en-GB"/>
              <a:t> = R</a:t>
            </a:r>
            <a:r>
              <a:rPr lang="en-GB" baseline="-25000"/>
              <a:t>f </a:t>
            </a:r>
            <a:r>
              <a:rPr lang="en-GB"/>
              <a:t>/ (R + R</a:t>
            </a:r>
            <a:r>
              <a:rPr lang="en-GB" baseline="-25000"/>
              <a:t>f</a:t>
            </a:r>
            <a:r>
              <a:rPr lang="en-GB"/>
              <a:t>) x V</a:t>
            </a:r>
            <a:r>
              <a:rPr lang="en-GB" baseline="-25000"/>
              <a:t>i</a:t>
            </a:r>
            <a:endParaRPr baseline="-250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725" y="1266325"/>
            <a:ext cx="4673876" cy="218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6611742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425" y="2786215"/>
            <a:ext cx="2766575" cy="13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336</Words>
  <Application>Microsoft Office PowerPoint</Application>
  <PresentationFormat>On-screen Show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Open Sans</vt:lpstr>
      <vt:lpstr>PT Sans Narrow</vt:lpstr>
      <vt:lpstr>Arial</vt:lpstr>
      <vt:lpstr>Tropic</vt:lpstr>
      <vt:lpstr>Clipping and  Comparator Circuits</vt:lpstr>
      <vt:lpstr>Diode</vt:lpstr>
      <vt:lpstr>Diode Approximation</vt:lpstr>
      <vt:lpstr>Diode Approximation</vt:lpstr>
      <vt:lpstr>Diode Approximation</vt:lpstr>
      <vt:lpstr>Diode Clippers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“If people supply you negative voltage, be a Zenner Diode”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 and  Comparator Circuits</dc:title>
  <cp:lastModifiedBy>fariavns9@gmail.com</cp:lastModifiedBy>
  <cp:revision>8</cp:revision>
  <dcterms:modified xsi:type="dcterms:W3CDTF">2020-12-01T16:01:08Z</dcterms:modified>
</cp:coreProperties>
</file>