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B0604020202020204" charset="0"/>
      <p:regular r:id="rId14"/>
      <p:bold r:id="rId15"/>
      <p:italic r:id="rId16"/>
      <p:boldItalic r:id="rId17"/>
    </p:embeddedFont>
    <p:embeddedFont>
      <p:font typeface="Lato Light"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f5a554dbf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f5a554dbf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953765edc0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953765edc0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f5a554dbf_0_3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f5a554dbf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953765edc0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953765edc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953765edc0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953765edc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953765edc0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953765edc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f5a554dbf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f5a554dbf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953765edc0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953765edc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953765edc0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953765edc0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953765edc0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953765edc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953765edc0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953765e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3"/>
        <p:cNvGrpSpPr/>
        <p:nvPr/>
      </p:nvGrpSpPr>
      <p:grpSpPr>
        <a:xfrm>
          <a:off x="0" y="0"/>
          <a:ext cx="0" cy="0"/>
          <a:chOff x="0" y="0"/>
          <a:chExt cx="0" cy="0"/>
        </a:xfrm>
      </p:grpSpPr>
      <p:grpSp>
        <p:nvGrpSpPr>
          <p:cNvPr id="56" name="Google Shape;56;p13"/>
          <p:cNvGrpSpPr/>
          <p:nvPr/>
        </p:nvGrpSpPr>
        <p:grpSpPr>
          <a:xfrm>
            <a:off x="658307" y="1693069"/>
            <a:ext cx="4662252" cy="3651683"/>
            <a:chOff x="1767180" y="1898482"/>
            <a:chExt cx="4599242" cy="3343648"/>
          </a:xfrm>
        </p:grpSpPr>
        <p:sp>
          <p:nvSpPr>
            <p:cNvPr id="57" name="Google Shape;57;p13"/>
            <p:cNvSpPr/>
            <p:nvPr/>
          </p:nvSpPr>
          <p:spPr>
            <a:xfrm rot="21443877">
              <a:off x="1767180" y="1898482"/>
              <a:ext cx="4599242" cy="3343648"/>
            </a:xfrm>
            <a:prstGeom prst="roundRect">
              <a:avLst>
                <a:gd name="adj" fmla="val 0"/>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txBox="1"/>
            <p:nvPr/>
          </p:nvSpPr>
          <p:spPr>
            <a:xfrm rot="21437522">
              <a:off x="1793562" y="1939017"/>
              <a:ext cx="4546477" cy="272517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200" dirty="0">
                  <a:latin typeface="Lato"/>
                  <a:ea typeface="Lato"/>
                  <a:cs typeface="Lato"/>
                  <a:sym typeface="Lato"/>
                </a:rPr>
                <a:t>A </a:t>
              </a:r>
              <a:r>
                <a:rPr lang="en" sz="1200" b="1" dirty="0">
                  <a:latin typeface="Lato"/>
                  <a:ea typeface="Lato"/>
                  <a:cs typeface="Lato"/>
                  <a:sym typeface="Lato"/>
                </a:rPr>
                <a:t>Bistable Multivibrator </a:t>
              </a:r>
              <a:r>
                <a:rPr lang="en" sz="1200" dirty="0">
                  <a:latin typeface="Lato"/>
                  <a:ea typeface="Lato"/>
                  <a:cs typeface="Lato"/>
                  <a:sym typeface="Lato"/>
                </a:rPr>
                <a:t>has two stable states. The circuit stays in any one of the two stable states. It continues in that state, unless an external trigger pulse is given. This Multivibrator is also known as</a:t>
              </a:r>
              <a:r>
                <a:rPr lang="en" sz="1200" b="1" dirty="0">
                  <a:latin typeface="Lato"/>
                  <a:ea typeface="Lato"/>
                  <a:cs typeface="Lato"/>
                  <a:sym typeface="Lato"/>
                </a:rPr>
                <a:t> Flip-flop</a:t>
              </a:r>
              <a:r>
                <a:rPr lang="en" sz="1200" dirty="0">
                  <a:latin typeface="Lato"/>
                  <a:ea typeface="Lato"/>
                  <a:cs typeface="Lato"/>
                  <a:sym typeface="Lato"/>
                </a:rPr>
                <a:t>. This circuit is simply called as </a:t>
              </a:r>
              <a:r>
                <a:rPr lang="en" sz="1200" b="1" dirty="0">
                  <a:latin typeface="Lato"/>
                  <a:ea typeface="Lato"/>
                  <a:cs typeface="Lato"/>
                  <a:sym typeface="Lato"/>
                </a:rPr>
                <a:t>Binary</a:t>
              </a:r>
              <a:r>
                <a:rPr lang="en" sz="1200" dirty="0">
                  <a:latin typeface="Lato"/>
                  <a:ea typeface="Lato"/>
                  <a:cs typeface="Lato"/>
                  <a:sym typeface="Lato"/>
                </a:rPr>
                <a:t>.</a:t>
              </a:r>
              <a:br>
                <a:rPr lang="en" sz="1200" dirty="0">
                  <a:latin typeface="Lato"/>
                  <a:ea typeface="Lato"/>
                  <a:cs typeface="Lato"/>
                  <a:sym typeface="Lato"/>
                </a:rPr>
              </a:br>
              <a:br>
                <a:rPr lang="en" sz="1200" dirty="0">
                  <a:latin typeface="Lato"/>
                  <a:ea typeface="Lato"/>
                  <a:cs typeface="Lato"/>
                  <a:sym typeface="Lato"/>
                </a:rPr>
              </a:br>
              <a:r>
                <a:rPr lang="en" sz="1200" dirty="0">
                  <a:latin typeface="Lato"/>
                  <a:ea typeface="Lato"/>
                  <a:cs typeface="Lato"/>
                  <a:sym typeface="Lato"/>
                </a:rPr>
                <a:t>An </a:t>
              </a:r>
              <a:r>
                <a:rPr lang="en" sz="1200" b="1" dirty="0">
                  <a:latin typeface="Lato"/>
                  <a:ea typeface="Lato"/>
                  <a:cs typeface="Lato"/>
                  <a:sym typeface="Lato"/>
                </a:rPr>
                <a:t>Astable Multivibrator</a:t>
              </a:r>
              <a:r>
                <a:rPr lang="en" sz="1200" dirty="0">
                  <a:latin typeface="Lato"/>
                  <a:ea typeface="Lato"/>
                  <a:cs typeface="Lato"/>
                  <a:sym typeface="Lato"/>
                </a:rPr>
                <a:t> or a Free Running Multivibrator is the multivibrator which has no stable states. Its output oscillates continuously between its two unstable states without the aid of external triggering. The time period of each states are determined by Resistor Capacitor ( RC ) time constant. Also called </a:t>
              </a:r>
              <a:r>
                <a:rPr lang="en" sz="1200" b="1" dirty="0">
                  <a:latin typeface="Lato"/>
                  <a:ea typeface="Lato"/>
                  <a:cs typeface="Lato"/>
                  <a:sym typeface="Lato"/>
                </a:rPr>
                <a:t>Oscillator</a:t>
              </a:r>
              <a:r>
                <a:rPr lang="en" sz="1200" dirty="0">
                  <a:latin typeface="Lato"/>
                  <a:ea typeface="Lato"/>
                  <a:cs typeface="Lato"/>
                  <a:sym typeface="Lato"/>
                </a:rPr>
                <a:t>.</a:t>
              </a:r>
              <a:br>
                <a:rPr lang="en" sz="1200" dirty="0">
                  <a:latin typeface="Lato"/>
                  <a:ea typeface="Lato"/>
                  <a:cs typeface="Lato"/>
                  <a:sym typeface="Lato"/>
                </a:rPr>
              </a:br>
              <a:br>
                <a:rPr lang="en" sz="1200" dirty="0">
                  <a:latin typeface="Lato"/>
                  <a:ea typeface="Lato"/>
                  <a:cs typeface="Lato"/>
                  <a:sym typeface="Lato"/>
                </a:rPr>
              </a:br>
              <a:r>
                <a:rPr lang="en" sz="1200" b="1" dirty="0">
                  <a:latin typeface="Lato"/>
                  <a:ea typeface="Lato"/>
                  <a:cs typeface="Lato"/>
                  <a:sym typeface="Lato"/>
                </a:rPr>
                <a:t>Monostable Multivibrators </a:t>
              </a:r>
              <a:r>
                <a:rPr lang="en" sz="1200" dirty="0">
                  <a:latin typeface="Lato"/>
                  <a:ea typeface="Lato"/>
                  <a:cs typeface="Lato"/>
                  <a:sym typeface="Lato"/>
                </a:rPr>
                <a:t>have only one stable state and produce a single output pulse when it is triggered externally. They only return back to their first original and stable state after a period of time determined by the time constant of the </a:t>
              </a:r>
              <a:r>
                <a:rPr lang="en" sz="1200" b="1" dirty="0">
                  <a:latin typeface="Lato"/>
                  <a:ea typeface="Lato"/>
                  <a:cs typeface="Lato"/>
                  <a:sym typeface="Lato"/>
                </a:rPr>
                <a:t>RC </a:t>
              </a:r>
              <a:r>
                <a:rPr lang="en" sz="1200" dirty="0">
                  <a:latin typeface="Lato"/>
                  <a:ea typeface="Lato"/>
                  <a:cs typeface="Lato"/>
                  <a:sym typeface="Lato"/>
                </a:rPr>
                <a:t>coupled circuit. Used in </a:t>
              </a:r>
              <a:r>
                <a:rPr lang="en" sz="1200" b="1" dirty="0">
                  <a:latin typeface="Lato"/>
                  <a:ea typeface="Lato"/>
                  <a:cs typeface="Lato"/>
                  <a:sym typeface="Lato"/>
                </a:rPr>
                <a:t>Timer</a:t>
              </a:r>
              <a:r>
                <a:rPr lang="en" sz="1200" dirty="0">
                  <a:latin typeface="Lato"/>
                  <a:ea typeface="Lato"/>
                  <a:cs typeface="Lato"/>
                  <a:sym typeface="Lato"/>
                </a:rPr>
                <a:t> Circuits.</a:t>
              </a:r>
              <a:endParaRPr sz="1200" dirty="0">
                <a:latin typeface="Lato"/>
                <a:ea typeface="Lato"/>
                <a:cs typeface="Lato"/>
                <a:sym typeface="Lato"/>
              </a:endParaRPr>
            </a:p>
          </p:txBody>
        </p:sp>
      </p:grpSp>
      <p:grpSp>
        <p:nvGrpSpPr>
          <p:cNvPr id="59" name="Google Shape;59;p13"/>
          <p:cNvGrpSpPr/>
          <p:nvPr/>
        </p:nvGrpSpPr>
        <p:grpSpPr>
          <a:xfrm>
            <a:off x="5428594" y="291397"/>
            <a:ext cx="4546500" cy="3211200"/>
            <a:chOff x="7233520" y="2305053"/>
            <a:chExt cx="4546500" cy="3211200"/>
          </a:xfrm>
        </p:grpSpPr>
        <p:sp>
          <p:nvSpPr>
            <p:cNvPr id="60" name="Google Shape;60;p13"/>
            <p:cNvSpPr/>
            <p:nvPr/>
          </p:nvSpPr>
          <p:spPr>
            <a:xfrm>
              <a:off x="7233520" y="2305053"/>
              <a:ext cx="4546500" cy="3211200"/>
            </a:xfrm>
            <a:prstGeom prst="roundRect">
              <a:avLst>
                <a:gd name="adj" fmla="val 0"/>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txBox="1"/>
            <p:nvPr/>
          </p:nvSpPr>
          <p:spPr>
            <a:xfrm>
              <a:off x="7323191" y="2371683"/>
              <a:ext cx="4189200" cy="1793979"/>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dirty="0">
                  <a:latin typeface="Lato"/>
                  <a:ea typeface="Lato"/>
                  <a:cs typeface="Lato"/>
                  <a:sym typeface="Lato"/>
                </a:rPr>
                <a:t>A </a:t>
              </a:r>
              <a:r>
                <a:rPr lang="en" b="1" dirty="0">
                  <a:latin typeface="Lato"/>
                  <a:ea typeface="Lato"/>
                  <a:cs typeface="Lato"/>
                  <a:sym typeface="Lato"/>
                </a:rPr>
                <a:t>Multivibrator</a:t>
              </a:r>
              <a:r>
                <a:rPr lang="en" dirty="0">
                  <a:latin typeface="Lato"/>
                  <a:ea typeface="Lato"/>
                  <a:cs typeface="Lato"/>
                  <a:sym typeface="Lato"/>
                </a:rPr>
                <a:t> is an electronic circuit used to implement a variety of simple two state systems such as oscillators, timers and flip-flops. It is characterized by two amplifying devices/active elements (transistors, electron tubes, op-amp or other devices) cross coupled by resistors or capacitors .</a:t>
              </a:r>
              <a:endParaRPr dirty="0">
                <a:latin typeface="Lato"/>
                <a:ea typeface="Lato"/>
                <a:cs typeface="Lato"/>
                <a:sym typeface="Lato"/>
              </a:endParaRPr>
            </a:p>
          </p:txBody>
        </p:sp>
      </p:grpSp>
      <p:grpSp>
        <p:nvGrpSpPr>
          <p:cNvPr id="62" name="Google Shape;62;p13"/>
          <p:cNvGrpSpPr/>
          <p:nvPr/>
        </p:nvGrpSpPr>
        <p:grpSpPr>
          <a:xfrm rot="-468310">
            <a:off x="-602332" y="-1641814"/>
            <a:ext cx="3991008" cy="3283628"/>
            <a:chOff x="1525478" y="-86061"/>
            <a:chExt cx="4546310" cy="3211293"/>
          </a:xfrm>
        </p:grpSpPr>
        <p:sp>
          <p:nvSpPr>
            <p:cNvPr id="63" name="Google Shape;63;p13"/>
            <p:cNvSpPr/>
            <p:nvPr/>
          </p:nvSpPr>
          <p:spPr>
            <a:xfrm rot="231561">
              <a:off x="1525478" y="-86061"/>
              <a:ext cx="4546310" cy="3211293"/>
            </a:xfrm>
            <a:prstGeom prst="roundRect">
              <a:avLst>
                <a:gd name="adj" fmla="val 0"/>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txBox="1"/>
            <p:nvPr/>
          </p:nvSpPr>
          <p:spPr>
            <a:xfrm rot="243112">
              <a:off x="2500011" y="978947"/>
              <a:ext cx="3052974" cy="136149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rgbClr val="434343"/>
                  </a:solidFill>
                  <a:latin typeface="Lato"/>
                  <a:ea typeface="Lato"/>
                  <a:cs typeface="Lato"/>
                  <a:sym typeface="Lato"/>
                </a:rPr>
                <a:t>Multivibrator</a:t>
              </a:r>
              <a:endParaRPr sz="3000" dirty="0">
                <a:solidFill>
                  <a:srgbClr val="434343"/>
                </a:solidFill>
                <a:latin typeface="Lato"/>
                <a:ea typeface="Lato"/>
                <a:cs typeface="Lato"/>
                <a:sym typeface="Lato"/>
              </a:endParaRPr>
            </a:p>
          </p:txBody>
        </p:sp>
        <p:sp>
          <p:nvSpPr>
            <p:cNvPr id="65" name="Google Shape;65;p13"/>
            <p:cNvSpPr txBox="1"/>
            <p:nvPr/>
          </p:nvSpPr>
          <p:spPr>
            <a:xfrm rot="243112">
              <a:off x="2525386" y="2445577"/>
              <a:ext cx="2649322" cy="63848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999999"/>
                  </a:solidFill>
                  <a:latin typeface="Lato"/>
                  <a:ea typeface="Lato"/>
                  <a:cs typeface="Lato"/>
                  <a:sym typeface="Lato"/>
                </a:rPr>
                <a:t>Muhaimin Bin Munir</a:t>
              </a:r>
              <a:endParaRPr sz="1200" dirty="0">
                <a:solidFill>
                  <a:srgbClr val="999999"/>
                </a:solidFill>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nodeType="clickEffect">
                                  <p:stCondLst>
                                    <p:cond delay="0"/>
                                  </p:stCondLst>
                                  <p:childTnLst>
                                    <p:anim calcmode="lin" valueType="num">
                                      <p:cBhvr additive="base">
                                        <p:cTn id="6" dur="1000"/>
                                        <p:tgtEl>
                                          <p:spTgt spid="62"/>
                                        </p:tgtEl>
                                        <p:attrNameLst>
                                          <p:attrName>ppt_x</p:attrName>
                                        </p:attrNameLst>
                                      </p:cBhvr>
                                      <p:tavLst>
                                        <p:tav tm="0">
                                          <p:val>
                                            <p:strVal val="#ppt_x"/>
                                          </p:val>
                                        </p:tav>
                                        <p:tav tm="100000">
                                          <p:val>
                                            <p:strVal val="#ppt_x+1"/>
                                          </p:val>
                                        </p:tav>
                                      </p:tavLst>
                                    </p:anim>
                                    <p:set>
                                      <p:cBhvr>
                                        <p:cTn id="7" dur="1" fill="hold">
                                          <p:stCondLst>
                                            <p:cond delay="1000"/>
                                          </p:stCondLst>
                                        </p:cTn>
                                        <p:tgtEl>
                                          <p:spTgt spid="6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xit" presetSubtype="8" fill="hold" nodeType="clickEffect">
                                  <p:stCondLst>
                                    <p:cond delay="0"/>
                                  </p:stCondLst>
                                  <p:childTnLst>
                                    <p:anim calcmode="lin" valueType="num">
                                      <p:cBhvr additive="base">
                                        <p:cTn id="11" dur="1000"/>
                                        <p:tgtEl>
                                          <p:spTgt spid="59"/>
                                        </p:tgtEl>
                                        <p:attrNameLst>
                                          <p:attrName>ppt_x</p:attrName>
                                        </p:attrNameLst>
                                      </p:cBhvr>
                                      <p:tavLst>
                                        <p:tav tm="0">
                                          <p:val>
                                            <p:strVal val="#ppt_x"/>
                                          </p:val>
                                        </p:tav>
                                        <p:tav tm="100000">
                                          <p:val>
                                            <p:strVal val="#ppt_x-1"/>
                                          </p:val>
                                        </p:tav>
                                      </p:tavLst>
                                    </p:anim>
                                    <p:set>
                                      <p:cBhvr>
                                        <p:cTn id="12" dur="1" fill="hold">
                                          <p:stCondLst>
                                            <p:cond delay="1000"/>
                                          </p:stCondLst>
                                        </p:cTn>
                                        <p:tgtEl>
                                          <p:spTgt spid="5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1000"/>
                                        <p:tgtEl>
                                          <p:spTgt spid="56"/>
                                        </p:tgtEl>
                                        <p:attrNameLst>
                                          <p:attrName>ppt_y</p:attrName>
                                        </p:attrNameLst>
                                      </p:cBhvr>
                                      <p:tavLst>
                                        <p:tav tm="0">
                                          <p:val>
                                            <p:strVal val="#ppt_y"/>
                                          </p:val>
                                        </p:tav>
                                        <p:tav tm="100000">
                                          <p:val>
                                            <p:strVal val="#ppt_y+1"/>
                                          </p:val>
                                        </p:tav>
                                      </p:tavLst>
                                    </p:anim>
                                    <p:set>
                                      <p:cBhvr>
                                        <p:cTn id="17" dur="1" fill="hold">
                                          <p:stCondLst>
                                            <p:cond delay="1000"/>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41"/>
        <p:cNvGrpSpPr/>
        <p:nvPr/>
      </p:nvGrpSpPr>
      <p:grpSpPr>
        <a:xfrm>
          <a:off x="0" y="0"/>
          <a:ext cx="0" cy="0"/>
          <a:chOff x="0" y="0"/>
          <a:chExt cx="0" cy="0"/>
        </a:xfrm>
      </p:grpSpPr>
      <p:pic>
        <p:nvPicPr>
          <p:cNvPr id="142" name="Google Shape;142;p22"/>
          <p:cNvPicPr preferRelativeResize="0"/>
          <p:nvPr/>
        </p:nvPicPr>
        <p:blipFill rotWithShape="1">
          <a:blip r:embed="rId3">
            <a:alphaModFix/>
          </a:blip>
          <a:srcRect t="60663"/>
          <a:stretch/>
        </p:blipFill>
        <p:spPr>
          <a:xfrm>
            <a:off x="0" y="2574324"/>
            <a:ext cx="9143999" cy="2569200"/>
          </a:xfrm>
          <a:prstGeom prst="rect">
            <a:avLst/>
          </a:prstGeom>
          <a:noFill/>
          <a:ln>
            <a:noFill/>
          </a:ln>
        </p:spPr>
      </p:pic>
      <p:sp>
        <p:nvSpPr>
          <p:cNvPr id="143" name="Google Shape;143;p22"/>
          <p:cNvSpPr/>
          <p:nvPr/>
        </p:nvSpPr>
        <p:spPr>
          <a:xfrm>
            <a:off x="0" y="0"/>
            <a:ext cx="9144000" cy="2569200"/>
          </a:xfrm>
          <a:prstGeom prst="rect">
            <a:avLst/>
          </a:prstGeom>
          <a:solidFill>
            <a:srgbClr val="F4C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txBox="1"/>
          <p:nvPr/>
        </p:nvSpPr>
        <p:spPr>
          <a:xfrm>
            <a:off x="3827050" y="1585625"/>
            <a:ext cx="2818800" cy="32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22"/>
          <p:cNvSpPr txBox="1"/>
          <p:nvPr/>
        </p:nvSpPr>
        <p:spPr>
          <a:xfrm rot="-529">
            <a:off x="2682250" y="4670200"/>
            <a:ext cx="3897900" cy="55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434343"/>
                </a:solidFill>
                <a:latin typeface="Lato"/>
                <a:ea typeface="Lato"/>
                <a:cs typeface="Lato"/>
                <a:sym typeface="Lato"/>
              </a:rPr>
              <a:t>Emitter Coupled Astable Multi</a:t>
            </a:r>
            <a:endParaRPr sz="1800">
              <a:solidFill>
                <a:srgbClr val="434343"/>
              </a:solidFill>
              <a:latin typeface="Lato"/>
              <a:ea typeface="Lato"/>
              <a:cs typeface="Lato"/>
              <a:sym typeface="Lato"/>
            </a:endParaRPr>
          </a:p>
        </p:txBody>
      </p:sp>
      <p:pic>
        <p:nvPicPr>
          <p:cNvPr id="146" name="Google Shape;146;p22"/>
          <p:cNvPicPr preferRelativeResize="0"/>
          <p:nvPr/>
        </p:nvPicPr>
        <p:blipFill>
          <a:blip r:embed="rId4">
            <a:alphaModFix/>
          </a:blip>
          <a:stretch>
            <a:fillRect/>
          </a:stretch>
        </p:blipFill>
        <p:spPr>
          <a:xfrm>
            <a:off x="1457100" y="511375"/>
            <a:ext cx="6229800" cy="4120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50"/>
        <p:cNvGrpSpPr/>
        <p:nvPr/>
      </p:nvGrpSpPr>
      <p:grpSpPr>
        <a:xfrm>
          <a:off x="0" y="0"/>
          <a:ext cx="0" cy="0"/>
          <a:chOff x="0" y="0"/>
          <a:chExt cx="0" cy="0"/>
        </a:xfrm>
      </p:grpSpPr>
      <p:pic>
        <p:nvPicPr>
          <p:cNvPr id="151" name="Google Shape;151;p23"/>
          <p:cNvPicPr preferRelativeResize="0"/>
          <p:nvPr/>
        </p:nvPicPr>
        <p:blipFill rotWithShape="1">
          <a:blip r:embed="rId3">
            <a:alphaModFix/>
          </a:blip>
          <a:srcRect t="60663"/>
          <a:stretch/>
        </p:blipFill>
        <p:spPr>
          <a:xfrm>
            <a:off x="0" y="2574324"/>
            <a:ext cx="9143999" cy="2569200"/>
          </a:xfrm>
          <a:prstGeom prst="rect">
            <a:avLst/>
          </a:prstGeom>
          <a:noFill/>
          <a:ln>
            <a:noFill/>
          </a:ln>
        </p:spPr>
      </p:pic>
      <p:sp>
        <p:nvSpPr>
          <p:cNvPr id="152" name="Google Shape;152;p23"/>
          <p:cNvSpPr/>
          <p:nvPr/>
        </p:nvSpPr>
        <p:spPr>
          <a:xfrm>
            <a:off x="0" y="0"/>
            <a:ext cx="9144000" cy="2569200"/>
          </a:xfrm>
          <a:prstGeom prst="rect">
            <a:avLst/>
          </a:prstGeom>
          <a:solidFill>
            <a:srgbClr val="C6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3"/>
          <p:cNvSpPr txBox="1"/>
          <p:nvPr/>
        </p:nvSpPr>
        <p:spPr>
          <a:xfrm>
            <a:off x="3827050" y="1585625"/>
            <a:ext cx="2818800" cy="32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23"/>
          <p:cNvSpPr/>
          <p:nvPr/>
        </p:nvSpPr>
        <p:spPr>
          <a:xfrm rot="240484">
            <a:off x="2474056" y="1089884"/>
            <a:ext cx="4196293" cy="2963536"/>
          </a:xfrm>
          <a:prstGeom prst="roundRect">
            <a:avLst>
              <a:gd name="adj" fmla="val 0"/>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p:nvPr/>
        </p:nvSpPr>
        <p:spPr>
          <a:xfrm>
            <a:off x="0" y="0"/>
            <a:ext cx="9144000" cy="2569200"/>
          </a:xfrm>
          <a:prstGeom prst="rect">
            <a:avLst/>
          </a:prstGeom>
          <a:solidFill>
            <a:srgbClr val="B7E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3"/>
          <p:cNvSpPr/>
          <p:nvPr/>
        </p:nvSpPr>
        <p:spPr>
          <a:xfrm rot="-253875">
            <a:off x="2473986" y="1079912"/>
            <a:ext cx="4196137" cy="2963381"/>
          </a:xfrm>
          <a:prstGeom prst="roundRect">
            <a:avLst>
              <a:gd name="adj" fmla="val 0"/>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3"/>
          <p:cNvSpPr txBox="1"/>
          <p:nvPr/>
        </p:nvSpPr>
        <p:spPr>
          <a:xfrm rot="273">
            <a:off x="2686665" y="1876371"/>
            <a:ext cx="3771300" cy="139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34343"/>
                </a:solidFill>
                <a:latin typeface="Lato Light"/>
                <a:ea typeface="Lato Light"/>
                <a:cs typeface="Lato Light"/>
                <a:sym typeface="Lato Light"/>
              </a:rPr>
              <a:t>There are no incurable diseases - only the lack of will. There are no worthless herbs - only the lack of knowledge.</a:t>
            </a:r>
            <a:endParaRPr>
              <a:solidFill>
                <a:srgbClr val="434343"/>
              </a:solidFill>
              <a:latin typeface="Lato Light"/>
              <a:ea typeface="Lato Light"/>
              <a:cs typeface="Lato Light"/>
              <a:sym typeface="Lato Light"/>
            </a:endParaRPr>
          </a:p>
        </p:txBody>
      </p:sp>
      <p:sp>
        <p:nvSpPr>
          <p:cNvPr id="158" name="Google Shape;158;p23"/>
          <p:cNvSpPr txBox="1"/>
          <p:nvPr/>
        </p:nvSpPr>
        <p:spPr>
          <a:xfrm rot="-820">
            <a:off x="2627134" y="3152910"/>
            <a:ext cx="3771300" cy="53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999999"/>
                </a:solidFill>
                <a:latin typeface="Lato Light"/>
                <a:ea typeface="Lato Light"/>
                <a:cs typeface="Lato Light"/>
                <a:sym typeface="Lato Light"/>
              </a:rPr>
              <a:t>Ibn Sina</a:t>
            </a:r>
            <a:endParaRPr>
              <a:solidFill>
                <a:srgbClr val="999999"/>
              </a:solidFill>
              <a:latin typeface="Lato Light"/>
              <a:ea typeface="Lato Light"/>
              <a:cs typeface="Lato Light"/>
              <a:sym typeface="Lat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69"/>
        <p:cNvGrpSpPr/>
        <p:nvPr/>
      </p:nvGrpSpPr>
      <p:grpSpPr>
        <a:xfrm>
          <a:off x="0" y="0"/>
          <a:ext cx="0" cy="0"/>
          <a:chOff x="0" y="0"/>
          <a:chExt cx="0" cy="0"/>
        </a:xfrm>
      </p:grpSpPr>
      <p:pic>
        <p:nvPicPr>
          <p:cNvPr id="70" name="Google Shape;70;p14"/>
          <p:cNvPicPr preferRelativeResize="0"/>
          <p:nvPr/>
        </p:nvPicPr>
        <p:blipFill rotWithShape="1">
          <a:blip r:embed="rId3">
            <a:alphaModFix/>
          </a:blip>
          <a:srcRect t="60663"/>
          <a:stretch/>
        </p:blipFill>
        <p:spPr>
          <a:xfrm>
            <a:off x="0" y="2574324"/>
            <a:ext cx="9143999" cy="2569200"/>
          </a:xfrm>
          <a:prstGeom prst="rect">
            <a:avLst/>
          </a:prstGeom>
          <a:noFill/>
          <a:ln>
            <a:noFill/>
          </a:ln>
        </p:spPr>
      </p:pic>
      <p:sp>
        <p:nvSpPr>
          <p:cNvPr id="71" name="Google Shape;71;p14"/>
          <p:cNvSpPr/>
          <p:nvPr/>
        </p:nvSpPr>
        <p:spPr>
          <a:xfrm>
            <a:off x="0" y="0"/>
            <a:ext cx="9144000" cy="2569200"/>
          </a:xfrm>
          <a:prstGeom prst="rect">
            <a:avLst/>
          </a:prstGeom>
          <a:solidFill>
            <a:srgbClr val="FADA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txBox="1"/>
          <p:nvPr/>
        </p:nvSpPr>
        <p:spPr>
          <a:xfrm>
            <a:off x="3827050" y="1585625"/>
            <a:ext cx="2818800" cy="32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14"/>
          <p:cNvSpPr txBox="1"/>
          <p:nvPr/>
        </p:nvSpPr>
        <p:spPr>
          <a:xfrm rot="-636">
            <a:off x="2865146" y="4080661"/>
            <a:ext cx="3241200" cy="55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434343"/>
                </a:solidFill>
                <a:latin typeface="Lato"/>
                <a:ea typeface="Lato"/>
                <a:cs typeface="Lato"/>
                <a:sym typeface="Lato"/>
              </a:rPr>
              <a:t>Astable Multivibrator Output</a:t>
            </a:r>
            <a:endParaRPr sz="1800">
              <a:solidFill>
                <a:srgbClr val="434343"/>
              </a:solidFill>
              <a:latin typeface="Lato"/>
              <a:ea typeface="Lato"/>
              <a:cs typeface="Lato"/>
              <a:sym typeface="Lato"/>
            </a:endParaRPr>
          </a:p>
        </p:txBody>
      </p:sp>
      <p:pic>
        <p:nvPicPr>
          <p:cNvPr id="74" name="Google Shape;74;p14"/>
          <p:cNvPicPr preferRelativeResize="0"/>
          <p:nvPr/>
        </p:nvPicPr>
        <p:blipFill>
          <a:blip r:embed="rId4">
            <a:alphaModFix/>
          </a:blip>
          <a:stretch>
            <a:fillRect/>
          </a:stretch>
        </p:blipFill>
        <p:spPr>
          <a:xfrm>
            <a:off x="0" y="1062854"/>
            <a:ext cx="9144002" cy="3017793"/>
          </a:xfrm>
          <a:prstGeom prst="rect">
            <a:avLst/>
          </a:prstGeom>
          <a:noFill/>
          <a:ln w="9525" cap="flat" cmpd="sng">
            <a:solidFill>
              <a:srgbClr val="EFEFEF"/>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78"/>
        <p:cNvGrpSpPr/>
        <p:nvPr/>
      </p:nvGrpSpPr>
      <p:grpSpPr>
        <a:xfrm>
          <a:off x="0" y="0"/>
          <a:ext cx="0" cy="0"/>
          <a:chOff x="0" y="0"/>
          <a:chExt cx="0" cy="0"/>
        </a:xfrm>
      </p:grpSpPr>
      <p:pic>
        <p:nvPicPr>
          <p:cNvPr id="79" name="Google Shape;79;p15"/>
          <p:cNvPicPr preferRelativeResize="0"/>
          <p:nvPr/>
        </p:nvPicPr>
        <p:blipFill rotWithShape="1">
          <a:blip r:embed="rId3">
            <a:alphaModFix/>
          </a:blip>
          <a:srcRect t="60663"/>
          <a:stretch/>
        </p:blipFill>
        <p:spPr>
          <a:xfrm>
            <a:off x="0" y="2574324"/>
            <a:ext cx="9143999" cy="2569200"/>
          </a:xfrm>
          <a:prstGeom prst="rect">
            <a:avLst/>
          </a:prstGeom>
          <a:noFill/>
          <a:ln>
            <a:noFill/>
          </a:ln>
        </p:spPr>
      </p:pic>
      <p:sp>
        <p:nvSpPr>
          <p:cNvPr id="80" name="Google Shape;80;p15"/>
          <p:cNvSpPr/>
          <p:nvPr/>
        </p:nvSpPr>
        <p:spPr>
          <a:xfrm>
            <a:off x="0" y="0"/>
            <a:ext cx="9144000" cy="2569200"/>
          </a:xfrm>
          <a:prstGeom prst="rect">
            <a:avLst/>
          </a:prstGeom>
          <a:solidFill>
            <a:srgbClr val="FADA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txBox="1"/>
          <p:nvPr/>
        </p:nvSpPr>
        <p:spPr>
          <a:xfrm>
            <a:off x="3827050" y="1585625"/>
            <a:ext cx="2818800" cy="32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5"/>
          <p:cNvSpPr txBox="1"/>
          <p:nvPr/>
        </p:nvSpPr>
        <p:spPr>
          <a:xfrm rot="-569">
            <a:off x="2800550" y="4441584"/>
            <a:ext cx="3626700" cy="55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434343"/>
                </a:solidFill>
                <a:latin typeface="Lato"/>
                <a:ea typeface="Lato"/>
                <a:cs typeface="Lato"/>
                <a:sym typeface="Lato"/>
              </a:rPr>
              <a:t>Monostable Multivibrator Output</a:t>
            </a:r>
            <a:endParaRPr sz="1800">
              <a:solidFill>
                <a:srgbClr val="434343"/>
              </a:solidFill>
              <a:latin typeface="Lato"/>
              <a:ea typeface="Lato"/>
              <a:cs typeface="Lato"/>
              <a:sym typeface="Lato"/>
            </a:endParaRPr>
          </a:p>
        </p:txBody>
      </p:sp>
      <p:pic>
        <p:nvPicPr>
          <p:cNvPr id="83" name="Google Shape;83;p15"/>
          <p:cNvPicPr preferRelativeResize="0"/>
          <p:nvPr/>
        </p:nvPicPr>
        <p:blipFill>
          <a:blip r:embed="rId4">
            <a:alphaModFix/>
          </a:blip>
          <a:stretch>
            <a:fillRect/>
          </a:stretch>
        </p:blipFill>
        <p:spPr>
          <a:xfrm>
            <a:off x="0" y="675988"/>
            <a:ext cx="9143999" cy="3791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87"/>
        <p:cNvGrpSpPr/>
        <p:nvPr/>
      </p:nvGrpSpPr>
      <p:grpSpPr>
        <a:xfrm>
          <a:off x="0" y="0"/>
          <a:ext cx="0" cy="0"/>
          <a:chOff x="0" y="0"/>
          <a:chExt cx="0" cy="0"/>
        </a:xfrm>
      </p:grpSpPr>
      <p:pic>
        <p:nvPicPr>
          <p:cNvPr id="88" name="Google Shape;88;p16"/>
          <p:cNvPicPr preferRelativeResize="0"/>
          <p:nvPr/>
        </p:nvPicPr>
        <p:blipFill rotWithShape="1">
          <a:blip r:embed="rId3">
            <a:alphaModFix/>
          </a:blip>
          <a:srcRect t="60663"/>
          <a:stretch/>
        </p:blipFill>
        <p:spPr>
          <a:xfrm>
            <a:off x="0" y="2574324"/>
            <a:ext cx="9143999" cy="2569200"/>
          </a:xfrm>
          <a:prstGeom prst="rect">
            <a:avLst/>
          </a:prstGeom>
          <a:noFill/>
          <a:ln>
            <a:noFill/>
          </a:ln>
        </p:spPr>
      </p:pic>
      <p:sp>
        <p:nvSpPr>
          <p:cNvPr id="89" name="Google Shape;89;p16"/>
          <p:cNvSpPr/>
          <p:nvPr/>
        </p:nvSpPr>
        <p:spPr>
          <a:xfrm>
            <a:off x="0" y="0"/>
            <a:ext cx="9144000" cy="2569200"/>
          </a:xfrm>
          <a:prstGeom prst="rect">
            <a:avLst/>
          </a:prstGeom>
          <a:solidFill>
            <a:srgbClr val="FADA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txBox="1"/>
          <p:nvPr/>
        </p:nvSpPr>
        <p:spPr>
          <a:xfrm>
            <a:off x="3827050" y="1585625"/>
            <a:ext cx="2818800" cy="32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16"/>
          <p:cNvSpPr txBox="1"/>
          <p:nvPr/>
        </p:nvSpPr>
        <p:spPr>
          <a:xfrm rot="-569">
            <a:off x="2800550" y="4441584"/>
            <a:ext cx="3626700" cy="55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434343"/>
                </a:solidFill>
                <a:latin typeface="Lato"/>
                <a:ea typeface="Lato"/>
                <a:cs typeface="Lato"/>
                <a:sym typeface="Lato"/>
              </a:rPr>
              <a:t>Bistable Multivibrator Output</a:t>
            </a:r>
            <a:endParaRPr sz="1800">
              <a:solidFill>
                <a:srgbClr val="434343"/>
              </a:solidFill>
              <a:latin typeface="Lato"/>
              <a:ea typeface="Lato"/>
              <a:cs typeface="Lato"/>
              <a:sym typeface="Lato"/>
            </a:endParaRPr>
          </a:p>
        </p:txBody>
      </p:sp>
      <p:pic>
        <p:nvPicPr>
          <p:cNvPr id="92" name="Google Shape;92;p16"/>
          <p:cNvPicPr preferRelativeResize="0"/>
          <p:nvPr/>
        </p:nvPicPr>
        <p:blipFill>
          <a:blip r:embed="rId4">
            <a:alphaModFix/>
          </a:blip>
          <a:stretch>
            <a:fillRect/>
          </a:stretch>
        </p:blipFill>
        <p:spPr>
          <a:xfrm>
            <a:off x="0" y="622350"/>
            <a:ext cx="9144002" cy="38987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96"/>
        <p:cNvGrpSpPr/>
        <p:nvPr/>
      </p:nvGrpSpPr>
      <p:grpSpPr>
        <a:xfrm>
          <a:off x="0" y="0"/>
          <a:ext cx="0" cy="0"/>
          <a:chOff x="0" y="0"/>
          <a:chExt cx="0" cy="0"/>
        </a:xfrm>
      </p:grpSpPr>
      <p:pic>
        <p:nvPicPr>
          <p:cNvPr id="97" name="Google Shape;97;p17"/>
          <p:cNvPicPr preferRelativeResize="0"/>
          <p:nvPr/>
        </p:nvPicPr>
        <p:blipFill rotWithShape="1">
          <a:blip r:embed="rId3">
            <a:alphaModFix/>
          </a:blip>
          <a:srcRect t="60663"/>
          <a:stretch/>
        </p:blipFill>
        <p:spPr>
          <a:xfrm>
            <a:off x="0" y="2574324"/>
            <a:ext cx="9143999" cy="2569200"/>
          </a:xfrm>
          <a:prstGeom prst="rect">
            <a:avLst/>
          </a:prstGeom>
          <a:noFill/>
          <a:ln>
            <a:noFill/>
          </a:ln>
        </p:spPr>
      </p:pic>
      <p:sp>
        <p:nvSpPr>
          <p:cNvPr id="98" name="Google Shape;98;p17"/>
          <p:cNvSpPr/>
          <p:nvPr/>
        </p:nvSpPr>
        <p:spPr>
          <a:xfrm>
            <a:off x="0" y="0"/>
            <a:ext cx="9144000" cy="2569200"/>
          </a:xfrm>
          <a:prstGeom prst="rect">
            <a:avLst/>
          </a:prstGeom>
          <a:solidFill>
            <a:srgbClr val="F4C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txBox="1"/>
          <p:nvPr/>
        </p:nvSpPr>
        <p:spPr>
          <a:xfrm>
            <a:off x="3827050" y="1585625"/>
            <a:ext cx="2818800" cy="32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0" name="Google Shape;100;p17"/>
          <p:cNvPicPr preferRelativeResize="0"/>
          <p:nvPr/>
        </p:nvPicPr>
        <p:blipFill>
          <a:blip r:embed="rId4">
            <a:alphaModFix/>
          </a:blip>
          <a:stretch>
            <a:fillRect/>
          </a:stretch>
        </p:blipFill>
        <p:spPr>
          <a:xfrm>
            <a:off x="1470278" y="650988"/>
            <a:ext cx="6203423" cy="3841524"/>
          </a:xfrm>
          <a:prstGeom prst="rect">
            <a:avLst/>
          </a:prstGeom>
          <a:noFill/>
          <a:ln>
            <a:noFill/>
          </a:ln>
        </p:spPr>
      </p:pic>
      <p:sp>
        <p:nvSpPr>
          <p:cNvPr id="101" name="Google Shape;101;p17"/>
          <p:cNvSpPr txBox="1"/>
          <p:nvPr/>
        </p:nvSpPr>
        <p:spPr>
          <a:xfrm rot="-569">
            <a:off x="2800550" y="4670184"/>
            <a:ext cx="3626700" cy="55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434343"/>
                </a:solidFill>
                <a:latin typeface="Lato"/>
                <a:ea typeface="Lato"/>
                <a:cs typeface="Lato"/>
                <a:sym typeface="Lato"/>
              </a:rPr>
              <a:t>Fixed Bias Transistor Binary</a:t>
            </a:r>
            <a:endParaRPr sz="1800">
              <a:solidFill>
                <a:srgbClr val="434343"/>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05"/>
        <p:cNvGrpSpPr/>
        <p:nvPr/>
      </p:nvGrpSpPr>
      <p:grpSpPr>
        <a:xfrm>
          <a:off x="0" y="0"/>
          <a:ext cx="0" cy="0"/>
          <a:chOff x="0" y="0"/>
          <a:chExt cx="0" cy="0"/>
        </a:xfrm>
      </p:grpSpPr>
      <p:pic>
        <p:nvPicPr>
          <p:cNvPr id="106" name="Google Shape;106;p18"/>
          <p:cNvPicPr preferRelativeResize="0"/>
          <p:nvPr/>
        </p:nvPicPr>
        <p:blipFill rotWithShape="1">
          <a:blip r:embed="rId3">
            <a:alphaModFix/>
          </a:blip>
          <a:srcRect t="60663"/>
          <a:stretch/>
        </p:blipFill>
        <p:spPr>
          <a:xfrm>
            <a:off x="0" y="2574324"/>
            <a:ext cx="9143999" cy="2569200"/>
          </a:xfrm>
          <a:prstGeom prst="rect">
            <a:avLst/>
          </a:prstGeom>
          <a:noFill/>
          <a:ln>
            <a:noFill/>
          </a:ln>
        </p:spPr>
      </p:pic>
      <p:sp>
        <p:nvSpPr>
          <p:cNvPr id="107" name="Google Shape;107;p18"/>
          <p:cNvSpPr/>
          <p:nvPr/>
        </p:nvSpPr>
        <p:spPr>
          <a:xfrm>
            <a:off x="0" y="0"/>
            <a:ext cx="9144000" cy="2569200"/>
          </a:xfrm>
          <a:prstGeom prst="rect">
            <a:avLst/>
          </a:prstGeom>
          <a:solidFill>
            <a:srgbClr val="F4C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8"/>
          <p:cNvSpPr txBox="1"/>
          <p:nvPr/>
        </p:nvSpPr>
        <p:spPr>
          <a:xfrm>
            <a:off x="3827050" y="1585625"/>
            <a:ext cx="2818800" cy="32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18"/>
          <p:cNvSpPr txBox="1"/>
          <p:nvPr/>
        </p:nvSpPr>
        <p:spPr>
          <a:xfrm rot="-569">
            <a:off x="2800550" y="4670184"/>
            <a:ext cx="3626700" cy="55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434343"/>
                </a:solidFill>
                <a:latin typeface="Lato"/>
                <a:ea typeface="Lato"/>
                <a:cs typeface="Lato"/>
                <a:sym typeface="Lato"/>
              </a:rPr>
              <a:t>Self-Biased Transistor Binary</a:t>
            </a:r>
            <a:endParaRPr sz="1800">
              <a:solidFill>
                <a:srgbClr val="434343"/>
              </a:solidFill>
              <a:latin typeface="Lato"/>
              <a:ea typeface="Lato"/>
              <a:cs typeface="Lato"/>
              <a:sym typeface="Lato"/>
            </a:endParaRPr>
          </a:p>
        </p:txBody>
      </p:sp>
      <p:pic>
        <p:nvPicPr>
          <p:cNvPr id="110" name="Google Shape;110;p18"/>
          <p:cNvPicPr preferRelativeResize="0"/>
          <p:nvPr/>
        </p:nvPicPr>
        <p:blipFill>
          <a:blip r:embed="rId4">
            <a:alphaModFix/>
          </a:blip>
          <a:stretch>
            <a:fillRect/>
          </a:stretch>
        </p:blipFill>
        <p:spPr>
          <a:xfrm>
            <a:off x="2323199" y="518491"/>
            <a:ext cx="4581402" cy="41930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14"/>
        <p:cNvGrpSpPr/>
        <p:nvPr/>
      </p:nvGrpSpPr>
      <p:grpSpPr>
        <a:xfrm>
          <a:off x="0" y="0"/>
          <a:ext cx="0" cy="0"/>
          <a:chOff x="0" y="0"/>
          <a:chExt cx="0" cy="0"/>
        </a:xfrm>
      </p:grpSpPr>
      <p:pic>
        <p:nvPicPr>
          <p:cNvPr id="115" name="Google Shape;115;p19"/>
          <p:cNvPicPr preferRelativeResize="0"/>
          <p:nvPr/>
        </p:nvPicPr>
        <p:blipFill rotWithShape="1">
          <a:blip r:embed="rId3">
            <a:alphaModFix/>
          </a:blip>
          <a:srcRect t="60663"/>
          <a:stretch/>
        </p:blipFill>
        <p:spPr>
          <a:xfrm>
            <a:off x="0" y="2574324"/>
            <a:ext cx="9143999" cy="2569200"/>
          </a:xfrm>
          <a:prstGeom prst="rect">
            <a:avLst/>
          </a:prstGeom>
          <a:noFill/>
          <a:ln>
            <a:noFill/>
          </a:ln>
        </p:spPr>
      </p:pic>
      <p:sp>
        <p:nvSpPr>
          <p:cNvPr id="116" name="Google Shape;116;p19"/>
          <p:cNvSpPr/>
          <p:nvPr/>
        </p:nvSpPr>
        <p:spPr>
          <a:xfrm>
            <a:off x="0" y="0"/>
            <a:ext cx="9144000" cy="2569200"/>
          </a:xfrm>
          <a:prstGeom prst="rect">
            <a:avLst/>
          </a:prstGeom>
          <a:solidFill>
            <a:srgbClr val="F4C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txBox="1"/>
          <p:nvPr/>
        </p:nvSpPr>
        <p:spPr>
          <a:xfrm>
            <a:off x="3827050" y="1585625"/>
            <a:ext cx="2818800" cy="32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9"/>
          <p:cNvSpPr txBox="1"/>
          <p:nvPr/>
        </p:nvSpPr>
        <p:spPr>
          <a:xfrm rot="-529">
            <a:off x="2682250" y="4670200"/>
            <a:ext cx="3897900" cy="55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434343"/>
                </a:solidFill>
                <a:latin typeface="Lato"/>
                <a:ea typeface="Lato"/>
                <a:cs typeface="Lato"/>
                <a:sym typeface="Lato"/>
              </a:rPr>
              <a:t>Collector Coupled Monostable Multi</a:t>
            </a:r>
            <a:endParaRPr sz="1800">
              <a:solidFill>
                <a:srgbClr val="434343"/>
              </a:solidFill>
              <a:latin typeface="Lato"/>
              <a:ea typeface="Lato"/>
              <a:cs typeface="Lato"/>
              <a:sym typeface="Lato"/>
            </a:endParaRPr>
          </a:p>
        </p:txBody>
      </p:sp>
      <p:pic>
        <p:nvPicPr>
          <p:cNvPr id="119" name="Google Shape;119;p19"/>
          <p:cNvPicPr preferRelativeResize="0"/>
          <p:nvPr/>
        </p:nvPicPr>
        <p:blipFill>
          <a:blip r:embed="rId4">
            <a:alphaModFix/>
          </a:blip>
          <a:stretch>
            <a:fillRect/>
          </a:stretch>
        </p:blipFill>
        <p:spPr>
          <a:xfrm>
            <a:off x="1486775" y="964526"/>
            <a:ext cx="6254251" cy="32144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23"/>
        <p:cNvGrpSpPr/>
        <p:nvPr/>
      </p:nvGrpSpPr>
      <p:grpSpPr>
        <a:xfrm>
          <a:off x="0" y="0"/>
          <a:ext cx="0" cy="0"/>
          <a:chOff x="0" y="0"/>
          <a:chExt cx="0" cy="0"/>
        </a:xfrm>
      </p:grpSpPr>
      <p:pic>
        <p:nvPicPr>
          <p:cNvPr id="124" name="Google Shape;124;p20"/>
          <p:cNvPicPr preferRelativeResize="0"/>
          <p:nvPr/>
        </p:nvPicPr>
        <p:blipFill rotWithShape="1">
          <a:blip r:embed="rId3">
            <a:alphaModFix/>
          </a:blip>
          <a:srcRect t="60663"/>
          <a:stretch/>
        </p:blipFill>
        <p:spPr>
          <a:xfrm>
            <a:off x="0" y="2574324"/>
            <a:ext cx="9143999" cy="2569200"/>
          </a:xfrm>
          <a:prstGeom prst="rect">
            <a:avLst/>
          </a:prstGeom>
          <a:noFill/>
          <a:ln>
            <a:noFill/>
          </a:ln>
        </p:spPr>
      </p:pic>
      <p:sp>
        <p:nvSpPr>
          <p:cNvPr id="125" name="Google Shape;125;p20"/>
          <p:cNvSpPr/>
          <p:nvPr/>
        </p:nvSpPr>
        <p:spPr>
          <a:xfrm>
            <a:off x="0" y="0"/>
            <a:ext cx="9144000" cy="2569200"/>
          </a:xfrm>
          <a:prstGeom prst="rect">
            <a:avLst/>
          </a:prstGeom>
          <a:solidFill>
            <a:srgbClr val="F4C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txBox="1"/>
          <p:nvPr/>
        </p:nvSpPr>
        <p:spPr>
          <a:xfrm>
            <a:off x="3827050" y="1585625"/>
            <a:ext cx="2818800" cy="32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20"/>
          <p:cNvSpPr txBox="1"/>
          <p:nvPr/>
        </p:nvSpPr>
        <p:spPr>
          <a:xfrm rot="-529">
            <a:off x="2682250" y="4670200"/>
            <a:ext cx="3897900" cy="55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434343"/>
                </a:solidFill>
                <a:latin typeface="Lato"/>
                <a:ea typeface="Lato"/>
                <a:cs typeface="Lato"/>
                <a:sym typeface="Lato"/>
              </a:rPr>
              <a:t>Emitter Coupled Monostable Multi</a:t>
            </a:r>
            <a:endParaRPr sz="1800">
              <a:solidFill>
                <a:srgbClr val="434343"/>
              </a:solidFill>
              <a:latin typeface="Lato"/>
              <a:ea typeface="Lato"/>
              <a:cs typeface="Lato"/>
              <a:sym typeface="Lato"/>
            </a:endParaRPr>
          </a:p>
        </p:txBody>
      </p:sp>
      <p:pic>
        <p:nvPicPr>
          <p:cNvPr id="128" name="Google Shape;128;p20"/>
          <p:cNvPicPr preferRelativeResize="0"/>
          <p:nvPr/>
        </p:nvPicPr>
        <p:blipFill>
          <a:blip r:embed="rId4">
            <a:alphaModFix/>
          </a:blip>
          <a:stretch>
            <a:fillRect/>
          </a:stretch>
        </p:blipFill>
        <p:spPr>
          <a:xfrm>
            <a:off x="908075" y="707236"/>
            <a:ext cx="7446249" cy="3729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32"/>
        <p:cNvGrpSpPr/>
        <p:nvPr/>
      </p:nvGrpSpPr>
      <p:grpSpPr>
        <a:xfrm>
          <a:off x="0" y="0"/>
          <a:ext cx="0" cy="0"/>
          <a:chOff x="0" y="0"/>
          <a:chExt cx="0" cy="0"/>
        </a:xfrm>
      </p:grpSpPr>
      <p:pic>
        <p:nvPicPr>
          <p:cNvPr id="133" name="Google Shape;133;p21"/>
          <p:cNvPicPr preferRelativeResize="0"/>
          <p:nvPr/>
        </p:nvPicPr>
        <p:blipFill rotWithShape="1">
          <a:blip r:embed="rId3">
            <a:alphaModFix/>
          </a:blip>
          <a:srcRect t="60663"/>
          <a:stretch/>
        </p:blipFill>
        <p:spPr>
          <a:xfrm>
            <a:off x="0" y="2574324"/>
            <a:ext cx="9143999" cy="2569200"/>
          </a:xfrm>
          <a:prstGeom prst="rect">
            <a:avLst/>
          </a:prstGeom>
          <a:noFill/>
          <a:ln>
            <a:noFill/>
          </a:ln>
        </p:spPr>
      </p:pic>
      <p:sp>
        <p:nvSpPr>
          <p:cNvPr id="134" name="Google Shape;134;p21"/>
          <p:cNvSpPr/>
          <p:nvPr/>
        </p:nvSpPr>
        <p:spPr>
          <a:xfrm>
            <a:off x="0" y="0"/>
            <a:ext cx="9144000" cy="2569200"/>
          </a:xfrm>
          <a:prstGeom prst="rect">
            <a:avLst/>
          </a:prstGeom>
          <a:solidFill>
            <a:srgbClr val="F4C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1"/>
          <p:cNvSpPr txBox="1"/>
          <p:nvPr/>
        </p:nvSpPr>
        <p:spPr>
          <a:xfrm>
            <a:off x="3827050" y="1585625"/>
            <a:ext cx="2818800" cy="32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21"/>
          <p:cNvSpPr txBox="1"/>
          <p:nvPr/>
        </p:nvSpPr>
        <p:spPr>
          <a:xfrm rot="-529">
            <a:off x="2682250" y="4670200"/>
            <a:ext cx="3897900" cy="55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434343"/>
                </a:solidFill>
                <a:latin typeface="Lato"/>
                <a:ea typeface="Lato"/>
                <a:cs typeface="Lato"/>
                <a:sym typeface="Lato"/>
              </a:rPr>
              <a:t>Collector Coupled Astable Multi</a:t>
            </a:r>
            <a:endParaRPr sz="1800">
              <a:solidFill>
                <a:srgbClr val="434343"/>
              </a:solidFill>
              <a:latin typeface="Lato"/>
              <a:ea typeface="Lato"/>
              <a:cs typeface="Lato"/>
              <a:sym typeface="Lato"/>
            </a:endParaRPr>
          </a:p>
        </p:txBody>
      </p:sp>
      <p:pic>
        <p:nvPicPr>
          <p:cNvPr id="137" name="Google Shape;137;p21"/>
          <p:cNvPicPr preferRelativeResize="0"/>
          <p:nvPr/>
        </p:nvPicPr>
        <p:blipFill>
          <a:blip r:embed="rId4">
            <a:alphaModFix/>
          </a:blip>
          <a:stretch>
            <a:fillRect/>
          </a:stretch>
        </p:blipFill>
        <p:spPr>
          <a:xfrm>
            <a:off x="1724700" y="739598"/>
            <a:ext cx="5694600" cy="36643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273</Words>
  <Application>Microsoft Office PowerPoint</Application>
  <PresentationFormat>On-screen Show (16:9)</PresentationFormat>
  <Paragraphs>15</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Lato</vt:lpstr>
      <vt:lpstr>Arial</vt:lpstr>
      <vt:lpstr>Lato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fariavns9@gmail.com</cp:lastModifiedBy>
  <cp:revision>6</cp:revision>
  <dcterms:modified xsi:type="dcterms:W3CDTF">2020-12-09T12:25:46Z</dcterms:modified>
</cp:coreProperties>
</file>