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Playfair Displ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851e723e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851e723e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51e723e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51e723e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51e723e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51e723e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51e723e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851e723e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51e723e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51e723e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51e723e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51e723e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51e723e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51e723e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51e723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51e723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51e723e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51e723e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51e723e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51e723e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51e723e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851e723e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51e723e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51e723e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51e723e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51e723e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Pulse Transformer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Muhaimin Bin Munir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Equivalent Circuit...</a:t>
            </a: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97400" y="1607343"/>
            <a:ext cx="3674300" cy="3147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 = αM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2  </a:t>
            </a:r>
            <a:r>
              <a:rPr lang="en-GB" dirty="0"/>
              <a:t>= α</a:t>
            </a:r>
            <a:r>
              <a:rPr lang="en-GB" baseline="30000" dirty="0"/>
              <a:t>2</a:t>
            </a:r>
            <a:r>
              <a:rPr lang="en-GB" dirty="0"/>
              <a:t>L</a:t>
            </a:r>
            <a:r>
              <a:rPr lang="en-GB" baseline="-25000" dirty="0"/>
              <a:t>s</a:t>
            </a:r>
            <a:r>
              <a:rPr lang="en-GB" dirty="0"/>
              <a:t>- αM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1  </a:t>
            </a:r>
            <a:r>
              <a:rPr lang="en-GB" dirty="0"/>
              <a:t>= L</a:t>
            </a:r>
            <a:r>
              <a:rPr lang="en-GB" baseline="-25000" dirty="0"/>
              <a:t>P</a:t>
            </a:r>
            <a:r>
              <a:rPr lang="en-GB" dirty="0"/>
              <a:t>- αM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 dirty="0"/>
              <a:t>Case: 1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α = √(L</a:t>
            </a:r>
            <a:r>
              <a:rPr lang="en-GB" baseline="-25000" dirty="0"/>
              <a:t>P </a:t>
            </a:r>
            <a:r>
              <a:rPr lang="en-GB" dirty="0"/>
              <a:t>/L</a:t>
            </a:r>
            <a:r>
              <a:rPr lang="en-GB" baseline="-25000" dirty="0"/>
              <a:t>s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σ</a:t>
            </a:r>
            <a:r>
              <a:rPr lang="en-GB" baseline="-25000" dirty="0"/>
              <a:t>1  </a:t>
            </a:r>
            <a:r>
              <a:rPr lang="en-GB" dirty="0"/>
              <a:t>= L</a:t>
            </a:r>
            <a:r>
              <a:rPr lang="en-GB" baseline="-25000" dirty="0"/>
              <a:t>P</a:t>
            </a:r>
            <a:r>
              <a:rPr lang="en-GB" dirty="0"/>
              <a:t>(1-K)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2  </a:t>
            </a:r>
            <a:r>
              <a:rPr lang="en-GB" dirty="0"/>
              <a:t>= L</a:t>
            </a:r>
            <a:r>
              <a:rPr lang="en-GB" baseline="-25000" dirty="0"/>
              <a:t>P</a:t>
            </a:r>
            <a:r>
              <a:rPr lang="en-GB" dirty="0"/>
              <a:t>(1-K)</a:t>
            </a:r>
            <a:br>
              <a:rPr lang="en-GB" dirty="0"/>
            </a:br>
            <a:r>
              <a:rPr lang="en-GB" dirty="0"/>
              <a:t>L = KL</a:t>
            </a:r>
            <a:r>
              <a:rPr lang="en-GB" baseline="-25000" dirty="0"/>
              <a:t>P</a:t>
            </a:r>
            <a:br>
              <a:rPr lang="en-GB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00" y="2571746"/>
            <a:ext cx="4600500" cy="182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Equivalent Circuit...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62250" y="1152475"/>
            <a:ext cx="4600500" cy="3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 = αM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2  </a:t>
            </a:r>
            <a:r>
              <a:rPr lang="en-GB" dirty="0"/>
              <a:t>= α</a:t>
            </a:r>
            <a:r>
              <a:rPr lang="en-GB" baseline="30000" dirty="0"/>
              <a:t>2</a:t>
            </a:r>
            <a:r>
              <a:rPr lang="en-GB" dirty="0"/>
              <a:t>L</a:t>
            </a:r>
            <a:r>
              <a:rPr lang="en-GB" baseline="-25000" dirty="0"/>
              <a:t>s</a:t>
            </a:r>
            <a:r>
              <a:rPr lang="en-GB" dirty="0"/>
              <a:t>- αM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1  </a:t>
            </a:r>
            <a:r>
              <a:rPr lang="en-GB" dirty="0"/>
              <a:t>= L</a:t>
            </a:r>
            <a:r>
              <a:rPr lang="en-GB" baseline="-25000" dirty="0"/>
              <a:t>P</a:t>
            </a:r>
            <a:r>
              <a:rPr lang="en-GB" dirty="0"/>
              <a:t>- αM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 dirty="0"/>
              <a:t>Case: 2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α = 1/K √(L</a:t>
            </a:r>
            <a:r>
              <a:rPr lang="en-GB" baseline="-25000" dirty="0"/>
              <a:t>P </a:t>
            </a:r>
            <a:r>
              <a:rPr lang="en-GB" dirty="0"/>
              <a:t>/L</a:t>
            </a:r>
            <a:r>
              <a:rPr lang="en-GB" baseline="-25000" dirty="0"/>
              <a:t>s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σ</a:t>
            </a:r>
            <a:r>
              <a:rPr lang="en-GB" baseline="-25000" dirty="0"/>
              <a:t>1  </a:t>
            </a:r>
            <a:r>
              <a:rPr lang="en-GB" dirty="0"/>
              <a:t>= 0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2  </a:t>
            </a:r>
            <a:r>
              <a:rPr lang="en-GB" dirty="0"/>
              <a:t>= L</a:t>
            </a:r>
            <a:r>
              <a:rPr lang="en-GB" baseline="-25000" dirty="0"/>
              <a:t>P</a:t>
            </a:r>
            <a:r>
              <a:rPr lang="en-GB" dirty="0"/>
              <a:t>(1/K</a:t>
            </a:r>
            <a:r>
              <a:rPr lang="en-GB" baseline="30000" dirty="0"/>
              <a:t>2 </a:t>
            </a:r>
            <a:r>
              <a:rPr lang="en-GB" dirty="0"/>
              <a:t>- 1)</a:t>
            </a:r>
            <a:br>
              <a:rPr lang="en-GB" dirty="0"/>
            </a:br>
            <a:r>
              <a:rPr lang="en-GB" dirty="0"/>
              <a:t>L = L</a:t>
            </a:r>
            <a:r>
              <a:rPr lang="en-GB" baseline="-25000" dirty="0"/>
              <a:t>P</a:t>
            </a:r>
            <a:br>
              <a:rPr lang="en-GB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975" y="2624375"/>
            <a:ext cx="4914725" cy="20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Equivalent Circuit...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62250" y="1152475"/>
            <a:ext cx="4600500" cy="3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 = αM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2  </a:t>
            </a:r>
            <a:r>
              <a:rPr lang="en-GB" dirty="0"/>
              <a:t>= α</a:t>
            </a:r>
            <a:r>
              <a:rPr lang="en-GB" baseline="30000" dirty="0"/>
              <a:t>2</a:t>
            </a:r>
            <a:r>
              <a:rPr lang="en-GB" dirty="0"/>
              <a:t>L</a:t>
            </a:r>
            <a:r>
              <a:rPr lang="en-GB" baseline="-25000" dirty="0"/>
              <a:t>s</a:t>
            </a:r>
            <a:r>
              <a:rPr lang="en-GB" dirty="0"/>
              <a:t>- αM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1  </a:t>
            </a:r>
            <a:r>
              <a:rPr lang="en-GB" dirty="0"/>
              <a:t>= L</a:t>
            </a:r>
            <a:r>
              <a:rPr lang="en-GB" baseline="-25000" dirty="0"/>
              <a:t>P</a:t>
            </a:r>
            <a:r>
              <a:rPr lang="en-GB" dirty="0"/>
              <a:t>- αM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 dirty="0"/>
              <a:t>Case: 3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α = K √(L</a:t>
            </a:r>
            <a:r>
              <a:rPr lang="en-GB" baseline="-25000" dirty="0"/>
              <a:t>P </a:t>
            </a:r>
            <a:r>
              <a:rPr lang="en-GB" dirty="0"/>
              <a:t>/L</a:t>
            </a:r>
            <a:r>
              <a:rPr lang="en-GB" baseline="-25000" dirty="0"/>
              <a:t>s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σ</a:t>
            </a:r>
            <a:r>
              <a:rPr lang="en-GB" baseline="-25000" dirty="0"/>
              <a:t>1  </a:t>
            </a:r>
            <a:r>
              <a:rPr lang="en-GB" dirty="0"/>
              <a:t>= L</a:t>
            </a:r>
            <a:r>
              <a:rPr lang="en-GB" baseline="-25000" dirty="0"/>
              <a:t>P</a:t>
            </a:r>
            <a:r>
              <a:rPr lang="en-GB" dirty="0"/>
              <a:t>(1 - K</a:t>
            </a:r>
            <a:r>
              <a:rPr lang="en-GB" baseline="30000" dirty="0"/>
              <a:t>2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2  </a:t>
            </a:r>
            <a:r>
              <a:rPr lang="en-GB" dirty="0"/>
              <a:t>= 0</a:t>
            </a:r>
            <a:br>
              <a:rPr lang="en-GB" dirty="0"/>
            </a:br>
            <a:r>
              <a:rPr lang="en-GB" dirty="0"/>
              <a:t>L = K</a:t>
            </a:r>
            <a:r>
              <a:rPr lang="en-GB" baseline="30000" dirty="0"/>
              <a:t>2</a:t>
            </a:r>
            <a:r>
              <a:rPr lang="en-GB" dirty="0"/>
              <a:t>L</a:t>
            </a:r>
            <a:r>
              <a:rPr lang="en-GB" baseline="-25000" dirty="0"/>
              <a:t>P</a:t>
            </a:r>
            <a:br>
              <a:rPr lang="en-GB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775" y="2451023"/>
            <a:ext cx="5423525" cy="22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of Pulse Transformer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614488"/>
            <a:ext cx="3003300" cy="1650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L/R</a:t>
            </a:r>
            <a:r>
              <a:rPr lang="en-GB" baseline="-25000" dirty="0"/>
              <a:t>o</a:t>
            </a:r>
            <a:r>
              <a:rPr lang="en-GB" dirty="0"/>
              <a:t> &gt; 10T [High Frequency]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L/R</a:t>
            </a:r>
            <a:r>
              <a:rPr lang="en-GB" baseline="-25000" dirty="0"/>
              <a:t>o</a:t>
            </a:r>
            <a:r>
              <a:rPr lang="en-GB" dirty="0"/>
              <a:t> &lt; T/10 [Low Frequency]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8775"/>
          <a:stretch/>
        </p:blipFill>
        <p:spPr>
          <a:xfrm>
            <a:off x="3765676" y="1013344"/>
            <a:ext cx="4309675" cy="39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490250" y="602550"/>
            <a:ext cx="6431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Fortune and misfortune are like twisted ropes, so they come by turns.</a:t>
            </a:r>
            <a:br>
              <a:rPr lang="en-GB" sz="3600" dirty="0"/>
            </a:b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-Captain Ri </a:t>
            </a:r>
            <a:r>
              <a:rPr lang="en-GB" sz="1800" dirty="0" err="1"/>
              <a:t>Jeong</a:t>
            </a:r>
            <a:r>
              <a:rPr lang="en-GB" sz="1800" dirty="0"/>
              <a:t> </a:t>
            </a:r>
            <a:r>
              <a:rPr lang="en-GB" sz="1800" dirty="0" err="1"/>
              <a:t>Hyeok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 of Pulse Transformer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91594" y="1428749"/>
            <a:ext cx="8360812" cy="325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 change the amplitude and impedance level of a pulse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 invert the polarity of a pulse; also to provide with the aid of </a:t>
            </a:r>
            <a:r>
              <a:rPr lang="en-GB" dirty="0" err="1"/>
              <a:t>center</a:t>
            </a:r>
            <a:r>
              <a:rPr lang="en-GB" dirty="0"/>
              <a:t>-tapped winding, equal positive and negative pulses simultaneously.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 produce a pulse in a circuit having negligible d-c resistance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 effect “d-c isolation” between source and a load; in other words, to produce a pulse in a winding whose d-c voltage level may be arbitrarily selected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 couple between stages of pulse amplifiers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 differentiate a pulse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 act as a coupling element in certain pulse-generating circuits such as the blocking oscillator and </a:t>
            </a:r>
            <a:r>
              <a:rPr lang="en-GB" dirty="0" err="1"/>
              <a:t>multiar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Passive circuit element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 additional voltage required for operation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Separates High voltage power circuit from Low voltage power circuit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Small in size (High frequency)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Multiple components in secondary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4108775"/>
            <a:ext cx="39999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Fig:  Diagram of a Transformer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832400" y="4108675"/>
            <a:ext cx="39999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Fig: Schematic Diagram of a Transformer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0850"/>
            <a:ext cx="4527600" cy="17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74650"/>
            <a:ext cx="4159200" cy="209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Coefficient of Coupling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</a:t>
            </a:r>
            <a:r>
              <a:rPr lang="en-GB" baseline="-25000"/>
              <a:t>P</a:t>
            </a:r>
            <a:r>
              <a:rPr lang="en-GB"/>
              <a:t> = Primary Inductance</a:t>
            </a:r>
            <a:br>
              <a:rPr lang="en-GB"/>
            </a:br>
            <a:r>
              <a:rPr lang="en-GB"/>
              <a:t>L</a:t>
            </a:r>
            <a:r>
              <a:rPr lang="en-GB" baseline="-25000"/>
              <a:t>S</a:t>
            </a:r>
            <a:r>
              <a:rPr lang="en-GB"/>
              <a:t> = Secondary Inductance</a:t>
            </a:r>
            <a:br>
              <a:rPr lang="en-GB"/>
            </a:br>
            <a:r>
              <a:rPr lang="en-GB"/>
              <a:t>M = Mutual Inductance</a:t>
            </a:r>
            <a:br>
              <a:rPr lang="en-GB"/>
            </a:br>
            <a:r>
              <a:rPr lang="en-GB"/>
              <a:t>R</a:t>
            </a:r>
            <a:r>
              <a:rPr lang="en-GB" baseline="-25000"/>
              <a:t>L</a:t>
            </a:r>
            <a:r>
              <a:rPr lang="en-GB"/>
              <a:t> = Load Resistance</a:t>
            </a:r>
            <a:br>
              <a:rPr lang="en-GB"/>
            </a:br>
            <a:r>
              <a:rPr lang="en-GB"/>
              <a:t>K = Coefficient of Coupling</a:t>
            </a:r>
            <a:br>
              <a:rPr lang="en-GB"/>
            </a:br>
            <a:br>
              <a:rPr lang="en-GB"/>
            </a:br>
            <a:r>
              <a:rPr lang="en-GB"/>
              <a:t>K = M/√(L</a:t>
            </a:r>
            <a:r>
              <a:rPr lang="en-GB" baseline="-25000"/>
              <a:t>P</a:t>
            </a:r>
            <a:r>
              <a:rPr lang="en-GB"/>
              <a:t>L</a:t>
            </a:r>
            <a:r>
              <a:rPr lang="en-GB" baseline="-25000"/>
              <a:t>S</a:t>
            </a:r>
            <a:r>
              <a:rPr lang="en-GB"/>
              <a:t>)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41222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we ignored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Primary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Secondary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Source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Capacitance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Core Loss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Non-linear behaviour of magnetic ckt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878575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η = v</a:t>
            </a:r>
            <a:r>
              <a:rPr lang="en-GB" sz="4100" baseline="-25000"/>
              <a:t>o</a:t>
            </a:r>
            <a:r>
              <a:rPr lang="en-GB" sz="4100"/>
              <a:t>/v</a:t>
            </a:r>
            <a:r>
              <a:rPr lang="en-GB" sz="4100" baseline="-25000"/>
              <a:t>i</a:t>
            </a:r>
            <a:r>
              <a:rPr lang="en-GB" sz="4100"/>
              <a:t> = i</a:t>
            </a:r>
            <a:r>
              <a:rPr lang="en-GB" sz="4100" baseline="-25000"/>
              <a:t>P</a:t>
            </a:r>
            <a:r>
              <a:rPr lang="en-GB" sz="4100"/>
              <a:t> /i</a:t>
            </a:r>
            <a:r>
              <a:rPr lang="en-GB" sz="4100" baseline="-25000"/>
              <a:t>S</a:t>
            </a:r>
            <a:r>
              <a:rPr lang="en-GB" sz="4100"/>
              <a:t> = √(L</a:t>
            </a:r>
            <a:r>
              <a:rPr lang="en-GB" sz="4100" baseline="-25000"/>
              <a:t>P</a:t>
            </a:r>
            <a:r>
              <a:rPr lang="en-GB" sz="4100"/>
              <a:t>/L</a:t>
            </a:r>
            <a:r>
              <a:rPr lang="en-GB" sz="4100" baseline="-25000"/>
              <a:t>S</a:t>
            </a:r>
            <a:r>
              <a:rPr lang="en-GB" sz="4100"/>
              <a:t>) = N</a:t>
            </a:r>
            <a:r>
              <a:rPr lang="en-GB" sz="4100" baseline="-25000"/>
              <a:t>S</a:t>
            </a:r>
            <a:r>
              <a:rPr lang="en-GB" sz="4100"/>
              <a:t>/N</a:t>
            </a:r>
            <a:r>
              <a:rPr lang="en-GB" sz="4100" baseline="-25000"/>
              <a:t>P</a:t>
            </a:r>
            <a:endParaRPr sz="4100"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50" y="2889052"/>
            <a:ext cx="3253499" cy="20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00" y="100450"/>
            <a:ext cx="4159200" cy="209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275" y="1602675"/>
            <a:ext cx="3788559" cy="20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rot="10800000">
            <a:off x="4708100" y="3706925"/>
            <a:ext cx="1506900" cy="612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 rot="5400000">
            <a:off x="5280875" y="417725"/>
            <a:ext cx="549300" cy="145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Equivalent Circuit...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62250" y="1152475"/>
            <a:ext cx="841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1/α = Transformation Ratio</a:t>
            </a:r>
            <a:br>
              <a:rPr lang="en-GB" dirty="0"/>
            </a:br>
            <a:r>
              <a:rPr lang="en-GB" dirty="0"/>
              <a:t>α = constant</a:t>
            </a:r>
            <a:br>
              <a:rPr lang="en-GB" dirty="0"/>
            </a:br>
            <a:r>
              <a:rPr lang="en-GB" dirty="0" err="1"/>
              <a:t>i</a:t>
            </a:r>
            <a:r>
              <a:rPr lang="en-GB" baseline="-25000" dirty="0" err="1"/>
              <a:t>S</a:t>
            </a:r>
            <a:r>
              <a:rPr lang="en-GB" dirty="0"/>
              <a:t>/α = Load current reflected into primary</a:t>
            </a:r>
            <a:br>
              <a:rPr lang="en-GB" dirty="0"/>
            </a:br>
            <a:r>
              <a:rPr lang="en-GB" dirty="0"/>
              <a:t>α</a:t>
            </a:r>
            <a:r>
              <a:rPr lang="en-GB" baseline="30000" dirty="0"/>
              <a:t>2</a:t>
            </a:r>
            <a:r>
              <a:rPr lang="en-GB" dirty="0"/>
              <a:t>R</a:t>
            </a:r>
            <a:r>
              <a:rPr lang="en-GB" baseline="-25000" dirty="0"/>
              <a:t>L</a:t>
            </a:r>
            <a:r>
              <a:rPr lang="en-GB" dirty="0"/>
              <a:t>= Load Resistance reflected into primary</a:t>
            </a:r>
            <a:br>
              <a:rPr lang="en-GB" dirty="0"/>
            </a:br>
            <a:br>
              <a:rPr lang="en-GB" dirty="0"/>
            </a:br>
            <a:r>
              <a:rPr lang="en-GB" u="sng" dirty="0"/>
              <a:t>Still Unknown</a:t>
            </a:r>
            <a:br>
              <a:rPr lang="en-GB" dirty="0"/>
            </a:br>
            <a:r>
              <a:rPr lang="en-GB" dirty="0"/>
              <a:t>σ</a:t>
            </a:r>
            <a:r>
              <a:rPr lang="en-GB" baseline="-25000" dirty="0"/>
              <a:t>2  </a:t>
            </a:r>
            <a:r>
              <a:rPr lang="en-GB" dirty="0"/>
              <a:t>= ?</a:t>
            </a:r>
            <a:br>
              <a:rPr lang="en-GB" baseline="-25000" dirty="0"/>
            </a:br>
            <a:r>
              <a:rPr lang="en-GB" dirty="0"/>
              <a:t>σ</a:t>
            </a:r>
            <a:r>
              <a:rPr lang="en-GB" baseline="-25000" dirty="0"/>
              <a:t>1  </a:t>
            </a:r>
            <a:r>
              <a:rPr lang="en-GB" dirty="0"/>
              <a:t>= ?</a:t>
            </a:r>
            <a:br>
              <a:rPr lang="en-GB" baseline="-25000" dirty="0"/>
            </a:br>
            <a:r>
              <a:rPr lang="en-GB" baseline="-25000" dirty="0"/>
              <a:t> </a:t>
            </a:r>
            <a:r>
              <a:rPr lang="en-GB" dirty="0"/>
              <a:t>L = ?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Equivalent Circuit...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2250" y="1152475"/>
            <a:ext cx="4600500" cy="3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 baseline="-25000"/>
              <a:t>1</a:t>
            </a:r>
            <a:r>
              <a:rPr lang="en-GB"/>
              <a:t> = (R</a:t>
            </a:r>
            <a:r>
              <a:rPr lang="en-GB" baseline="-25000"/>
              <a:t>1</a:t>
            </a:r>
            <a:r>
              <a:rPr lang="en-GB"/>
              <a:t>+R</a:t>
            </a:r>
            <a:r>
              <a:rPr lang="en-GB" baseline="-25000"/>
              <a:t>2</a:t>
            </a:r>
            <a:r>
              <a:rPr lang="en-GB"/>
              <a:t>)i</a:t>
            </a:r>
            <a:r>
              <a:rPr lang="en-GB" baseline="-25000"/>
              <a:t>1</a:t>
            </a:r>
            <a:r>
              <a:rPr lang="en-GB"/>
              <a:t> - R</a:t>
            </a:r>
            <a:r>
              <a:rPr lang="en-GB" baseline="-25000"/>
              <a:t>2</a:t>
            </a:r>
            <a:r>
              <a:rPr lang="en-GB"/>
              <a:t>i</a:t>
            </a:r>
            <a:r>
              <a:rPr lang="en-GB" baseline="-25000"/>
              <a:t>2</a:t>
            </a:r>
            <a:br>
              <a:rPr lang="en-GB"/>
            </a:br>
            <a:r>
              <a:rPr lang="en-GB"/>
              <a:t>0   = (R</a:t>
            </a:r>
            <a:r>
              <a:rPr lang="en-GB" baseline="-25000"/>
              <a:t>2</a:t>
            </a:r>
            <a:r>
              <a:rPr lang="en-GB"/>
              <a:t>+R</a:t>
            </a:r>
            <a:r>
              <a:rPr lang="en-GB" baseline="-25000"/>
              <a:t>3</a:t>
            </a:r>
            <a:r>
              <a:rPr lang="en-GB"/>
              <a:t>)i</a:t>
            </a:r>
            <a:r>
              <a:rPr lang="en-GB" baseline="-25000"/>
              <a:t>2</a:t>
            </a:r>
            <a:r>
              <a:rPr lang="en-GB"/>
              <a:t> - R</a:t>
            </a:r>
            <a:r>
              <a:rPr lang="en-GB" baseline="-25000"/>
              <a:t>2</a:t>
            </a:r>
            <a:r>
              <a:rPr lang="en-GB"/>
              <a:t>i</a:t>
            </a:r>
            <a:r>
              <a:rPr lang="en-GB" baseline="-25000"/>
              <a:t>1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 baseline="-25000"/>
              <a:t>i</a:t>
            </a:r>
            <a:r>
              <a:rPr lang="en-GB"/>
              <a:t> = L</a:t>
            </a:r>
            <a:r>
              <a:rPr lang="en-GB" baseline="-25000"/>
              <a:t>P</a:t>
            </a:r>
            <a:r>
              <a:rPr lang="en-GB"/>
              <a:t>di</a:t>
            </a:r>
            <a:r>
              <a:rPr lang="en-GB" baseline="-25000"/>
              <a:t>p</a:t>
            </a:r>
            <a:r>
              <a:rPr lang="en-GB"/>
              <a:t>/dt - Mdi</a:t>
            </a:r>
            <a:r>
              <a:rPr lang="en-GB" baseline="-25000"/>
              <a:t>s</a:t>
            </a:r>
            <a:r>
              <a:rPr lang="en-GB"/>
              <a:t>/dt</a:t>
            </a:r>
            <a:br>
              <a:rPr lang="en-GB"/>
            </a:br>
            <a:r>
              <a:rPr lang="en-GB"/>
              <a:t>0 = -Mdi</a:t>
            </a:r>
            <a:r>
              <a:rPr lang="en-GB" baseline="-25000"/>
              <a:t>p</a:t>
            </a:r>
            <a:r>
              <a:rPr lang="en-GB"/>
              <a:t>/dt + L</a:t>
            </a:r>
            <a:r>
              <a:rPr lang="en-GB" baseline="-25000"/>
              <a:t>s</a:t>
            </a:r>
            <a:r>
              <a:rPr lang="en-GB"/>
              <a:t>di</a:t>
            </a:r>
            <a:r>
              <a:rPr lang="en-GB" baseline="-25000"/>
              <a:t>s</a:t>
            </a:r>
            <a:r>
              <a:rPr lang="en-GB"/>
              <a:t>/dt + i</a:t>
            </a:r>
            <a:r>
              <a:rPr lang="en-GB" baseline="-25000"/>
              <a:t>s</a:t>
            </a:r>
            <a:r>
              <a:rPr lang="en-GB"/>
              <a:t>R</a:t>
            </a:r>
            <a:r>
              <a:rPr lang="en-GB" baseline="-25000"/>
              <a:t>L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v</a:t>
            </a:r>
            <a:r>
              <a:rPr lang="en-GB" baseline="-25000"/>
              <a:t>i</a:t>
            </a:r>
            <a:r>
              <a:rPr lang="en-GB"/>
              <a:t> = (σ</a:t>
            </a:r>
            <a:r>
              <a:rPr lang="en-GB" baseline="-25000"/>
              <a:t>1  </a:t>
            </a:r>
            <a:r>
              <a:rPr lang="en-GB"/>
              <a:t>+ L)di</a:t>
            </a:r>
            <a:r>
              <a:rPr lang="en-GB" baseline="-25000"/>
              <a:t>p</a:t>
            </a:r>
            <a:r>
              <a:rPr lang="en-GB"/>
              <a:t>/dt - L d/dt(i</a:t>
            </a:r>
            <a:r>
              <a:rPr lang="en-GB" baseline="-25000"/>
              <a:t>s</a:t>
            </a:r>
            <a:r>
              <a:rPr lang="en-GB"/>
              <a:t>/α)</a:t>
            </a:r>
            <a:br>
              <a:rPr lang="en-GB"/>
            </a:br>
            <a:r>
              <a:rPr lang="en-GB"/>
              <a:t>0  = -Ldi</a:t>
            </a:r>
            <a:r>
              <a:rPr lang="en-GB" baseline="-25000"/>
              <a:t>p</a:t>
            </a:r>
            <a:r>
              <a:rPr lang="en-GB"/>
              <a:t>/dt +(σ</a:t>
            </a:r>
            <a:r>
              <a:rPr lang="en-GB" baseline="-25000"/>
              <a:t>2  </a:t>
            </a:r>
            <a:r>
              <a:rPr lang="en-GB"/>
              <a:t>+ L) d/dt(i</a:t>
            </a:r>
            <a:r>
              <a:rPr lang="en-GB" baseline="-25000"/>
              <a:t>s</a:t>
            </a:r>
            <a:r>
              <a:rPr lang="en-GB"/>
              <a:t>/α) + α</a:t>
            </a:r>
            <a:r>
              <a:rPr lang="en-GB" baseline="30000"/>
              <a:t>2</a:t>
            </a:r>
            <a:r>
              <a:rPr lang="en-GB"/>
              <a:t>R</a:t>
            </a:r>
            <a:r>
              <a:rPr lang="en-GB" baseline="-25000"/>
              <a:t>L</a:t>
            </a:r>
            <a:r>
              <a:rPr lang="en-GB"/>
              <a:t>(i</a:t>
            </a:r>
            <a:r>
              <a:rPr lang="en-GB" baseline="-25000"/>
              <a:t>s</a:t>
            </a:r>
            <a:r>
              <a:rPr lang="en-GB"/>
              <a:t>/α)</a:t>
            </a:r>
            <a:br>
              <a:rPr lang="en-GB"/>
            </a:br>
            <a:r>
              <a:rPr lang="en-GB"/>
              <a:t>     = -L/α di</a:t>
            </a:r>
            <a:r>
              <a:rPr lang="en-GB" baseline="-25000"/>
              <a:t>p</a:t>
            </a:r>
            <a:r>
              <a:rPr lang="en-GB"/>
              <a:t>/dt +(σ</a:t>
            </a:r>
            <a:r>
              <a:rPr lang="en-GB" baseline="-25000"/>
              <a:t>2  </a:t>
            </a:r>
            <a:r>
              <a:rPr lang="en-GB"/>
              <a:t>+ L)/α</a:t>
            </a:r>
            <a:r>
              <a:rPr lang="en-GB" baseline="30000"/>
              <a:t>2</a:t>
            </a:r>
            <a:r>
              <a:rPr lang="en-GB"/>
              <a:t> d/dt(i</a:t>
            </a:r>
            <a:r>
              <a:rPr lang="en-GB" baseline="-25000"/>
              <a:t>s</a:t>
            </a:r>
            <a:r>
              <a:rPr lang="en-GB"/>
              <a:t>) + R</a:t>
            </a:r>
            <a:r>
              <a:rPr lang="en-GB" baseline="-25000"/>
              <a:t>L</a:t>
            </a:r>
            <a:r>
              <a:rPr lang="en-GB"/>
              <a:t>(i</a:t>
            </a:r>
            <a:r>
              <a:rPr lang="en-GB" baseline="-25000"/>
              <a:t>s</a:t>
            </a:r>
            <a:r>
              <a:rPr lang="en-GB"/>
              <a:t>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913" y="274800"/>
            <a:ext cx="2273526" cy="12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375" y="3351150"/>
            <a:ext cx="2370600" cy="14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2900" y="1880075"/>
            <a:ext cx="2569559" cy="1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588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Arial</vt:lpstr>
      <vt:lpstr>Playfair Display</vt:lpstr>
      <vt:lpstr>Coral</vt:lpstr>
      <vt:lpstr>Pulse Transformer</vt:lpstr>
      <vt:lpstr>Application of Pulse Transformer</vt:lpstr>
      <vt:lpstr>Advantages</vt:lpstr>
      <vt:lpstr>Transformer</vt:lpstr>
      <vt:lpstr>Coefficient of Coupling</vt:lpstr>
      <vt:lpstr>η = vo/vi = iP /iS = √(LP/LS) = NS/NP</vt:lpstr>
      <vt:lpstr>PowerPoint Presentation</vt:lpstr>
      <vt:lpstr>Equivalent Circuit...</vt:lpstr>
      <vt:lpstr>Equivalent Circuit...</vt:lpstr>
      <vt:lpstr>Equivalent Circuit...</vt:lpstr>
      <vt:lpstr>Equivalent Circuit...</vt:lpstr>
      <vt:lpstr>Equivalent Circuit...</vt:lpstr>
      <vt:lpstr>Output of Pulse Transformer</vt:lpstr>
      <vt:lpstr>Fortune and misfortune are like twisted ropes, so they come by turns.  -Captain Ri Jeong Hyeok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Transformer</dc:title>
  <cp:lastModifiedBy>fariavns9@gmail.com</cp:lastModifiedBy>
  <cp:revision>7</cp:revision>
  <dcterms:modified xsi:type="dcterms:W3CDTF">2020-11-09T06:58:07Z</dcterms:modified>
</cp:coreProperties>
</file>