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4" r:id="rId4"/>
    <p:sldId id="266" r:id="rId5"/>
    <p:sldId id="267" r:id="rId6"/>
    <p:sldId id="258" r:id="rId7"/>
    <p:sldId id="259" r:id="rId8"/>
    <p:sldId id="260" r:id="rId9"/>
    <p:sldId id="268" r:id="rId10"/>
    <p:sldId id="263" r:id="rId11"/>
    <p:sldId id="272" r:id="rId12"/>
    <p:sldId id="269" r:id="rId13"/>
    <p:sldId id="261" r:id="rId14"/>
    <p:sldId id="262" r:id="rId15"/>
    <p:sldId id="270" r:id="rId16"/>
    <p:sldId id="273"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848"/>
    <a:srgbClr val="006082"/>
    <a:srgbClr val="002B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459390-9351-4C14-9F3C-AFC2B8AE98A5}" type="doc">
      <dgm:prSet loTypeId="urn:microsoft.com/office/officeart/2005/8/layout/arrow6" loCatId="process" qsTypeId="urn:microsoft.com/office/officeart/2005/8/quickstyle/simple3" qsCatId="simple" csTypeId="urn:microsoft.com/office/officeart/2005/8/colors/accent2_1" csCatId="accent2" phldr="1"/>
      <dgm:spPr/>
      <dgm:t>
        <a:bodyPr/>
        <a:lstStyle/>
        <a:p>
          <a:endParaRPr lang="en-US"/>
        </a:p>
      </dgm:t>
    </dgm:pt>
    <dgm:pt modelId="{B504756E-5791-4C2F-ACAF-7188700F8555}">
      <dgm:prSet custT="1"/>
      <dgm:spPr/>
      <dgm:t>
        <a:bodyPr/>
        <a:lstStyle/>
        <a:p>
          <a:r>
            <a:rPr lang="en-US" sz="1200" dirty="0"/>
            <a:t>CSE 211- DEPT</a:t>
          </a:r>
        </a:p>
      </dgm:t>
    </dgm:pt>
    <dgm:pt modelId="{64E6A294-8F66-487D-BBE8-68DDD940A265}" type="parTrans" cxnId="{9FE98ED1-F011-4A36-A437-BECD74772CBD}">
      <dgm:prSet/>
      <dgm:spPr/>
      <dgm:t>
        <a:bodyPr/>
        <a:lstStyle/>
        <a:p>
          <a:endParaRPr lang="en-US"/>
        </a:p>
      </dgm:t>
    </dgm:pt>
    <dgm:pt modelId="{F542B113-D659-423B-8922-4F0D7BB407B2}" type="sibTrans" cxnId="{9FE98ED1-F011-4A36-A437-BECD74772CBD}">
      <dgm:prSet/>
      <dgm:spPr/>
      <dgm:t>
        <a:bodyPr/>
        <a:lstStyle/>
        <a:p>
          <a:endParaRPr lang="en-US"/>
        </a:p>
      </dgm:t>
    </dgm:pt>
    <dgm:pt modelId="{ADC51D65-E3E6-4BA2-A89D-7E8DD92EB69F}">
      <dgm:prSet/>
      <dgm:spPr/>
      <dgm:t>
        <a:bodyPr/>
        <a:lstStyle/>
        <a:p>
          <a:r>
            <a:rPr lang="en-US" dirty="0"/>
            <a:t>Lecturer Uzma Hasan, CSE department, MIST</a:t>
          </a:r>
        </a:p>
      </dgm:t>
    </dgm:pt>
    <dgm:pt modelId="{87045453-B261-4E44-A15A-54B7502D185F}" type="parTrans" cxnId="{5B9D075D-3076-4511-92E5-AEBA8A587EBC}">
      <dgm:prSet/>
      <dgm:spPr/>
      <dgm:t>
        <a:bodyPr/>
        <a:lstStyle/>
        <a:p>
          <a:endParaRPr lang="en-US"/>
        </a:p>
      </dgm:t>
    </dgm:pt>
    <dgm:pt modelId="{2D20F63F-BF43-4342-963D-DC6F76B34DC9}" type="sibTrans" cxnId="{5B9D075D-3076-4511-92E5-AEBA8A587EBC}">
      <dgm:prSet/>
      <dgm:spPr/>
      <dgm:t>
        <a:bodyPr/>
        <a:lstStyle/>
        <a:p>
          <a:endParaRPr lang="en-US"/>
        </a:p>
      </dgm:t>
    </dgm:pt>
    <dgm:pt modelId="{85344364-AB22-4F17-9DD2-EA40EAADCF83}" type="pres">
      <dgm:prSet presAssocID="{2D459390-9351-4C14-9F3C-AFC2B8AE98A5}" presName="compositeShape" presStyleCnt="0">
        <dgm:presLayoutVars>
          <dgm:chMax val="2"/>
          <dgm:dir/>
          <dgm:resizeHandles val="exact"/>
        </dgm:presLayoutVars>
      </dgm:prSet>
      <dgm:spPr/>
    </dgm:pt>
    <dgm:pt modelId="{3CE1E9DA-32ED-481A-9C55-B899B2D2A089}" type="pres">
      <dgm:prSet presAssocID="{2D459390-9351-4C14-9F3C-AFC2B8AE98A5}" presName="ribbon" presStyleLbl="node1" presStyleIdx="0" presStyleCnt="1" custScaleX="151602" custLinFactNeighborX="-2720" custLinFactNeighborY="2148"/>
      <dgm:spPr/>
    </dgm:pt>
    <dgm:pt modelId="{D0EB6DD0-67E9-4585-B52A-388A1142FE73}" type="pres">
      <dgm:prSet presAssocID="{2D459390-9351-4C14-9F3C-AFC2B8AE98A5}" presName="leftArrowText" presStyleLbl="node1" presStyleIdx="0" presStyleCnt="1" custScaleX="202385" custLinFactNeighborX="-26494" custLinFactNeighborY="1461">
        <dgm:presLayoutVars>
          <dgm:chMax val="0"/>
          <dgm:bulletEnabled val="1"/>
        </dgm:presLayoutVars>
      </dgm:prSet>
      <dgm:spPr/>
    </dgm:pt>
    <dgm:pt modelId="{2EF4CC66-C159-4249-A8FE-706EC23A1462}" type="pres">
      <dgm:prSet presAssocID="{2D459390-9351-4C14-9F3C-AFC2B8AE98A5}" presName="rightArrowText" presStyleLbl="node1" presStyleIdx="0" presStyleCnt="1" custScaleX="125204">
        <dgm:presLayoutVars>
          <dgm:chMax val="0"/>
          <dgm:bulletEnabled val="1"/>
        </dgm:presLayoutVars>
      </dgm:prSet>
      <dgm:spPr/>
    </dgm:pt>
  </dgm:ptLst>
  <dgm:cxnLst>
    <dgm:cxn modelId="{5B9D075D-3076-4511-92E5-AEBA8A587EBC}" srcId="{2D459390-9351-4C14-9F3C-AFC2B8AE98A5}" destId="{ADC51D65-E3E6-4BA2-A89D-7E8DD92EB69F}" srcOrd="1" destOrd="0" parTransId="{87045453-B261-4E44-A15A-54B7502D185F}" sibTransId="{2D20F63F-BF43-4342-963D-DC6F76B34DC9}"/>
    <dgm:cxn modelId="{0FEF4641-B1EF-4153-B712-016ACBF58636}" type="presOf" srcId="{ADC51D65-E3E6-4BA2-A89D-7E8DD92EB69F}" destId="{2EF4CC66-C159-4249-A8FE-706EC23A1462}" srcOrd="0" destOrd="0" presId="urn:microsoft.com/office/officeart/2005/8/layout/arrow6"/>
    <dgm:cxn modelId="{A87EB779-DB7C-4742-B517-AC04C0C9F2BA}" type="presOf" srcId="{2D459390-9351-4C14-9F3C-AFC2B8AE98A5}" destId="{85344364-AB22-4F17-9DD2-EA40EAADCF83}" srcOrd="0" destOrd="0" presId="urn:microsoft.com/office/officeart/2005/8/layout/arrow6"/>
    <dgm:cxn modelId="{0494265A-758B-4249-B280-FC525F845AFA}" type="presOf" srcId="{B504756E-5791-4C2F-ACAF-7188700F8555}" destId="{D0EB6DD0-67E9-4585-B52A-388A1142FE73}" srcOrd="0" destOrd="0" presId="urn:microsoft.com/office/officeart/2005/8/layout/arrow6"/>
    <dgm:cxn modelId="{9FE98ED1-F011-4A36-A437-BECD74772CBD}" srcId="{2D459390-9351-4C14-9F3C-AFC2B8AE98A5}" destId="{B504756E-5791-4C2F-ACAF-7188700F8555}" srcOrd="0" destOrd="0" parTransId="{64E6A294-8F66-487D-BBE8-68DDD940A265}" sibTransId="{F542B113-D659-423B-8922-4F0D7BB407B2}"/>
    <dgm:cxn modelId="{92B72BCA-60D4-41A6-99A1-321955E34CE3}" type="presParOf" srcId="{85344364-AB22-4F17-9DD2-EA40EAADCF83}" destId="{3CE1E9DA-32ED-481A-9C55-B899B2D2A089}" srcOrd="0" destOrd="0" presId="urn:microsoft.com/office/officeart/2005/8/layout/arrow6"/>
    <dgm:cxn modelId="{746E3E6E-BE21-4D18-80F2-D2A5B3CDA9BF}" type="presParOf" srcId="{85344364-AB22-4F17-9DD2-EA40EAADCF83}" destId="{D0EB6DD0-67E9-4585-B52A-388A1142FE73}" srcOrd="1" destOrd="0" presId="urn:microsoft.com/office/officeart/2005/8/layout/arrow6"/>
    <dgm:cxn modelId="{86F2F370-13CD-484B-BA21-D0E4162C2564}" type="presParOf" srcId="{85344364-AB22-4F17-9DD2-EA40EAADCF83}" destId="{2EF4CC66-C159-4249-A8FE-706EC23A1462}"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1E9DA-32ED-481A-9C55-B899B2D2A089}">
      <dsp:nvSpPr>
        <dsp:cNvPr id="0" name=""/>
        <dsp:cNvSpPr/>
      </dsp:nvSpPr>
      <dsp:spPr>
        <a:xfrm>
          <a:off x="966863" y="0"/>
          <a:ext cx="4699260" cy="1239894"/>
        </a:xfrm>
        <a:prstGeom prst="leftRightRibbon">
          <a:avLst/>
        </a:prstGeom>
        <a:gradFill rotWithShape="0">
          <a:gsLst>
            <a:gs pos="0">
              <a:schemeClr val="lt1">
                <a:hueOff val="0"/>
                <a:satOff val="0"/>
                <a:lumOff val="0"/>
                <a:alphaOff val="0"/>
                <a:tint val="80000"/>
                <a:satMod val="107000"/>
                <a:lumMod val="103000"/>
              </a:schemeClr>
            </a:gs>
            <a:gs pos="100000">
              <a:schemeClr val="l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0EB6DD0-67E9-4585-B52A-388A1142FE73}">
      <dsp:nvSpPr>
        <dsp:cNvPr id="0" name=""/>
        <dsp:cNvSpPr/>
      </dsp:nvSpPr>
      <dsp:spPr>
        <a:xfrm>
          <a:off x="1428241" y="225857"/>
          <a:ext cx="2070221" cy="60754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42672" rIns="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CSE 211- DEPT</a:t>
          </a:r>
        </a:p>
      </dsp:txBody>
      <dsp:txXfrm>
        <a:off x="1428241" y="225857"/>
        <a:ext cx="2070221" cy="607548"/>
      </dsp:txXfrm>
    </dsp:sp>
    <dsp:sp modelId="{2EF4CC66-C159-4249-A8FE-706EC23A1462}">
      <dsp:nvSpPr>
        <dsp:cNvPr id="0" name=""/>
        <dsp:cNvSpPr/>
      </dsp:nvSpPr>
      <dsp:spPr>
        <a:xfrm>
          <a:off x="3248460" y="415364"/>
          <a:ext cx="1513586" cy="60754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42672" rIns="0" bIns="45720" numCol="1" spcCol="1270" anchor="ctr" anchorCtr="0">
          <a:noAutofit/>
        </a:bodyPr>
        <a:lstStyle/>
        <a:p>
          <a:pPr marL="0" lvl="0" indent="0" algn="ctr" defTabSz="533400">
            <a:lnSpc>
              <a:spcPct val="90000"/>
            </a:lnSpc>
            <a:spcBef>
              <a:spcPct val="0"/>
            </a:spcBef>
            <a:spcAft>
              <a:spcPct val="35000"/>
            </a:spcAft>
            <a:buNone/>
          </a:pPr>
          <a:r>
            <a:rPr lang="en-US" sz="1200" kern="1200" dirty="0"/>
            <a:t>Lecturer Uzma Hasan, CSE department, MIST</a:t>
          </a:r>
        </a:p>
      </dsp:txBody>
      <dsp:txXfrm>
        <a:off x="3248460" y="415364"/>
        <a:ext cx="1513586" cy="607548"/>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40A4D30-6245-48BD-A6A8-6697CA9C7C3C}"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F142DA-2133-4D02-8BCF-7441A4D76150}" type="slidenum">
              <a:rPr lang="en-US" smtClean="0"/>
              <a:t>‹#›</a:t>
            </a:fld>
            <a:endParaRPr lang="en-US"/>
          </a:p>
        </p:txBody>
      </p:sp>
    </p:spTree>
    <p:extLst>
      <p:ext uri="{BB962C8B-B14F-4D97-AF65-F5344CB8AC3E}">
        <p14:creationId xmlns:p14="http://schemas.microsoft.com/office/powerpoint/2010/main" val="16229633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A4D30-6245-48BD-A6A8-6697CA9C7C3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142DA-2133-4D02-8BCF-7441A4D76150}" type="slidenum">
              <a:rPr lang="en-US" smtClean="0"/>
              <a:t>‹#›</a:t>
            </a:fld>
            <a:endParaRPr lang="en-US"/>
          </a:p>
        </p:txBody>
      </p:sp>
    </p:spTree>
    <p:extLst>
      <p:ext uri="{BB962C8B-B14F-4D97-AF65-F5344CB8AC3E}">
        <p14:creationId xmlns:p14="http://schemas.microsoft.com/office/powerpoint/2010/main" val="3681581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A4D30-6245-48BD-A6A8-6697CA9C7C3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142DA-2133-4D02-8BCF-7441A4D76150}" type="slidenum">
              <a:rPr lang="en-US" smtClean="0"/>
              <a:t>‹#›</a:t>
            </a:fld>
            <a:endParaRPr lang="en-US"/>
          </a:p>
        </p:txBody>
      </p:sp>
    </p:spTree>
    <p:extLst>
      <p:ext uri="{BB962C8B-B14F-4D97-AF65-F5344CB8AC3E}">
        <p14:creationId xmlns:p14="http://schemas.microsoft.com/office/powerpoint/2010/main" val="2970180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0A4D30-6245-48BD-A6A8-6697CA9C7C3C}"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F142DA-2133-4D02-8BCF-7441A4D76150}" type="slidenum">
              <a:rPr lang="en-US" smtClean="0"/>
              <a:t>‹#›</a:t>
            </a:fld>
            <a:endParaRPr lang="en-US"/>
          </a:p>
        </p:txBody>
      </p:sp>
    </p:spTree>
    <p:extLst>
      <p:ext uri="{BB962C8B-B14F-4D97-AF65-F5344CB8AC3E}">
        <p14:creationId xmlns:p14="http://schemas.microsoft.com/office/powerpoint/2010/main" val="2829062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40A4D30-6245-48BD-A6A8-6697CA9C7C3C}"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F142DA-2133-4D02-8BCF-7441A4D76150}" type="slidenum">
              <a:rPr lang="en-US" smtClean="0"/>
              <a:t>‹#›</a:t>
            </a:fld>
            <a:endParaRPr lang="en-US"/>
          </a:p>
        </p:txBody>
      </p:sp>
    </p:spTree>
    <p:extLst>
      <p:ext uri="{BB962C8B-B14F-4D97-AF65-F5344CB8AC3E}">
        <p14:creationId xmlns:p14="http://schemas.microsoft.com/office/powerpoint/2010/main" val="463418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40A4D30-6245-48BD-A6A8-6697CA9C7C3C}" type="datetimeFigureOut">
              <a:rPr lang="en-US" smtClean="0"/>
              <a:t>12/9/2020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AF142DA-2133-4D02-8BCF-7441A4D76150}" type="slidenum">
              <a:rPr lang="en-US" smtClean="0"/>
              <a:t>‹#›</a:t>
            </a:fld>
            <a:endParaRPr lang="en-US"/>
          </a:p>
        </p:txBody>
      </p:sp>
    </p:spTree>
    <p:extLst>
      <p:ext uri="{BB962C8B-B14F-4D97-AF65-F5344CB8AC3E}">
        <p14:creationId xmlns:p14="http://schemas.microsoft.com/office/powerpoint/2010/main" val="65232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40A4D30-6245-48BD-A6A8-6697CA9C7C3C}"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F142DA-2133-4D02-8BCF-7441A4D7615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6036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0A4D30-6245-48BD-A6A8-6697CA9C7C3C}"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F142DA-2133-4D02-8BCF-7441A4D76150}" type="slidenum">
              <a:rPr lang="en-US" smtClean="0"/>
              <a:t>‹#›</a:t>
            </a:fld>
            <a:endParaRPr lang="en-US"/>
          </a:p>
        </p:txBody>
      </p:sp>
    </p:spTree>
    <p:extLst>
      <p:ext uri="{BB962C8B-B14F-4D97-AF65-F5344CB8AC3E}">
        <p14:creationId xmlns:p14="http://schemas.microsoft.com/office/powerpoint/2010/main" val="2719680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A4D30-6245-48BD-A6A8-6697CA9C7C3C}"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F142DA-2133-4D02-8BCF-7441A4D76150}" type="slidenum">
              <a:rPr lang="en-US" smtClean="0"/>
              <a:t>‹#›</a:t>
            </a:fld>
            <a:endParaRPr lang="en-US"/>
          </a:p>
        </p:txBody>
      </p:sp>
    </p:spTree>
    <p:extLst>
      <p:ext uri="{BB962C8B-B14F-4D97-AF65-F5344CB8AC3E}">
        <p14:creationId xmlns:p14="http://schemas.microsoft.com/office/powerpoint/2010/main" val="1622307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40A4D30-6245-48BD-A6A8-6697CA9C7C3C}" type="datetimeFigureOut">
              <a:rPr lang="en-US" smtClean="0"/>
              <a:t>12/9/2020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AF142DA-2133-4D02-8BCF-7441A4D76150}" type="slidenum">
              <a:rPr lang="en-US" smtClean="0"/>
              <a:t>‹#›</a:t>
            </a:fld>
            <a:endParaRPr lang="en-US"/>
          </a:p>
        </p:txBody>
      </p:sp>
    </p:spTree>
    <p:extLst>
      <p:ext uri="{BB962C8B-B14F-4D97-AF65-F5344CB8AC3E}">
        <p14:creationId xmlns:p14="http://schemas.microsoft.com/office/powerpoint/2010/main" val="802767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40A4D30-6245-48BD-A6A8-6697CA9C7C3C}" type="datetimeFigureOut">
              <a:rPr lang="en-US" smtClean="0"/>
              <a:t>12/9/2020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AF142DA-2133-4D02-8BCF-7441A4D76150}" type="slidenum">
              <a:rPr lang="en-US" smtClean="0"/>
              <a:t>‹#›</a:t>
            </a:fld>
            <a:endParaRPr lang="en-US"/>
          </a:p>
        </p:txBody>
      </p:sp>
    </p:spTree>
    <p:extLst>
      <p:ext uri="{BB962C8B-B14F-4D97-AF65-F5344CB8AC3E}">
        <p14:creationId xmlns:p14="http://schemas.microsoft.com/office/powerpoint/2010/main" val="4131787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000">
              <a:srgbClr val="001848"/>
            </a:gs>
            <a:gs pos="74000">
              <a:schemeClr val="accent1">
                <a:lumMod val="45000"/>
                <a:lumOff val="55000"/>
              </a:schemeClr>
            </a:gs>
            <a:gs pos="100000">
              <a:schemeClr val="accent1">
                <a:lumMod val="45000"/>
                <a:lumOff val="55000"/>
              </a:schemeClr>
            </a:gs>
            <a:gs pos="62000">
              <a:srgbClr val="C2AC8C"/>
            </a:gs>
            <a:gs pos="94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40A4D30-6245-48BD-A6A8-6697CA9C7C3C}" type="datetimeFigureOut">
              <a:rPr lang="en-US" smtClean="0"/>
              <a:t>12/9/2020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AF142DA-2133-4D02-8BCF-7441A4D76150}" type="slidenum">
              <a:rPr lang="en-US" smtClean="0"/>
              <a:t>‹#›</a:t>
            </a:fld>
            <a:endParaRPr lang="en-US"/>
          </a:p>
        </p:txBody>
      </p:sp>
    </p:spTree>
    <p:extLst>
      <p:ext uri="{BB962C8B-B14F-4D97-AF65-F5344CB8AC3E}">
        <p14:creationId xmlns:p14="http://schemas.microsoft.com/office/powerpoint/2010/main" val="20495877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C1A62B-F8D6-47D2-8F8A-9226F7A82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 y="0"/>
            <a:ext cx="12191320" cy="6858000"/>
          </a:xfrm>
          <a:prstGeom prst="rect">
            <a:avLst/>
          </a:prstGeom>
        </p:spPr>
      </p:pic>
      <p:sp>
        <p:nvSpPr>
          <p:cNvPr id="2" name="Title 1">
            <a:extLst>
              <a:ext uri="{FF2B5EF4-FFF2-40B4-BE49-F238E27FC236}">
                <a16:creationId xmlns:a16="http://schemas.microsoft.com/office/drawing/2014/main" id="{FADEF51B-94D7-4242-B2A7-452AA26C8C8C}"/>
              </a:ext>
            </a:extLst>
          </p:cNvPr>
          <p:cNvSpPr>
            <a:spLocks noGrp="1"/>
          </p:cNvSpPr>
          <p:nvPr>
            <p:ph type="ctrTitle"/>
          </p:nvPr>
        </p:nvSpPr>
        <p:spPr>
          <a:xfrm>
            <a:off x="2195004" y="2276596"/>
            <a:ext cx="8200748" cy="806737"/>
          </a:xfrm>
        </p:spPr>
        <p:txBody>
          <a:bodyPr>
            <a:normAutofit fontScale="90000"/>
          </a:bodyPr>
          <a:lstStyle/>
          <a:p>
            <a:r>
              <a:rPr lang="en-US" dirty="0">
                <a:solidFill>
                  <a:srgbClr val="002060"/>
                </a:solidFill>
              </a:rPr>
              <a:t>Digital Logic families</a:t>
            </a:r>
            <a:endParaRPr lang="en-US" sz="1800" dirty="0">
              <a:solidFill>
                <a:srgbClr val="002060"/>
              </a:solidFill>
            </a:endParaRPr>
          </a:p>
        </p:txBody>
      </p:sp>
      <p:graphicFrame>
        <p:nvGraphicFramePr>
          <p:cNvPr id="7" name="Diagram 6">
            <a:extLst>
              <a:ext uri="{FF2B5EF4-FFF2-40B4-BE49-F238E27FC236}">
                <a16:creationId xmlns:a16="http://schemas.microsoft.com/office/drawing/2014/main" id="{56A399E6-A508-4FE6-8638-2FAA2E01A3BF}"/>
              </a:ext>
            </a:extLst>
          </p:cNvPr>
          <p:cNvGraphicFramePr/>
          <p:nvPr>
            <p:extLst>
              <p:ext uri="{D42A27DB-BD31-4B8C-83A1-F6EECF244321}">
                <p14:modId xmlns:p14="http://schemas.microsoft.com/office/powerpoint/2010/main" val="2580274435"/>
              </p:ext>
            </p:extLst>
          </p:nvPr>
        </p:nvGraphicFramePr>
        <p:xfrm>
          <a:off x="2695194" y="5488885"/>
          <a:ext cx="6801612" cy="12398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AC951B57-A5AC-4559-BC59-C358C0C4BEAF}"/>
              </a:ext>
            </a:extLst>
          </p:cNvPr>
          <p:cNvSpPr/>
          <p:nvPr/>
        </p:nvSpPr>
        <p:spPr>
          <a:xfrm>
            <a:off x="3424225" y="3167390"/>
            <a:ext cx="5426811" cy="523220"/>
          </a:xfrm>
          <a:prstGeom prst="rect">
            <a:avLst/>
          </a:prstGeom>
          <a:noFill/>
        </p:spPr>
        <p:txBody>
          <a:bodyPr wrap="square" lIns="91440" tIns="45720" rIns="91440" bIns="45720">
            <a:spAutoFit/>
          </a:bodyPr>
          <a:lstStyle/>
          <a:p>
            <a:pPr algn="ctr"/>
            <a:r>
              <a:rPr lang="en-US" sz="2800" b="1" dirty="0">
                <a:ln w="9525">
                  <a:solidFill>
                    <a:schemeClr val="bg1"/>
                  </a:solidFill>
                  <a:prstDash val="solid"/>
                </a:ln>
                <a:effectLst>
                  <a:outerShdw blurRad="12700" dist="38100" dir="2700000" algn="tl" rotWithShape="0">
                    <a:schemeClr val="bg1">
                      <a:lumMod val="50000"/>
                    </a:schemeClr>
                  </a:outerShdw>
                </a:effectLst>
              </a:rPr>
              <a:t>Characteristics of Digital ICs</a:t>
            </a:r>
          </a:p>
        </p:txBody>
      </p:sp>
    </p:spTree>
    <p:extLst>
      <p:ext uri="{BB962C8B-B14F-4D97-AF65-F5344CB8AC3E}">
        <p14:creationId xmlns:p14="http://schemas.microsoft.com/office/powerpoint/2010/main" val="495146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001848"/>
            </a:gs>
            <a:gs pos="74000">
              <a:schemeClr val="accent1">
                <a:lumMod val="45000"/>
                <a:lumOff val="55000"/>
              </a:schemeClr>
            </a:gs>
            <a:gs pos="100000">
              <a:schemeClr val="accent1">
                <a:lumMod val="45000"/>
                <a:lumOff val="55000"/>
              </a:schemeClr>
            </a:gs>
            <a:gs pos="33000">
              <a:srgbClr val="C2AC8C"/>
            </a:gs>
            <a:gs pos="94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6389-5CF0-437D-BD55-06A65A418C85}"/>
              </a:ext>
            </a:extLst>
          </p:cNvPr>
          <p:cNvSpPr>
            <a:spLocks noGrp="1"/>
          </p:cNvSpPr>
          <p:nvPr>
            <p:ph type="title"/>
          </p:nvPr>
        </p:nvSpPr>
        <p:spPr/>
        <p:txBody>
          <a:bodyPr/>
          <a:lstStyle/>
          <a:p>
            <a:r>
              <a:rPr lang="en-US" dirty="0"/>
              <a:t>Noise immunity</a:t>
            </a:r>
          </a:p>
        </p:txBody>
      </p:sp>
      <p:sp>
        <p:nvSpPr>
          <p:cNvPr id="3" name="Content Placeholder 2">
            <a:extLst>
              <a:ext uri="{FF2B5EF4-FFF2-40B4-BE49-F238E27FC236}">
                <a16:creationId xmlns:a16="http://schemas.microsoft.com/office/drawing/2014/main" id="{62585536-554F-486C-855E-BADFE810E008}"/>
              </a:ext>
            </a:extLst>
          </p:cNvPr>
          <p:cNvSpPr>
            <a:spLocks noGrp="1"/>
          </p:cNvSpPr>
          <p:nvPr>
            <p:ph idx="1"/>
          </p:nvPr>
        </p:nvSpPr>
        <p:spPr>
          <a:xfrm>
            <a:off x="2231136" y="2681056"/>
            <a:ext cx="8262270" cy="4030462"/>
          </a:xfrm>
        </p:spPr>
        <p:txBody>
          <a:bodyPr>
            <a:normAutofit/>
          </a:bodyPr>
          <a:lstStyle/>
          <a:p>
            <a:r>
              <a:rPr lang="en-US" sz="2000" dirty="0"/>
              <a:t>Stray electric and magnetic fields may induce unwanted voltages, known as noise, on the connecting wires between logic circuits. </a:t>
            </a:r>
          </a:p>
          <a:p>
            <a:r>
              <a:rPr lang="en-US" sz="2000" dirty="0"/>
              <a:t>This may cause the voltage at the input to a logic circuit to drop below </a:t>
            </a:r>
            <a:r>
              <a:rPr lang="en-US" sz="2000" dirty="0" err="1"/>
              <a:t>V</a:t>
            </a:r>
            <a:r>
              <a:rPr lang="en-US" sz="2000" baseline="-25000" dirty="0" err="1"/>
              <a:t>lH</a:t>
            </a:r>
            <a:r>
              <a:rPr lang="en-US" sz="2000" baseline="-25000" dirty="0"/>
              <a:t> (min)</a:t>
            </a:r>
            <a:r>
              <a:rPr lang="en-US" sz="2000" dirty="0"/>
              <a:t> or rise above </a:t>
            </a:r>
            <a:r>
              <a:rPr lang="en-US" sz="2000" dirty="0" err="1"/>
              <a:t>V</a:t>
            </a:r>
            <a:r>
              <a:rPr lang="en-US" sz="2000" baseline="-25000" dirty="0" err="1"/>
              <a:t>lL</a:t>
            </a:r>
            <a:r>
              <a:rPr lang="en-US" sz="2000" baseline="-25000" dirty="0"/>
              <a:t>(max)</a:t>
            </a:r>
            <a:r>
              <a:rPr lang="en-US" sz="2000" dirty="0"/>
              <a:t> and may produce undesired operation.</a:t>
            </a:r>
          </a:p>
          <a:p>
            <a:r>
              <a:rPr lang="en-US" sz="2000" dirty="0"/>
              <a:t>So, the circuit's ability to tolerate noise signals without causing unwanted changes in the output voltage is referred to as the </a:t>
            </a:r>
            <a:r>
              <a:rPr lang="en-US" sz="2000" b="1" dirty="0"/>
              <a:t>noise immunity</a:t>
            </a:r>
            <a:endParaRPr lang="en-US" sz="2000" dirty="0"/>
          </a:p>
          <a:p>
            <a:r>
              <a:rPr lang="en-US" sz="2000" dirty="0"/>
              <a:t>A quantitative measure of which is called </a:t>
            </a:r>
            <a:r>
              <a:rPr lang="en-US" sz="2000" b="1" dirty="0"/>
              <a:t>Noise Margin</a:t>
            </a:r>
          </a:p>
          <a:p>
            <a:r>
              <a:rPr lang="en-US" sz="2000" dirty="0"/>
              <a:t>High-state noise margin : </a:t>
            </a:r>
            <a:r>
              <a:rPr lang="en-US" sz="2400" b="1" dirty="0"/>
              <a:t>V</a:t>
            </a:r>
            <a:r>
              <a:rPr lang="en-US" sz="1400" b="1" dirty="0"/>
              <a:t>NH</a:t>
            </a:r>
            <a:r>
              <a:rPr lang="en-US" sz="2400" b="1" dirty="0"/>
              <a:t> = V</a:t>
            </a:r>
            <a:r>
              <a:rPr lang="en-US" sz="1400" b="1" dirty="0"/>
              <a:t>OH </a:t>
            </a:r>
            <a:r>
              <a:rPr lang="en-US" sz="2400" b="1" dirty="0"/>
              <a:t>(min) – V</a:t>
            </a:r>
            <a:r>
              <a:rPr lang="en-US" sz="1400" b="1" dirty="0"/>
              <a:t>IH </a:t>
            </a:r>
            <a:r>
              <a:rPr lang="en-US" sz="2400" b="1" dirty="0"/>
              <a:t>(min)</a:t>
            </a:r>
          </a:p>
          <a:p>
            <a:r>
              <a:rPr lang="en-US" sz="2000" dirty="0"/>
              <a:t>Low-state noise margin : </a:t>
            </a:r>
            <a:r>
              <a:rPr lang="en-US" sz="2400" b="1" dirty="0"/>
              <a:t>V</a:t>
            </a:r>
            <a:r>
              <a:rPr lang="en-US" sz="1400" b="1" dirty="0"/>
              <a:t>NL</a:t>
            </a:r>
            <a:r>
              <a:rPr lang="en-US" sz="2400" b="1" dirty="0"/>
              <a:t> = V</a:t>
            </a:r>
            <a:r>
              <a:rPr lang="en-US" sz="1400" b="1" dirty="0"/>
              <a:t>IL </a:t>
            </a:r>
            <a:r>
              <a:rPr lang="en-US" sz="2400" b="1" dirty="0"/>
              <a:t>(max) – V</a:t>
            </a:r>
            <a:r>
              <a:rPr lang="en-US" sz="1400" b="1" dirty="0"/>
              <a:t>OL </a:t>
            </a:r>
            <a:r>
              <a:rPr lang="en-US" sz="2400" b="1" dirty="0"/>
              <a:t>(max)</a:t>
            </a:r>
          </a:p>
          <a:p>
            <a:endParaRPr lang="en-US" sz="2400" b="1" dirty="0"/>
          </a:p>
          <a:p>
            <a:endParaRPr lang="en-US" sz="2000" b="1" dirty="0"/>
          </a:p>
        </p:txBody>
      </p:sp>
    </p:spTree>
    <p:extLst>
      <p:ext uri="{BB962C8B-B14F-4D97-AF65-F5344CB8AC3E}">
        <p14:creationId xmlns:p14="http://schemas.microsoft.com/office/powerpoint/2010/main" val="2903387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001848"/>
            </a:gs>
            <a:gs pos="74000">
              <a:schemeClr val="accent1">
                <a:lumMod val="45000"/>
                <a:lumOff val="55000"/>
              </a:schemeClr>
            </a:gs>
            <a:gs pos="100000">
              <a:schemeClr val="accent1">
                <a:lumMod val="45000"/>
                <a:lumOff val="55000"/>
              </a:schemeClr>
            </a:gs>
            <a:gs pos="33000">
              <a:srgbClr val="C2AC8C"/>
            </a:gs>
            <a:gs pos="94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6389-5CF0-437D-BD55-06A65A418C85}"/>
              </a:ext>
            </a:extLst>
          </p:cNvPr>
          <p:cNvSpPr>
            <a:spLocks noGrp="1"/>
          </p:cNvSpPr>
          <p:nvPr>
            <p:ph type="title"/>
          </p:nvPr>
        </p:nvSpPr>
        <p:spPr>
          <a:xfrm>
            <a:off x="2231136" y="467542"/>
            <a:ext cx="7729728" cy="1188720"/>
          </a:xfrm>
        </p:spPr>
        <p:txBody>
          <a:bodyPr/>
          <a:lstStyle/>
          <a:p>
            <a:r>
              <a:rPr lang="en-US" dirty="0"/>
              <a:t>Noise immunity</a:t>
            </a:r>
          </a:p>
        </p:txBody>
      </p:sp>
      <p:pic>
        <p:nvPicPr>
          <p:cNvPr id="5" name="Content Placeholder 4">
            <a:extLst>
              <a:ext uri="{FF2B5EF4-FFF2-40B4-BE49-F238E27FC236}">
                <a16:creationId xmlns:a16="http://schemas.microsoft.com/office/drawing/2014/main" id="{BF77D1A9-D04A-46DB-B293-6759EE47BA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136" y="1926454"/>
            <a:ext cx="7729728" cy="47673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86639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6389-5CF0-437D-BD55-06A65A418C85}"/>
              </a:ext>
            </a:extLst>
          </p:cNvPr>
          <p:cNvSpPr>
            <a:spLocks noGrp="1"/>
          </p:cNvSpPr>
          <p:nvPr>
            <p:ph type="title"/>
          </p:nvPr>
        </p:nvSpPr>
        <p:spPr>
          <a:xfrm>
            <a:off x="2231136" y="572611"/>
            <a:ext cx="7729728" cy="766453"/>
          </a:xfrm>
        </p:spPr>
        <p:txBody>
          <a:bodyPr/>
          <a:lstStyle/>
          <a:p>
            <a:r>
              <a:rPr lang="en-US" dirty="0"/>
              <a:t>Noise immunity</a:t>
            </a:r>
          </a:p>
        </p:txBody>
      </p:sp>
      <p:pic>
        <p:nvPicPr>
          <p:cNvPr id="5" name="Content Placeholder 4">
            <a:extLst>
              <a:ext uri="{FF2B5EF4-FFF2-40B4-BE49-F238E27FC236}">
                <a16:creationId xmlns:a16="http://schemas.microsoft.com/office/drawing/2014/main" id="{BC33CDAF-F9B4-42EA-B579-1A0A753D35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136" y="1669002"/>
            <a:ext cx="7729728" cy="4873841"/>
          </a:xfrm>
        </p:spPr>
      </p:pic>
    </p:spTree>
    <p:extLst>
      <p:ext uri="{BB962C8B-B14F-4D97-AF65-F5344CB8AC3E}">
        <p14:creationId xmlns:p14="http://schemas.microsoft.com/office/powerpoint/2010/main" val="3160219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001848"/>
            </a:gs>
            <a:gs pos="74000">
              <a:schemeClr val="accent1">
                <a:lumMod val="45000"/>
                <a:lumOff val="55000"/>
              </a:schemeClr>
            </a:gs>
            <a:gs pos="100000">
              <a:schemeClr val="accent1">
                <a:lumMod val="45000"/>
                <a:lumOff val="55000"/>
              </a:schemeClr>
            </a:gs>
            <a:gs pos="45000">
              <a:srgbClr val="C2AC8C"/>
            </a:gs>
            <a:gs pos="94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1DED6-F8F9-4BED-AF22-5220CD335BF3}"/>
              </a:ext>
            </a:extLst>
          </p:cNvPr>
          <p:cNvSpPr>
            <a:spLocks noGrp="1"/>
          </p:cNvSpPr>
          <p:nvPr>
            <p:ph type="title"/>
          </p:nvPr>
        </p:nvSpPr>
        <p:spPr>
          <a:xfrm>
            <a:off x="2041864" y="964692"/>
            <a:ext cx="7919000" cy="1050539"/>
          </a:xfrm>
        </p:spPr>
        <p:txBody>
          <a:bodyPr/>
          <a:lstStyle/>
          <a:p>
            <a:r>
              <a:rPr lang="en-US" dirty="0"/>
              <a:t>Figure of Merit</a:t>
            </a:r>
          </a:p>
        </p:txBody>
      </p:sp>
      <p:sp>
        <p:nvSpPr>
          <p:cNvPr id="3" name="Content Placeholder 2">
            <a:extLst>
              <a:ext uri="{FF2B5EF4-FFF2-40B4-BE49-F238E27FC236}">
                <a16:creationId xmlns:a16="http://schemas.microsoft.com/office/drawing/2014/main" id="{E296BF14-90F5-430E-BF48-0DFD9F6964B4}"/>
              </a:ext>
            </a:extLst>
          </p:cNvPr>
          <p:cNvSpPr>
            <a:spLocks noGrp="1"/>
          </p:cNvSpPr>
          <p:nvPr>
            <p:ph idx="1"/>
          </p:nvPr>
        </p:nvSpPr>
        <p:spPr>
          <a:xfrm>
            <a:off x="2041864" y="2556769"/>
            <a:ext cx="7919000" cy="3187083"/>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Autofit/>
          </a:bodyPr>
          <a:lstStyle/>
          <a:p>
            <a:r>
              <a:rPr lang="en-US" sz="2000" dirty="0"/>
              <a:t>The </a:t>
            </a:r>
            <a:r>
              <a:rPr lang="en-US" sz="2000" b="1" dirty="0"/>
              <a:t>Figure of Merit </a:t>
            </a:r>
            <a:r>
              <a:rPr lang="en-US" sz="2000" dirty="0"/>
              <a:t>of a digital IC is defined as the product of speed and power. The </a:t>
            </a:r>
            <a:r>
              <a:rPr lang="en-US" sz="2000" b="1" dirty="0"/>
              <a:t>speed</a:t>
            </a:r>
            <a:r>
              <a:rPr lang="en-US" sz="2000" dirty="0"/>
              <a:t> is specified in terms of </a:t>
            </a:r>
            <a:r>
              <a:rPr lang="en-US" sz="2000" b="1" dirty="0"/>
              <a:t>propagation delay time </a:t>
            </a:r>
            <a:r>
              <a:rPr lang="en-US" sz="2000" dirty="0"/>
              <a:t>expressed in nanoseconds.</a:t>
            </a:r>
          </a:p>
          <a:p>
            <a:pPr marL="0" indent="0">
              <a:buNone/>
            </a:pPr>
            <a:r>
              <a:rPr lang="en-US" sz="2000" dirty="0"/>
              <a:t>   </a:t>
            </a:r>
            <a:r>
              <a:rPr lang="en-US" sz="2000" b="1" dirty="0"/>
              <a:t>Figure of Merit = propagation delay time(ns) x power(</a:t>
            </a:r>
            <a:r>
              <a:rPr lang="en-US" sz="2000" b="1" dirty="0" err="1"/>
              <a:t>mW</a:t>
            </a:r>
            <a:r>
              <a:rPr lang="en-US" sz="2000" b="1" dirty="0"/>
              <a:t>)</a:t>
            </a:r>
          </a:p>
          <a:p>
            <a:r>
              <a:rPr lang="en-US" sz="2000" dirty="0"/>
              <a:t>It is specified in </a:t>
            </a:r>
            <a:r>
              <a:rPr lang="en-US" sz="2000" dirty="0" err="1"/>
              <a:t>pico</a:t>
            </a:r>
            <a:r>
              <a:rPr lang="en-US" sz="2000" dirty="0"/>
              <a:t> joules (ns * </a:t>
            </a:r>
            <a:r>
              <a:rPr lang="en-US" sz="2000" dirty="0" err="1"/>
              <a:t>mW</a:t>
            </a:r>
            <a:r>
              <a:rPr lang="en-US" sz="2000" dirty="0"/>
              <a:t> = </a:t>
            </a:r>
            <a:r>
              <a:rPr lang="en-US" sz="2000" dirty="0" err="1"/>
              <a:t>pJ</a:t>
            </a:r>
            <a:r>
              <a:rPr lang="en-US" sz="2000" dirty="0"/>
              <a:t>)</a:t>
            </a:r>
          </a:p>
          <a:p>
            <a:r>
              <a:rPr lang="en-US" sz="2000" dirty="0"/>
              <a:t>A low value of speed-power product is desirable. In a digital circuit, if it is desired to have a high speed (low propagation delay time), then there is a corresponding increase in the power dissipation and vice versa.</a:t>
            </a:r>
          </a:p>
        </p:txBody>
      </p:sp>
    </p:spTree>
    <p:extLst>
      <p:ext uri="{BB962C8B-B14F-4D97-AF65-F5344CB8AC3E}">
        <p14:creationId xmlns:p14="http://schemas.microsoft.com/office/powerpoint/2010/main" val="1775410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001848"/>
            </a:gs>
            <a:gs pos="74000">
              <a:schemeClr val="accent1">
                <a:lumMod val="45000"/>
                <a:lumOff val="55000"/>
              </a:schemeClr>
            </a:gs>
            <a:gs pos="100000">
              <a:schemeClr val="accent1">
                <a:lumMod val="45000"/>
                <a:lumOff val="55000"/>
              </a:schemeClr>
            </a:gs>
            <a:gs pos="33000">
              <a:srgbClr val="C2AC8C"/>
            </a:gs>
            <a:gs pos="94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A193-6769-4654-9D26-B6B141C9B7D6}"/>
              </a:ext>
            </a:extLst>
          </p:cNvPr>
          <p:cNvSpPr>
            <a:spLocks noGrp="1"/>
          </p:cNvSpPr>
          <p:nvPr>
            <p:ph type="title"/>
          </p:nvPr>
        </p:nvSpPr>
        <p:spPr/>
        <p:txBody>
          <a:bodyPr/>
          <a:lstStyle/>
          <a:p>
            <a:r>
              <a:rPr lang="en-US" dirty="0"/>
              <a:t>Fan in &amp; Fan out</a:t>
            </a:r>
          </a:p>
        </p:txBody>
      </p:sp>
      <p:sp>
        <p:nvSpPr>
          <p:cNvPr id="3" name="Content Placeholder 2">
            <a:extLst>
              <a:ext uri="{FF2B5EF4-FFF2-40B4-BE49-F238E27FC236}">
                <a16:creationId xmlns:a16="http://schemas.microsoft.com/office/drawing/2014/main" id="{A93BD536-9D7F-4E0F-BB2C-A9345DABA62F}"/>
              </a:ext>
            </a:extLst>
          </p:cNvPr>
          <p:cNvSpPr>
            <a:spLocks noGrp="1"/>
          </p:cNvSpPr>
          <p:nvPr>
            <p:ph idx="1"/>
          </p:nvPr>
        </p:nvSpPr>
        <p:spPr>
          <a:xfrm>
            <a:off x="896645" y="2366476"/>
            <a:ext cx="8140823" cy="3865648"/>
          </a:xfrm>
        </p:spPr>
        <p:txBody>
          <a:bodyPr>
            <a:normAutofit/>
          </a:bodyPr>
          <a:lstStyle/>
          <a:p>
            <a:r>
              <a:rPr lang="en-US" sz="2000" b="1" dirty="0"/>
              <a:t>Fan Out</a:t>
            </a:r>
            <a:r>
              <a:rPr lang="en-US" sz="2000" dirty="0"/>
              <a:t>: The fan-out (also called loading factor) is defined as the maximum number of inputs (load) that can be connected to the output of a gate (driving gate) without degrading the normal operation. Exceeding the specified maximum load may cause a malfunction because the circuit does not guarantee to supply any demanded power greater than it’s limit. Gates with large fan-out are slower.</a:t>
            </a:r>
          </a:p>
          <a:p>
            <a:pPr marL="0" indent="0">
              <a:buNone/>
            </a:pPr>
            <a:endParaRPr lang="en-US" sz="2000" dirty="0"/>
          </a:p>
          <a:p>
            <a:r>
              <a:rPr lang="en-US" sz="2000" b="1" dirty="0"/>
              <a:t>Fan In</a:t>
            </a:r>
            <a:r>
              <a:rPr lang="en-US" sz="2000" dirty="0"/>
              <a:t>: The fan-in defined as the maximum number of inputs that a logic gate can accept. If number of input exceeds, the output will be undefined or incorrect. Gates with large fan-in are bigger and slower.</a:t>
            </a:r>
          </a:p>
          <a:p>
            <a:endParaRPr lang="en-US" dirty="0"/>
          </a:p>
        </p:txBody>
      </p:sp>
      <p:pic>
        <p:nvPicPr>
          <p:cNvPr id="5" name="Picture 4">
            <a:extLst>
              <a:ext uri="{FF2B5EF4-FFF2-40B4-BE49-F238E27FC236}">
                <a16:creationId xmlns:a16="http://schemas.microsoft.com/office/drawing/2014/main" id="{E0BFFF83-80E3-43E9-B146-AD91BC5CF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3219" y="2366476"/>
            <a:ext cx="2446232" cy="4122777"/>
          </a:xfrm>
          <a:prstGeom prst="rect">
            <a:avLst/>
          </a:prstGeom>
        </p:spPr>
      </p:pic>
    </p:spTree>
    <p:extLst>
      <p:ext uri="{BB962C8B-B14F-4D97-AF65-F5344CB8AC3E}">
        <p14:creationId xmlns:p14="http://schemas.microsoft.com/office/powerpoint/2010/main" val="101031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001848"/>
            </a:gs>
            <a:gs pos="74000">
              <a:schemeClr val="accent1">
                <a:lumMod val="45000"/>
                <a:lumOff val="55000"/>
              </a:schemeClr>
            </a:gs>
            <a:gs pos="100000">
              <a:schemeClr val="accent1">
                <a:lumMod val="45000"/>
                <a:lumOff val="55000"/>
              </a:schemeClr>
            </a:gs>
            <a:gs pos="35000">
              <a:srgbClr val="C2AC8C"/>
            </a:gs>
            <a:gs pos="94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7FBAC82-A3DA-4ECF-9653-9362AFBEB0DF}"/>
              </a:ext>
            </a:extLst>
          </p:cNvPr>
          <p:cNvSpPr>
            <a:spLocks noGrp="1"/>
          </p:cNvSpPr>
          <p:nvPr>
            <p:ph type="title"/>
          </p:nvPr>
        </p:nvSpPr>
        <p:spPr/>
        <p:txBody>
          <a:bodyPr/>
          <a:lstStyle/>
          <a:p>
            <a:r>
              <a:rPr lang="en-US" dirty="0"/>
              <a:t>References</a:t>
            </a:r>
          </a:p>
        </p:txBody>
      </p:sp>
      <p:sp>
        <p:nvSpPr>
          <p:cNvPr id="9" name="Content Placeholder 8">
            <a:extLst>
              <a:ext uri="{FF2B5EF4-FFF2-40B4-BE49-F238E27FC236}">
                <a16:creationId xmlns:a16="http://schemas.microsoft.com/office/drawing/2014/main" id="{9A32CED0-CBE1-4831-9A12-3211AF5003E4}"/>
              </a:ext>
            </a:extLst>
          </p:cNvPr>
          <p:cNvSpPr>
            <a:spLocks noGrp="1"/>
          </p:cNvSpPr>
          <p:nvPr>
            <p:ph idx="1"/>
          </p:nvPr>
        </p:nvSpPr>
        <p:spPr/>
        <p:txBody>
          <a:bodyPr>
            <a:normAutofit/>
          </a:bodyPr>
          <a:lstStyle/>
          <a:p>
            <a:r>
              <a:rPr lang="en-US" sz="3200" b="1" dirty="0">
                <a:latin typeface="CIDFont+F1"/>
              </a:rPr>
              <a:t>Chapter 8 - </a:t>
            </a:r>
            <a:r>
              <a:rPr lang="en-US" sz="3200" i="0" u="none" strike="noStrike" baseline="0" dirty="0">
                <a:latin typeface="CIDFont+F5"/>
              </a:rPr>
              <a:t>Digital Systems Principles and Applications (8</a:t>
            </a:r>
            <a:r>
              <a:rPr lang="en-US" sz="3200" i="0" u="none" strike="noStrike" baseline="30000" dirty="0">
                <a:latin typeface="CIDFont+F5"/>
              </a:rPr>
              <a:t>th</a:t>
            </a:r>
            <a:r>
              <a:rPr lang="en-US" sz="3200" i="0" u="none" strike="noStrike" baseline="0" dirty="0">
                <a:latin typeface="CIDFont+F5"/>
              </a:rPr>
              <a:t> edition) by Ronald J. </a:t>
            </a:r>
            <a:r>
              <a:rPr lang="en-US" sz="3200" i="0" u="none" strike="noStrike" baseline="0" dirty="0" err="1">
                <a:latin typeface="CIDFont+F5"/>
              </a:rPr>
              <a:t>Tocci</a:t>
            </a:r>
            <a:endParaRPr lang="en-US" sz="3200" i="0" u="none" strike="noStrike" baseline="0" dirty="0">
              <a:latin typeface="CIDFont+F5"/>
            </a:endParaRPr>
          </a:p>
          <a:p>
            <a:pPr marL="0" indent="0">
              <a:buNone/>
            </a:pPr>
            <a:endParaRPr lang="en-US" sz="3200" dirty="0"/>
          </a:p>
        </p:txBody>
      </p:sp>
    </p:spTree>
    <p:extLst>
      <p:ext uri="{BB962C8B-B14F-4D97-AF65-F5344CB8AC3E}">
        <p14:creationId xmlns:p14="http://schemas.microsoft.com/office/powerpoint/2010/main" val="126914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2C00F-FCBC-4E25-AEB4-7EEB54969AA7}"/>
              </a:ext>
            </a:extLst>
          </p:cNvPr>
          <p:cNvSpPr>
            <a:spLocks noGrp="1"/>
          </p:cNvSpPr>
          <p:nvPr>
            <p:ph type="title"/>
          </p:nvPr>
        </p:nvSpPr>
        <p:spPr/>
        <p:txBody>
          <a:bodyPr/>
          <a:lstStyle/>
          <a:p>
            <a:r>
              <a:rPr lang="en-US" dirty="0"/>
              <a:t>Self study</a:t>
            </a:r>
          </a:p>
        </p:txBody>
      </p:sp>
      <p:sp>
        <p:nvSpPr>
          <p:cNvPr id="3" name="Content Placeholder 2">
            <a:extLst>
              <a:ext uri="{FF2B5EF4-FFF2-40B4-BE49-F238E27FC236}">
                <a16:creationId xmlns:a16="http://schemas.microsoft.com/office/drawing/2014/main" id="{9EA64BCB-092A-4E17-8CA8-2B7DA0548D17}"/>
              </a:ext>
            </a:extLst>
          </p:cNvPr>
          <p:cNvSpPr>
            <a:spLocks noGrp="1"/>
          </p:cNvSpPr>
          <p:nvPr>
            <p:ph idx="1"/>
          </p:nvPr>
        </p:nvSpPr>
        <p:spPr>
          <a:xfrm>
            <a:off x="2231136" y="3055294"/>
            <a:ext cx="7729728" cy="3101983"/>
          </a:xfrm>
        </p:spPr>
        <p:txBody>
          <a:bodyPr>
            <a:normAutofit/>
          </a:bodyPr>
          <a:lstStyle/>
          <a:p>
            <a:r>
              <a:rPr lang="en-US" sz="2400" b="1" dirty="0"/>
              <a:t>Advantages of ICs or why ICs are used widely?</a:t>
            </a:r>
          </a:p>
          <a:p>
            <a:r>
              <a:rPr lang="en-US" sz="2400" b="1" dirty="0"/>
              <a:t>Review Questions (1 to 4 ) from Chap 8 </a:t>
            </a:r>
            <a:r>
              <a:rPr lang="en-US" sz="2400" b="1" dirty="0" err="1"/>
              <a:t>Pg</a:t>
            </a:r>
            <a:r>
              <a:rPr lang="en-US" sz="2400" b="1" dirty="0"/>
              <a:t> no - 423</a:t>
            </a:r>
          </a:p>
        </p:txBody>
      </p:sp>
    </p:spTree>
    <p:extLst>
      <p:ext uri="{BB962C8B-B14F-4D97-AF65-F5344CB8AC3E}">
        <p14:creationId xmlns:p14="http://schemas.microsoft.com/office/powerpoint/2010/main" val="2495187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372FEA-F0AE-4FE7-964B-38626F721F18}"/>
              </a:ext>
            </a:extLst>
          </p:cNvPr>
          <p:cNvSpPr/>
          <p:nvPr/>
        </p:nvSpPr>
        <p:spPr>
          <a:xfrm rot="21110057">
            <a:off x="3437520" y="2627790"/>
            <a:ext cx="5511172" cy="2157274"/>
          </a:xfrm>
          <a:prstGeom prst="rect">
            <a:avLst/>
          </a:prstGeom>
          <a:noFill/>
        </p:spPr>
        <p:txBody>
          <a:bodyPr wrap="none" lIns="91440" tIns="45720" rIns="91440" bIns="45720">
            <a:prstTxWarp prst="textWave1">
              <a:avLst>
                <a:gd name="adj1" fmla="val 12500"/>
                <a:gd name="adj2" fmla="val 4349"/>
              </a:avLst>
            </a:prstTxWarp>
            <a:spAutoFit/>
            <a:scene3d>
              <a:camera prst="orthographicFront">
                <a:rot lat="0" lon="0" rev="21299999"/>
              </a:camera>
              <a:lightRig rig="threePt" dir="t"/>
            </a:scene3d>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Ta</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ke care</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Smiley Face 4">
            <a:extLst>
              <a:ext uri="{FF2B5EF4-FFF2-40B4-BE49-F238E27FC236}">
                <a16:creationId xmlns:a16="http://schemas.microsoft.com/office/drawing/2014/main" id="{4C3D1C89-2C2A-43C2-AE21-CF5D0B911347}"/>
              </a:ext>
            </a:extLst>
          </p:cNvPr>
          <p:cNvSpPr/>
          <p:nvPr/>
        </p:nvSpPr>
        <p:spPr>
          <a:xfrm>
            <a:off x="5563340" y="1402672"/>
            <a:ext cx="1065320" cy="994299"/>
          </a:xfrm>
          <a:prstGeom prst="smileyFac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66511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966192-6993-4716-9680-6B808E60D8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 y="0"/>
            <a:ext cx="12191320" cy="6858000"/>
          </a:xfrm>
          <a:prstGeom prst="rect">
            <a:avLst/>
          </a:prstGeom>
          <a:solidFill>
            <a:schemeClr val="accent2"/>
          </a:solidFill>
        </p:spPr>
      </p:pic>
      <p:sp>
        <p:nvSpPr>
          <p:cNvPr id="2" name="Title 1">
            <a:extLst>
              <a:ext uri="{FF2B5EF4-FFF2-40B4-BE49-F238E27FC236}">
                <a16:creationId xmlns:a16="http://schemas.microsoft.com/office/drawing/2014/main" id="{5F3900FC-4505-43A7-AE36-4860A6E4933A}"/>
              </a:ext>
            </a:extLst>
          </p:cNvPr>
          <p:cNvSpPr>
            <a:spLocks noGrp="1"/>
          </p:cNvSpPr>
          <p:nvPr>
            <p:ph type="title"/>
          </p:nvPr>
        </p:nvSpPr>
        <p:spPr>
          <a:xfrm>
            <a:off x="2231136" y="574074"/>
            <a:ext cx="7729728" cy="1188720"/>
          </a:xfrm>
          <a:solidFill>
            <a:schemeClr val="accent2"/>
          </a:solidFill>
        </p:spPr>
        <p:txBody>
          <a:bodyPr>
            <a:normAutofit/>
          </a:bodyPr>
          <a:lstStyle/>
          <a:p>
            <a:r>
              <a:rPr lang="en-US" dirty="0"/>
              <a:t>Semiconductor devices</a:t>
            </a:r>
          </a:p>
        </p:txBody>
      </p:sp>
      <p:sp>
        <p:nvSpPr>
          <p:cNvPr id="3" name="Content Placeholder 2">
            <a:extLst>
              <a:ext uri="{FF2B5EF4-FFF2-40B4-BE49-F238E27FC236}">
                <a16:creationId xmlns:a16="http://schemas.microsoft.com/office/drawing/2014/main" id="{5304FA1B-5876-4FED-9B68-0AAC99C54B0D}"/>
              </a:ext>
            </a:extLst>
          </p:cNvPr>
          <p:cNvSpPr>
            <a:spLocks noGrp="1"/>
          </p:cNvSpPr>
          <p:nvPr>
            <p:ph idx="1"/>
          </p:nvPr>
        </p:nvSpPr>
        <p:spPr>
          <a:xfrm>
            <a:off x="902563" y="2268533"/>
            <a:ext cx="10386874" cy="4238799"/>
          </a:xfrm>
          <a:solidFill>
            <a:schemeClr val="accent2"/>
          </a:solidFill>
        </p:spPr>
        <p:txBody>
          <a:bodyPr>
            <a:normAutofit/>
          </a:bodyPr>
          <a:lstStyle/>
          <a:p>
            <a:endParaRPr lang="en-US" sz="2000" dirty="0">
              <a:solidFill>
                <a:schemeClr val="tx1"/>
              </a:solidFill>
            </a:endParaRPr>
          </a:p>
          <a:p>
            <a:pPr algn="just"/>
            <a:r>
              <a:rPr lang="en-US" sz="2000" dirty="0">
                <a:solidFill>
                  <a:schemeClr val="tx1"/>
                </a:solidFill>
              </a:rPr>
              <a:t>Semiconductor devices mainly are of </a:t>
            </a:r>
            <a:r>
              <a:rPr lang="en-US" sz="2000" b="1" dirty="0">
                <a:solidFill>
                  <a:schemeClr val="tx1"/>
                </a:solidFill>
              </a:rPr>
              <a:t>2 types</a:t>
            </a:r>
            <a:r>
              <a:rPr lang="en-US" sz="2000" dirty="0">
                <a:solidFill>
                  <a:schemeClr val="tx1"/>
                </a:solidFill>
              </a:rPr>
              <a:t>: Bipolar and Unipolar devices</a:t>
            </a:r>
          </a:p>
          <a:p>
            <a:pPr algn="just">
              <a:buFont typeface="Wingdings" panose="05000000000000000000" pitchFamily="2" charset="2"/>
              <a:buChar char="§"/>
            </a:pPr>
            <a:r>
              <a:rPr lang="en-US" sz="2000" b="1" dirty="0">
                <a:solidFill>
                  <a:schemeClr val="tx1"/>
                </a:solidFill>
              </a:rPr>
              <a:t>&gt;&gt;</a:t>
            </a:r>
            <a:r>
              <a:rPr lang="en-US" sz="2000" dirty="0">
                <a:solidFill>
                  <a:schemeClr val="tx1"/>
                </a:solidFill>
              </a:rPr>
              <a:t>In </a:t>
            </a:r>
            <a:r>
              <a:rPr lang="en-US" sz="2000" b="1" dirty="0">
                <a:solidFill>
                  <a:schemeClr val="tx1"/>
                </a:solidFill>
              </a:rPr>
              <a:t>Bipolar devices</a:t>
            </a:r>
            <a:r>
              <a:rPr lang="en-US" sz="2000" dirty="0">
                <a:solidFill>
                  <a:schemeClr val="tx1"/>
                </a:solidFill>
              </a:rPr>
              <a:t>, operation is due to both minority and majority carriers.  All p-n junction based devices fall in this category.  Example: Bipolar Transistors or BJT are “Bipolar” devices because they operate with both types of charge carriers (holes and electrons). </a:t>
            </a:r>
          </a:p>
          <a:p>
            <a:pPr algn="just"/>
            <a:r>
              <a:rPr lang="en-US" sz="2000" b="1" dirty="0">
                <a:solidFill>
                  <a:schemeClr val="tx1"/>
                </a:solidFill>
              </a:rPr>
              <a:t>&gt;&gt;Unipolar </a:t>
            </a:r>
            <a:r>
              <a:rPr lang="en-US" sz="2000" dirty="0">
                <a:solidFill>
                  <a:schemeClr val="tx1"/>
                </a:solidFill>
              </a:rPr>
              <a:t>means only one set of pole assigned to the device, flow of current is only in one direction due to flow of electrons permitted in only one direction. The Field Effect Transistor is a “Unipolar” device that depends only on the conduction of either electrons (N-channel) or holes (P-channel).</a:t>
            </a:r>
          </a:p>
          <a:p>
            <a:pPr algn="just"/>
            <a:r>
              <a:rPr lang="en-US" sz="2000" dirty="0">
                <a:solidFill>
                  <a:schemeClr val="tx1"/>
                </a:solidFill>
              </a:rPr>
              <a:t>Based on these devices, digital ICs have been made which are commercially available.</a:t>
            </a:r>
          </a:p>
          <a:p>
            <a:pPr marL="0" indent="0" algn="just">
              <a:buNone/>
            </a:pPr>
            <a:r>
              <a:rPr lang="en-US" b="1" dirty="0"/>
              <a:t>    </a:t>
            </a:r>
          </a:p>
        </p:txBody>
      </p:sp>
    </p:spTree>
    <p:extLst>
      <p:ext uri="{BB962C8B-B14F-4D97-AF65-F5344CB8AC3E}">
        <p14:creationId xmlns:p14="http://schemas.microsoft.com/office/powerpoint/2010/main" val="232917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001848"/>
            </a:gs>
            <a:gs pos="74000">
              <a:schemeClr val="accent1">
                <a:lumMod val="45000"/>
                <a:lumOff val="55000"/>
              </a:schemeClr>
            </a:gs>
            <a:gs pos="100000">
              <a:schemeClr val="accent1">
                <a:lumMod val="45000"/>
                <a:lumOff val="55000"/>
              </a:schemeClr>
            </a:gs>
            <a:gs pos="24000">
              <a:srgbClr val="C2AC8C"/>
            </a:gs>
            <a:gs pos="94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121E-E152-4AA2-95AE-9C57C16BD8B5}"/>
              </a:ext>
            </a:extLst>
          </p:cNvPr>
          <p:cNvSpPr>
            <a:spLocks noGrp="1"/>
          </p:cNvSpPr>
          <p:nvPr>
            <p:ph type="title"/>
          </p:nvPr>
        </p:nvSpPr>
        <p:spPr>
          <a:xfrm>
            <a:off x="473476" y="698362"/>
            <a:ext cx="11307192" cy="819720"/>
          </a:xfrm>
        </p:spPr>
        <p:txBody>
          <a:bodyPr/>
          <a:lstStyle/>
          <a:p>
            <a:r>
              <a:rPr lang="en-US" dirty="0" err="1"/>
              <a:t>Ic</a:t>
            </a:r>
            <a:r>
              <a:rPr lang="en-US" sz="2000" dirty="0" err="1"/>
              <a:t>s</a:t>
            </a:r>
            <a:r>
              <a:rPr lang="en-US" sz="1800" dirty="0"/>
              <a:t> </a:t>
            </a:r>
            <a:r>
              <a:rPr lang="en-US" dirty="0"/>
              <a:t>and their uses</a:t>
            </a:r>
          </a:p>
        </p:txBody>
      </p:sp>
      <p:sp>
        <p:nvSpPr>
          <p:cNvPr id="3" name="Content Placeholder 2">
            <a:extLst>
              <a:ext uri="{FF2B5EF4-FFF2-40B4-BE49-F238E27FC236}">
                <a16:creationId xmlns:a16="http://schemas.microsoft.com/office/drawing/2014/main" id="{CC618FE8-59DB-421D-9EF2-8671AC5949B1}"/>
              </a:ext>
            </a:extLst>
          </p:cNvPr>
          <p:cNvSpPr>
            <a:spLocks noGrp="1"/>
          </p:cNvSpPr>
          <p:nvPr>
            <p:ph idx="1"/>
          </p:nvPr>
        </p:nvSpPr>
        <p:spPr>
          <a:xfrm>
            <a:off x="473476" y="2157275"/>
            <a:ext cx="8626136" cy="4279036"/>
          </a:xfrm>
          <a:solidFill>
            <a:schemeClr val="bg1">
              <a:lumMod val="95000"/>
            </a:schemeClr>
          </a:solidFill>
        </p:spPr>
        <p:txBody>
          <a:bodyPr>
            <a:normAutofit/>
          </a:bodyPr>
          <a:lstStyle/>
          <a:p>
            <a:r>
              <a:rPr lang="en-US" sz="2000" dirty="0">
                <a:solidFill>
                  <a:schemeClr val="tx1"/>
                </a:solidFill>
              </a:rPr>
              <a:t>An </a:t>
            </a:r>
            <a:r>
              <a:rPr lang="en-US" sz="2000" b="1" dirty="0">
                <a:solidFill>
                  <a:schemeClr val="tx1"/>
                </a:solidFill>
              </a:rPr>
              <a:t>Integrated Circuit (IC) </a:t>
            </a:r>
            <a:r>
              <a:rPr lang="en-US" sz="2000" dirty="0">
                <a:solidFill>
                  <a:schemeClr val="tx1"/>
                </a:solidFill>
              </a:rPr>
              <a:t>is a small wafer, usually made of silicon, that can hold anywhere from hundreds to millions of transistors, resistors, and capacitors. </a:t>
            </a:r>
          </a:p>
          <a:p>
            <a:r>
              <a:rPr lang="en-US" sz="2000" dirty="0">
                <a:solidFill>
                  <a:schemeClr val="tx1"/>
                </a:solidFill>
              </a:rPr>
              <a:t>These extremely small electronics can perform calculations and store data using either digital or analog technology.</a:t>
            </a:r>
          </a:p>
          <a:p>
            <a:r>
              <a:rPr lang="en-US" sz="2000" b="1" dirty="0">
                <a:solidFill>
                  <a:schemeClr val="tx1"/>
                </a:solidFill>
              </a:rPr>
              <a:t>Digital ICs </a:t>
            </a:r>
            <a:r>
              <a:rPr lang="en-US" sz="2000" dirty="0">
                <a:solidFill>
                  <a:schemeClr val="tx1"/>
                </a:solidFill>
              </a:rPr>
              <a:t>use logic gates, which work only with values of ones and zeros.</a:t>
            </a:r>
          </a:p>
          <a:p>
            <a:r>
              <a:rPr lang="en-US" sz="2000" dirty="0">
                <a:solidFill>
                  <a:schemeClr val="tx1"/>
                </a:solidFill>
              </a:rPr>
              <a:t> A low signal sent to a component on a digital IC will result in a value of 0, while a high signal creates a value of 1. </a:t>
            </a:r>
          </a:p>
          <a:p>
            <a:r>
              <a:rPr lang="en-US" sz="2000" dirty="0">
                <a:solidFill>
                  <a:schemeClr val="tx1"/>
                </a:solidFill>
              </a:rPr>
              <a:t>Digital ICs are usually found in computers, networking equipment, and most consumer electronics.</a:t>
            </a:r>
          </a:p>
        </p:txBody>
      </p:sp>
      <p:pic>
        <p:nvPicPr>
          <p:cNvPr id="5" name="Picture 4">
            <a:extLst>
              <a:ext uri="{FF2B5EF4-FFF2-40B4-BE49-F238E27FC236}">
                <a16:creationId xmlns:a16="http://schemas.microsoft.com/office/drawing/2014/main" id="{A4C27A77-BE59-4AA6-BDD8-F0C920022F1B}"/>
              </a:ext>
            </a:extLst>
          </p:cNvPr>
          <p:cNvPicPr>
            <a:picLocks noChangeAspect="1"/>
          </p:cNvPicPr>
          <p:nvPr/>
        </p:nvPicPr>
        <p:blipFill rotWithShape="1">
          <a:blip r:embed="rId2">
            <a:extLst>
              <a:ext uri="{28A0092B-C50C-407E-A947-70E740481C1C}">
                <a14:useLocalDpi xmlns:a14="http://schemas.microsoft.com/office/drawing/2010/main" val="0"/>
              </a:ext>
            </a:extLst>
          </a:blip>
          <a:srcRect l="7474" t="16958" r="9398" b="29838"/>
          <a:stretch/>
        </p:blipFill>
        <p:spPr>
          <a:xfrm>
            <a:off x="9277166" y="2157275"/>
            <a:ext cx="2503502" cy="1930469"/>
          </a:xfrm>
          <a:prstGeom prst="rect">
            <a:avLst/>
          </a:prstGeom>
        </p:spPr>
      </p:pic>
      <p:pic>
        <p:nvPicPr>
          <p:cNvPr id="7" name="Picture 6">
            <a:extLst>
              <a:ext uri="{FF2B5EF4-FFF2-40B4-BE49-F238E27FC236}">
                <a16:creationId xmlns:a16="http://schemas.microsoft.com/office/drawing/2014/main" id="{43D5ED07-7FEA-4FBD-B9C9-4A16472AC7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400" y="4233076"/>
            <a:ext cx="2488268" cy="2203235"/>
          </a:xfrm>
          <a:prstGeom prst="rect">
            <a:avLst/>
          </a:prstGeom>
        </p:spPr>
      </p:pic>
    </p:spTree>
    <p:extLst>
      <p:ext uri="{BB962C8B-B14F-4D97-AF65-F5344CB8AC3E}">
        <p14:creationId xmlns:p14="http://schemas.microsoft.com/office/powerpoint/2010/main" val="107121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C01E1-AE12-4D3C-AA40-67EED0315CAE}"/>
              </a:ext>
            </a:extLst>
          </p:cNvPr>
          <p:cNvSpPr>
            <a:spLocks noGrp="1"/>
          </p:cNvSpPr>
          <p:nvPr>
            <p:ph type="title"/>
          </p:nvPr>
        </p:nvSpPr>
        <p:spPr>
          <a:xfrm>
            <a:off x="2231136" y="284170"/>
            <a:ext cx="7729728" cy="683495"/>
          </a:xfrm>
        </p:spPr>
        <p:txBody>
          <a:bodyPr>
            <a:normAutofit fontScale="90000"/>
          </a:bodyPr>
          <a:lstStyle/>
          <a:p>
            <a:r>
              <a:rPr lang="en-US" dirty="0"/>
              <a:t>IC terminologies</a:t>
            </a:r>
          </a:p>
        </p:txBody>
      </p:sp>
      <p:pic>
        <p:nvPicPr>
          <p:cNvPr id="5" name="Content Placeholder 4">
            <a:extLst>
              <a:ext uri="{FF2B5EF4-FFF2-40B4-BE49-F238E27FC236}">
                <a16:creationId xmlns:a16="http://schemas.microsoft.com/office/drawing/2014/main" id="{922D1097-175C-4302-BCFA-F8266D6DA3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9969" y="985421"/>
            <a:ext cx="9223898" cy="2592281"/>
          </a:xfrm>
        </p:spPr>
      </p:pic>
      <p:pic>
        <p:nvPicPr>
          <p:cNvPr id="7" name="Picture 6">
            <a:extLst>
              <a:ext uri="{FF2B5EF4-FFF2-40B4-BE49-F238E27FC236}">
                <a16:creationId xmlns:a16="http://schemas.microsoft.com/office/drawing/2014/main" id="{F3DD47BC-9760-46EA-B05B-0613743D6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051" y="3613213"/>
            <a:ext cx="9223898" cy="2942862"/>
          </a:xfrm>
          <a:prstGeom prst="rect">
            <a:avLst/>
          </a:prstGeom>
        </p:spPr>
      </p:pic>
    </p:spTree>
    <p:extLst>
      <p:ext uri="{BB962C8B-B14F-4D97-AF65-F5344CB8AC3E}">
        <p14:creationId xmlns:p14="http://schemas.microsoft.com/office/powerpoint/2010/main" val="3035036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C01E1-AE12-4D3C-AA40-67EED0315CAE}"/>
              </a:ext>
            </a:extLst>
          </p:cNvPr>
          <p:cNvSpPr>
            <a:spLocks noGrp="1"/>
          </p:cNvSpPr>
          <p:nvPr>
            <p:ph type="title"/>
          </p:nvPr>
        </p:nvSpPr>
        <p:spPr>
          <a:xfrm>
            <a:off x="2302157" y="301926"/>
            <a:ext cx="7729728" cy="683495"/>
          </a:xfrm>
        </p:spPr>
        <p:txBody>
          <a:bodyPr>
            <a:normAutofit fontScale="90000"/>
          </a:bodyPr>
          <a:lstStyle/>
          <a:p>
            <a:r>
              <a:rPr lang="en-US" dirty="0"/>
              <a:t>IC terminologies</a:t>
            </a:r>
          </a:p>
        </p:txBody>
      </p:sp>
      <p:pic>
        <p:nvPicPr>
          <p:cNvPr id="5" name="Content Placeholder 4">
            <a:extLst>
              <a:ext uri="{FF2B5EF4-FFF2-40B4-BE49-F238E27FC236}">
                <a16:creationId xmlns:a16="http://schemas.microsoft.com/office/drawing/2014/main" id="{922D1097-175C-4302-BCFA-F8266D6DA3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051" y="1118587"/>
            <a:ext cx="9223898" cy="2414726"/>
          </a:xfrm>
        </p:spPr>
      </p:pic>
      <p:pic>
        <p:nvPicPr>
          <p:cNvPr id="7" name="Picture 6">
            <a:extLst>
              <a:ext uri="{FF2B5EF4-FFF2-40B4-BE49-F238E27FC236}">
                <a16:creationId xmlns:a16="http://schemas.microsoft.com/office/drawing/2014/main" id="{F3DD47BC-9760-46EA-B05B-0613743D6E6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84051" y="3897297"/>
            <a:ext cx="9223898" cy="2597351"/>
          </a:xfrm>
          <a:prstGeom prst="rect">
            <a:avLst/>
          </a:prstGeom>
        </p:spPr>
      </p:pic>
    </p:spTree>
    <p:extLst>
      <p:ext uri="{BB962C8B-B14F-4D97-AF65-F5344CB8AC3E}">
        <p14:creationId xmlns:p14="http://schemas.microsoft.com/office/powerpoint/2010/main" val="329057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001848"/>
            </a:gs>
            <a:gs pos="74000">
              <a:schemeClr val="accent1">
                <a:lumMod val="45000"/>
                <a:lumOff val="55000"/>
              </a:schemeClr>
            </a:gs>
            <a:gs pos="100000">
              <a:schemeClr val="accent1">
                <a:lumMod val="45000"/>
                <a:lumOff val="55000"/>
              </a:schemeClr>
            </a:gs>
            <a:gs pos="48000">
              <a:srgbClr val="C2AC8C"/>
            </a:gs>
            <a:gs pos="94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4A98-FF15-4DD2-8FED-ADEACD8A9C4E}"/>
              </a:ext>
            </a:extLst>
          </p:cNvPr>
          <p:cNvSpPr>
            <a:spLocks noGrp="1"/>
          </p:cNvSpPr>
          <p:nvPr>
            <p:ph type="title"/>
          </p:nvPr>
        </p:nvSpPr>
        <p:spPr/>
        <p:txBody>
          <a:bodyPr>
            <a:normAutofit/>
          </a:bodyPr>
          <a:lstStyle/>
          <a:p>
            <a:r>
              <a:rPr lang="en-US" dirty="0"/>
              <a:t>Characteristics of Digital ICs</a:t>
            </a:r>
          </a:p>
        </p:txBody>
      </p:sp>
      <p:sp>
        <p:nvSpPr>
          <p:cNvPr id="7" name="Content Placeholder 6">
            <a:extLst>
              <a:ext uri="{FF2B5EF4-FFF2-40B4-BE49-F238E27FC236}">
                <a16:creationId xmlns:a16="http://schemas.microsoft.com/office/drawing/2014/main" id="{305D0A61-74AD-4BB3-9559-7C598536E495}"/>
              </a:ext>
            </a:extLst>
          </p:cNvPr>
          <p:cNvSpPr>
            <a:spLocks noGrp="1"/>
          </p:cNvSpPr>
          <p:nvPr>
            <p:ph idx="1"/>
          </p:nvPr>
        </p:nvSpPr>
        <p:spPr>
          <a:xfrm>
            <a:off x="1100832" y="2629167"/>
            <a:ext cx="9774314" cy="3904799"/>
          </a:xfrm>
        </p:spPr>
        <p:txBody>
          <a:bodyPr>
            <a:normAutofit/>
          </a:bodyPr>
          <a:lstStyle/>
          <a:p>
            <a:pPr algn="ctr"/>
            <a:r>
              <a:rPr lang="en-US" sz="3200" dirty="0">
                <a:solidFill>
                  <a:srgbClr val="001848"/>
                </a:solidFill>
              </a:rPr>
              <a:t>Propagation delay</a:t>
            </a:r>
          </a:p>
          <a:p>
            <a:pPr algn="ctr"/>
            <a:r>
              <a:rPr lang="en-US" sz="3200" dirty="0">
                <a:solidFill>
                  <a:srgbClr val="001848"/>
                </a:solidFill>
              </a:rPr>
              <a:t>Power dissipation</a:t>
            </a:r>
          </a:p>
          <a:p>
            <a:pPr algn="ctr"/>
            <a:r>
              <a:rPr lang="en-US" sz="3200" dirty="0">
                <a:solidFill>
                  <a:srgbClr val="001848"/>
                </a:solidFill>
              </a:rPr>
              <a:t>Noise immunity </a:t>
            </a:r>
          </a:p>
          <a:p>
            <a:pPr algn="ctr"/>
            <a:r>
              <a:rPr lang="en-US" sz="3200" dirty="0">
                <a:solidFill>
                  <a:srgbClr val="001848"/>
                </a:solidFill>
              </a:rPr>
              <a:t>Figure of Merit</a:t>
            </a:r>
          </a:p>
          <a:p>
            <a:pPr algn="ctr"/>
            <a:r>
              <a:rPr lang="en-US" sz="3200" dirty="0">
                <a:solidFill>
                  <a:srgbClr val="001848"/>
                </a:solidFill>
              </a:rPr>
              <a:t>Fan in</a:t>
            </a:r>
          </a:p>
          <a:p>
            <a:pPr algn="ctr"/>
            <a:r>
              <a:rPr lang="en-US" sz="3200" dirty="0">
                <a:solidFill>
                  <a:srgbClr val="001848"/>
                </a:solidFill>
              </a:rPr>
              <a:t>Fan out </a:t>
            </a:r>
          </a:p>
        </p:txBody>
      </p:sp>
    </p:spTree>
    <p:extLst>
      <p:ext uri="{BB962C8B-B14F-4D97-AF65-F5344CB8AC3E}">
        <p14:creationId xmlns:p14="http://schemas.microsoft.com/office/powerpoint/2010/main" val="217199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4000">
              <a:srgbClr val="001848"/>
            </a:gs>
            <a:gs pos="70000">
              <a:schemeClr val="accent1">
                <a:lumMod val="45000"/>
                <a:lumOff val="55000"/>
              </a:schemeClr>
            </a:gs>
            <a:gs pos="100000">
              <a:schemeClr val="accent1">
                <a:lumMod val="45000"/>
                <a:lumOff val="55000"/>
              </a:schemeClr>
            </a:gs>
            <a:gs pos="11000">
              <a:srgbClr val="C2AC8C"/>
            </a:gs>
            <a:gs pos="94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3383-0FEE-4157-8172-A53A9FD6FC1B}"/>
              </a:ext>
            </a:extLst>
          </p:cNvPr>
          <p:cNvSpPr>
            <a:spLocks noGrp="1"/>
          </p:cNvSpPr>
          <p:nvPr>
            <p:ph type="title"/>
          </p:nvPr>
        </p:nvSpPr>
        <p:spPr>
          <a:xfrm>
            <a:off x="2097971" y="162387"/>
            <a:ext cx="7729728" cy="583338"/>
          </a:xfrm>
        </p:spPr>
        <p:txBody>
          <a:bodyPr>
            <a:normAutofit fontScale="90000"/>
          </a:bodyPr>
          <a:lstStyle/>
          <a:p>
            <a:r>
              <a:rPr lang="en-US" dirty="0"/>
              <a:t>Propagation delay</a:t>
            </a:r>
          </a:p>
        </p:txBody>
      </p:sp>
      <p:pic>
        <p:nvPicPr>
          <p:cNvPr id="4" name="Content Placeholder 4">
            <a:extLst>
              <a:ext uri="{FF2B5EF4-FFF2-40B4-BE49-F238E27FC236}">
                <a16:creationId xmlns:a16="http://schemas.microsoft.com/office/drawing/2014/main" id="{FB163B16-0B58-4424-A764-7897200DF63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31146" y="1984889"/>
            <a:ext cx="8708994" cy="3498031"/>
          </a:xfrm>
        </p:spPr>
      </p:pic>
      <p:pic>
        <p:nvPicPr>
          <p:cNvPr id="6" name="Picture 5">
            <a:extLst>
              <a:ext uri="{FF2B5EF4-FFF2-40B4-BE49-F238E27FC236}">
                <a16:creationId xmlns:a16="http://schemas.microsoft.com/office/drawing/2014/main" id="{61E93A6D-D606-428A-9954-FA0582C85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1136" y="5584054"/>
            <a:ext cx="7729728" cy="764094"/>
          </a:xfrm>
          <a:prstGeom prst="rect">
            <a:avLst/>
          </a:prstGeom>
        </p:spPr>
      </p:pic>
      <p:sp>
        <p:nvSpPr>
          <p:cNvPr id="8" name="TextBox 7">
            <a:extLst>
              <a:ext uri="{FF2B5EF4-FFF2-40B4-BE49-F238E27FC236}">
                <a16:creationId xmlns:a16="http://schemas.microsoft.com/office/drawing/2014/main" id="{F8C5BA8B-1B5B-4267-AD48-99822F7C5795}"/>
              </a:ext>
            </a:extLst>
          </p:cNvPr>
          <p:cNvSpPr txBox="1"/>
          <p:nvPr/>
        </p:nvSpPr>
        <p:spPr>
          <a:xfrm>
            <a:off x="1438183" y="894726"/>
            <a:ext cx="9996257" cy="1015663"/>
          </a:xfrm>
          <a:prstGeom prst="rect">
            <a:avLst/>
          </a:prstGeom>
          <a:noFill/>
        </p:spPr>
        <p:txBody>
          <a:bodyPr wrap="square" rtlCol="0">
            <a:spAutoFit/>
          </a:bodyPr>
          <a:lstStyle/>
          <a:p>
            <a:pPr marL="342900" indent="-342900">
              <a:buFont typeface="Wingdings" panose="05000000000000000000" pitchFamily="2" charset="2"/>
              <a:buChar char="§"/>
            </a:pPr>
            <a:r>
              <a:rPr lang="en-US" sz="2000" dirty="0"/>
              <a:t>A logic signal always experiences a delay while going through a circuit</a:t>
            </a:r>
          </a:p>
          <a:p>
            <a:pPr marL="342900" indent="-342900">
              <a:buFont typeface="Wingdings" panose="05000000000000000000" pitchFamily="2" charset="2"/>
              <a:buChar char="§"/>
            </a:pPr>
            <a:r>
              <a:rPr lang="en-US" sz="2000" i="0" dirty="0">
                <a:effectLst/>
                <a:latin typeface="OpenSans"/>
              </a:rPr>
              <a:t>Propagation delay typically refers to the </a:t>
            </a:r>
            <a:r>
              <a:rPr lang="en-US" sz="2000" b="1" i="0" dirty="0">
                <a:effectLst/>
                <a:latin typeface="OpenSans"/>
              </a:rPr>
              <a:t>rise time or fall time in logic gates</a:t>
            </a:r>
            <a:r>
              <a:rPr lang="en-US" sz="2000" i="0" dirty="0">
                <a:effectLst/>
                <a:latin typeface="OpenSans"/>
              </a:rPr>
              <a:t>. This is the time it takes for a logic gate to change its output state based on a change in the input state.</a:t>
            </a:r>
            <a:endParaRPr lang="en-US" sz="2000" dirty="0"/>
          </a:p>
        </p:txBody>
      </p:sp>
      <p:sp>
        <p:nvSpPr>
          <p:cNvPr id="9" name="TextBox 8">
            <a:extLst>
              <a:ext uri="{FF2B5EF4-FFF2-40B4-BE49-F238E27FC236}">
                <a16:creationId xmlns:a16="http://schemas.microsoft.com/office/drawing/2014/main" id="{AD41D431-76C4-429B-BCC8-77423F85D533}"/>
              </a:ext>
            </a:extLst>
          </p:cNvPr>
          <p:cNvSpPr txBox="1"/>
          <p:nvPr/>
        </p:nvSpPr>
        <p:spPr>
          <a:xfrm>
            <a:off x="4598633" y="6348148"/>
            <a:ext cx="3133817" cy="369332"/>
          </a:xfrm>
          <a:prstGeom prst="rect">
            <a:avLst/>
          </a:prstGeom>
          <a:noFill/>
        </p:spPr>
        <p:txBody>
          <a:bodyPr wrap="square" rtlCol="0">
            <a:spAutoFit/>
          </a:bodyPr>
          <a:lstStyle/>
          <a:p>
            <a:r>
              <a:rPr lang="en-US" b="1" dirty="0"/>
              <a:t>Figure: Propagation Delays</a:t>
            </a:r>
          </a:p>
        </p:txBody>
      </p:sp>
    </p:spTree>
    <p:extLst>
      <p:ext uri="{BB962C8B-B14F-4D97-AF65-F5344CB8AC3E}">
        <p14:creationId xmlns:p14="http://schemas.microsoft.com/office/powerpoint/2010/main" val="1239130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001848"/>
            </a:gs>
            <a:gs pos="74000">
              <a:schemeClr val="accent1">
                <a:lumMod val="45000"/>
                <a:lumOff val="55000"/>
              </a:schemeClr>
            </a:gs>
            <a:gs pos="100000">
              <a:schemeClr val="accent1">
                <a:lumMod val="45000"/>
                <a:lumOff val="55000"/>
              </a:schemeClr>
            </a:gs>
            <a:gs pos="28000">
              <a:srgbClr val="C2AC8C"/>
            </a:gs>
            <a:gs pos="94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4C7F-6026-4840-8FFB-5A96A3A38132}"/>
              </a:ext>
            </a:extLst>
          </p:cNvPr>
          <p:cNvSpPr>
            <a:spLocks noGrp="1"/>
          </p:cNvSpPr>
          <p:nvPr>
            <p:ph type="title"/>
          </p:nvPr>
        </p:nvSpPr>
        <p:spPr>
          <a:xfrm>
            <a:off x="2231136" y="520809"/>
            <a:ext cx="7729728" cy="1188720"/>
          </a:xfrm>
        </p:spPr>
        <p:txBody>
          <a:bodyPr>
            <a:normAutofit/>
          </a:bodyPr>
          <a:lstStyle/>
          <a:p>
            <a:r>
              <a:rPr lang="en-US" dirty="0"/>
              <a:t>Power dissipation</a:t>
            </a:r>
          </a:p>
        </p:txBody>
      </p:sp>
      <p:sp>
        <p:nvSpPr>
          <p:cNvPr id="3" name="Content Placeholder 2">
            <a:extLst>
              <a:ext uri="{FF2B5EF4-FFF2-40B4-BE49-F238E27FC236}">
                <a16:creationId xmlns:a16="http://schemas.microsoft.com/office/drawing/2014/main" id="{5A10754F-0790-4774-910A-90120C53F095}"/>
              </a:ext>
            </a:extLst>
          </p:cNvPr>
          <p:cNvSpPr>
            <a:spLocks noGrp="1"/>
          </p:cNvSpPr>
          <p:nvPr>
            <p:ph idx="1"/>
          </p:nvPr>
        </p:nvSpPr>
        <p:spPr>
          <a:xfrm>
            <a:off x="1438182" y="2139518"/>
            <a:ext cx="9374819" cy="4358936"/>
          </a:xfrm>
          <a:solidFill>
            <a:schemeClr val="accent1">
              <a:lumMod val="20000"/>
              <a:lumOff val="80000"/>
            </a:schemeClr>
          </a:solidFill>
        </p:spPr>
        <p:txBody>
          <a:bodyPr>
            <a:normAutofit/>
          </a:bodyPr>
          <a:lstStyle/>
          <a:p>
            <a:r>
              <a:rPr lang="en-US" sz="2000" dirty="0"/>
              <a:t>Every IC requires a certain amount of electrical power to operate</a:t>
            </a:r>
          </a:p>
          <a:p>
            <a:r>
              <a:rPr lang="en-US" sz="2000" dirty="0"/>
              <a:t>This power is supplied by one or more power-supply voltages connected to the power pin(s) on the chip</a:t>
            </a:r>
          </a:p>
          <a:p>
            <a:r>
              <a:rPr lang="en-US" sz="2000" dirty="0"/>
              <a:t>Power dissipation is the amount of power required by an IC or the amount of power dissipated in an IC. It is determined by the current, </a:t>
            </a:r>
            <a:r>
              <a:rPr lang="en-US" sz="2000" dirty="0" err="1"/>
              <a:t>Icc</a:t>
            </a:r>
            <a:r>
              <a:rPr lang="en-US" sz="2000" dirty="0"/>
              <a:t>, that is drawn from the </a:t>
            </a:r>
            <a:r>
              <a:rPr lang="en-US" sz="2000" dirty="0" err="1"/>
              <a:t>Vcc</a:t>
            </a:r>
            <a:r>
              <a:rPr lang="en-US" sz="2000" dirty="0"/>
              <a:t> supply, and is given by </a:t>
            </a:r>
            <a:r>
              <a:rPr lang="en-US" sz="2000" b="1" i="1" dirty="0" err="1"/>
              <a:t>Vcc</a:t>
            </a:r>
            <a:r>
              <a:rPr lang="en-US" sz="2000" b="1" i="1" dirty="0"/>
              <a:t> x </a:t>
            </a:r>
            <a:r>
              <a:rPr lang="en-US" sz="2000" b="1" i="1" dirty="0" err="1"/>
              <a:t>Icc</a:t>
            </a:r>
            <a:r>
              <a:rPr lang="en-US" sz="2000" b="1" i="1" dirty="0"/>
              <a:t> </a:t>
            </a:r>
          </a:p>
          <a:p>
            <a:r>
              <a:rPr lang="en-US" sz="2000" dirty="0" err="1"/>
              <a:t>Icc</a:t>
            </a:r>
            <a:r>
              <a:rPr lang="en-US" sz="2000" dirty="0"/>
              <a:t> is the average value of </a:t>
            </a:r>
            <a:r>
              <a:rPr lang="en-US" sz="2000" dirty="0" err="1"/>
              <a:t>Icc</a:t>
            </a:r>
            <a:r>
              <a:rPr lang="en-US" sz="2000" dirty="0"/>
              <a:t>(0) and </a:t>
            </a:r>
            <a:r>
              <a:rPr lang="en-US" sz="2000" dirty="0" err="1"/>
              <a:t>Icc</a:t>
            </a:r>
            <a:r>
              <a:rPr lang="en-US" sz="2000" dirty="0"/>
              <a:t>(1)</a:t>
            </a:r>
          </a:p>
          <a:p>
            <a:r>
              <a:rPr lang="en-US" sz="2000" dirty="0"/>
              <a:t>This power is specified in milliwatts</a:t>
            </a:r>
          </a:p>
        </p:txBody>
      </p:sp>
      <p:pic>
        <p:nvPicPr>
          <p:cNvPr id="4" name="Picture 3">
            <a:extLst>
              <a:ext uri="{FF2B5EF4-FFF2-40B4-BE49-F238E27FC236}">
                <a16:creationId xmlns:a16="http://schemas.microsoft.com/office/drawing/2014/main" id="{369CCC8C-50FE-4E81-BA39-0F4535073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602" y="5119182"/>
            <a:ext cx="3490262" cy="8154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2687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4C7F-6026-4840-8FFB-5A96A3A38132}"/>
              </a:ext>
            </a:extLst>
          </p:cNvPr>
          <p:cNvSpPr>
            <a:spLocks noGrp="1"/>
          </p:cNvSpPr>
          <p:nvPr>
            <p:ph type="title"/>
          </p:nvPr>
        </p:nvSpPr>
        <p:spPr>
          <a:xfrm>
            <a:off x="2231136" y="218968"/>
            <a:ext cx="7729728" cy="864565"/>
          </a:xfrm>
        </p:spPr>
        <p:txBody>
          <a:bodyPr>
            <a:normAutofit/>
          </a:bodyPr>
          <a:lstStyle/>
          <a:p>
            <a:r>
              <a:rPr lang="en-US" dirty="0"/>
              <a:t>Power dissipation</a:t>
            </a:r>
          </a:p>
        </p:txBody>
      </p:sp>
      <p:pic>
        <p:nvPicPr>
          <p:cNvPr id="5" name="Content Placeholder 4">
            <a:extLst>
              <a:ext uri="{FF2B5EF4-FFF2-40B4-BE49-F238E27FC236}">
                <a16:creationId xmlns:a16="http://schemas.microsoft.com/office/drawing/2014/main" id="{B42CB471-14DE-4F8E-8EA9-9C1E0B0B18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136" y="1288093"/>
            <a:ext cx="7729728" cy="4281814"/>
          </a:xfrm>
        </p:spPr>
      </p:pic>
      <p:pic>
        <p:nvPicPr>
          <p:cNvPr id="11" name="Picture 10">
            <a:extLst>
              <a:ext uri="{FF2B5EF4-FFF2-40B4-BE49-F238E27FC236}">
                <a16:creationId xmlns:a16="http://schemas.microsoft.com/office/drawing/2014/main" id="{C8CA2389-C6C4-4E6B-B8D2-682B642B3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7287" y="5751068"/>
            <a:ext cx="3154953" cy="8154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a:extLst>
              <a:ext uri="{FF2B5EF4-FFF2-40B4-BE49-F238E27FC236}">
                <a16:creationId xmlns:a16="http://schemas.microsoft.com/office/drawing/2014/main" id="{7749A46D-35B8-4706-82CC-68AA4C689E51}"/>
              </a:ext>
            </a:extLst>
          </p:cNvPr>
          <p:cNvSpPr txBox="1"/>
          <p:nvPr/>
        </p:nvSpPr>
        <p:spPr>
          <a:xfrm>
            <a:off x="5206204" y="4939515"/>
            <a:ext cx="3133817" cy="369332"/>
          </a:xfrm>
          <a:prstGeom prst="rect">
            <a:avLst/>
          </a:prstGeom>
          <a:noFill/>
        </p:spPr>
        <p:txBody>
          <a:bodyPr wrap="square" rtlCol="0">
            <a:spAutoFit/>
          </a:bodyPr>
          <a:lstStyle/>
          <a:p>
            <a:r>
              <a:rPr lang="en-US" b="1" dirty="0"/>
              <a:t>Figure: NAND chip</a:t>
            </a:r>
          </a:p>
        </p:txBody>
      </p:sp>
    </p:spTree>
    <p:extLst>
      <p:ext uri="{BB962C8B-B14F-4D97-AF65-F5344CB8AC3E}">
        <p14:creationId xmlns:p14="http://schemas.microsoft.com/office/powerpoint/2010/main" val="157532870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730</TotalTime>
  <Words>855</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CIDFont+F1</vt:lpstr>
      <vt:lpstr>CIDFont+F5</vt:lpstr>
      <vt:lpstr>Gill Sans MT</vt:lpstr>
      <vt:lpstr>OpenSans</vt:lpstr>
      <vt:lpstr>Wingdings</vt:lpstr>
      <vt:lpstr>Parcel</vt:lpstr>
      <vt:lpstr>Digital Logic families</vt:lpstr>
      <vt:lpstr>Semiconductor devices</vt:lpstr>
      <vt:lpstr>Ics and their uses</vt:lpstr>
      <vt:lpstr>IC terminologies</vt:lpstr>
      <vt:lpstr>IC terminologies</vt:lpstr>
      <vt:lpstr>Characteristics of Digital ICs</vt:lpstr>
      <vt:lpstr>Propagation delay</vt:lpstr>
      <vt:lpstr>Power dissipation</vt:lpstr>
      <vt:lpstr>Power dissipation</vt:lpstr>
      <vt:lpstr>Noise immunity</vt:lpstr>
      <vt:lpstr>Noise immunity</vt:lpstr>
      <vt:lpstr>Noise immunity</vt:lpstr>
      <vt:lpstr>Figure of Merit</vt:lpstr>
      <vt:lpstr>Fan in &amp; Fan out</vt:lpstr>
      <vt:lpstr>References</vt:lpstr>
      <vt:lpstr>Self study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families</dc:title>
  <dc:creator>Uzma Hasan</dc:creator>
  <cp:lastModifiedBy>fariavns9@gmail.com</cp:lastModifiedBy>
  <cp:revision>44</cp:revision>
  <dcterms:created xsi:type="dcterms:W3CDTF">2020-06-21T03:33:37Z</dcterms:created>
  <dcterms:modified xsi:type="dcterms:W3CDTF">2020-12-09T15:07:18Z</dcterms:modified>
</cp:coreProperties>
</file>