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62" r:id="rId3"/>
    <p:sldId id="265" r:id="rId4"/>
    <p:sldId id="257" r:id="rId5"/>
    <p:sldId id="259" r:id="rId6"/>
    <p:sldId id="260" r:id="rId7"/>
    <p:sldId id="266" r:id="rId8"/>
    <p:sldId id="261" r:id="rId9"/>
    <p:sldId id="267" r:id="rId10"/>
    <p:sldId id="258"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91" autoAdjust="0"/>
  </p:normalViewPr>
  <p:slideViewPr>
    <p:cSldViewPr snapToGrid="0">
      <p:cViewPr varScale="1">
        <p:scale>
          <a:sx n="71" d="100"/>
          <a:sy n="71" d="100"/>
        </p:scale>
        <p:origin x="110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A4B88-904D-4BE9-87A7-2E15F554570B}"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517208-61EE-4488-ABEB-BBBF9EB03554}" type="slidenum">
              <a:rPr lang="en-US" smtClean="0"/>
              <a:t>‹#›</a:t>
            </a:fld>
            <a:endParaRPr lang="en-US"/>
          </a:p>
        </p:txBody>
      </p:sp>
    </p:spTree>
    <p:extLst>
      <p:ext uri="{BB962C8B-B14F-4D97-AF65-F5344CB8AC3E}">
        <p14:creationId xmlns:p14="http://schemas.microsoft.com/office/powerpoint/2010/main" val="3242344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Emitter coupled as emitters of the two transistors are connected</a:t>
            </a:r>
          </a:p>
        </p:txBody>
      </p:sp>
      <p:sp>
        <p:nvSpPr>
          <p:cNvPr id="4" name="Slide Number Placeholder 3"/>
          <p:cNvSpPr>
            <a:spLocks noGrp="1"/>
          </p:cNvSpPr>
          <p:nvPr>
            <p:ph type="sldNum" sz="quarter" idx="5"/>
          </p:nvPr>
        </p:nvSpPr>
        <p:spPr/>
        <p:txBody>
          <a:bodyPr/>
          <a:lstStyle/>
          <a:p>
            <a:fld id="{57517208-61EE-4488-ABEB-BBBF9EB03554}" type="slidenum">
              <a:rPr lang="en-US" smtClean="0"/>
              <a:t>2</a:t>
            </a:fld>
            <a:endParaRPr lang="en-US"/>
          </a:p>
        </p:txBody>
      </p:sp>
    </p:spTree>
    <p:extLst>
      <p:ext uri="{BB962C8B-B14F-4D97-AF65-F5344CB8AC3E}">
        <p14:creationId xmlns:p14="http://schemas.microsoft.com/office/powerpoint/2010/main" val="1219439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600" dirty="0"/>
              <a:t>Emitter Followers: an </a:t>
            </a:r>
            <a:r>
              <a:rPr lang="en-US" sz="3600" b="0" i="0" dirty="0">
                <a:solidFill>
                  <a:srgbClr val="282829"/>
                </a:solidFill>
                <a:effectLst/>
                <a:latin typeface="-apple-system"/>
              </a:rPr>
              <a:t>emitter follower is the same as common collector. In a emitter follower configuration the input is the base and the collector goes to a positive supply (in NPN). The output is taken from the emitter . The output basically follows the input voltage which is on the base except for a 0.7/0.8 volt drop of the base emitter junction. However you also have the current gain of the transistor (beta) so that the output impedance is much lower that that at the base. It allows the signal at the base to drive a much lower impedance.</a:t>
            </a:r>
            <a:endParaRPr lang="en-US" sz="3600" dirty="0"/>
          </a:p>
        </p:txBody>
      </p:sp>
      <p:sp>
        <p:nvSpPr>
          <p:cNvPr id="4" name="Slide Number Placeholder 3"/>
          <p:cNvSpPr>
            <a:spLocks noGrp="1"/>
          </p:cNvSpPr>
          <p:nvPr>
            <p:ph type="sldNum" sz="quarter" idx="5"/>
          </p:nvPr>
        </p:nvSpPr>
        <p:spPr/>
        <p:txBody>
          <a:bodyPr/>
          <a:lstStyle/>
          <a:p>
            <a:fld id="{57517208-61EE-4488-ABEB-BBBF9EB03554}" type="slidenum">
              <a:rPr lang="en-US" smtClean="0"/>
              <a:t>3</a:t>
            </a:fld>
            <a:endParaRPr lang="en-US"/>
          </a:p>
        </p:txBody>
      </p:sp>
    </p:spTree>
    <p:extLst>
      <p:ext uri="{BB962C8B-B14F-4D97-AF65-F5344CB8AC3E}">
        <p14:creationId xmlns:p14="http://schemas.microsoft.com/office/powerpoint/2010/main" val="3326768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Emitter coupled as emitters of the two transistors Q1 and Q2 are connected</a:t>
            </a:r>
          </a:p>
          <a:p>
            <a:endParaRPr lang="en-US" dirty="0"/>
          </a:p>
        </p:txBody>
      </p:sp>
      <p:sp>
        <p:nvSpPr>
          <p:cNvPr id="4" name="Slide Number Placeholder 3"/>
          <p:cNvSpPr>
            <a:spLocks noGrp="1"/>
          </p:cNvSpPr>
          <p:nvPr>
            <p:ph type="sldNum" sz="quarter" idx="5"/>
          </p:nvPr>
        </p:nvSpPr>
        <p:spPr/>
        <p:txBody>
          <a:bodyPr/>
          <a:lstStyle/>
          <a:p>
            <a:fld id="{57517208-61EE-4488-ABEB-BBBF9EB03554}" type="slidenum">
              <a:rPr lang="en-US" smtClean="0"/>
              <a:t>4</a:t>
            </a:fld>
            <a:endParaRPr lang="en-US"/>
          </a:p>
        </p:txBody>
      </p:sp>
    </p:spTree>
    <p:extLst>
      <p:ext uri="{BB962C8B-B14F-4D97-AF65-F5344CB8AC3E}">
        <p14:creationId xmlns:p14="http://schemas.microsoft.com/office/powerpoint/2010/main" val="353725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Emitter Followers: an </a:t>
            </a:r>
            <a:r>
              <a:rPr lang="en-US" b="0" i="0" dirty="0">
                <a:solidFill>
                  <a:srgbClr val="282829"/>
                </a:solidFill>
                <a:effectLst/>
                <a:latin typeface="-apple-system"/>
              </a:rPr>
              <a:t>emitter follower is the same as common collector. In a emitter follower configuration the input is the base and the collector goes to a positive supply (in NPN). The output is taken from the emitter . The output basically follows the input voltage which is on the base except for a 0.7/0.8 volt drop of the base emitter junction. However you also have the current gain of the transistor (beta) so that the output impedance is much lower that that at the base. It allows the signal at the base to drive a much lower impedance.</a:t>
            </a:r>
            <a:endParaRPr lang="en-US" dirty="0"/>
          </a:p>
          <a:p>
            <a:endParaRPr lang="en-US" dirty="0"/>
          </a:p>
        </p:txBody>
      </p:sp>
      <p:sp>
        <p:nvSpPr>
          <p:cNvPr id="4" name="Slide Number Placeholder 3"/>
          <p:cNvSpPr>
            <a:spLocks noGrp="1"/>
          </p:cNvSpPr>
          <p:nvPr>
            <p:ph type="sldNum" sz="quarter" idx="5"/>
          </p:nvPr>
        </p:nvSpPr>
        <p:spPr/>
        <p:txBody>
          <a:bodyPr/>
          <a:lstStyle/>
          <a:p>
            <a:fld id="{57517208-61EE-4488-ABEB-BBBF9EB03554}" type="slidenum">
              <a:rPr lang="en-US" smtClean="0"/>
              <a:t>5</a:t>
            </a:fld>
            <a:endParaRPr lang="en-US"/>
          </a:p>
        </p:txBody>
      </p:sp>
    </p:spTree>
    <p:extLst>
      <p:ext uri="{BB962C8B-B14F-4D97-AF65-F5344CB8AC3E}">
        <p14:creationId xmlns:p14="http://schemas.microsoft.com/office/powerpoint/2010/main" val="1707149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B6DC56-876D-4DE9-8556-5602208C6146}"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5B047-8FF5-4756-B184-12CDB84D5E4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58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B6DC56-876D-4DE9-8556-5602208C6146}"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5B047-8FF5-4756-B184-12CDB84D5E48}" type="slidenum">
              <a:rPr lang="en-US" smtClean="0"/>
              <a:t>‹#›</a:t>
            </a:fld>
            <a:endParaRPr lang="en-US"/>
          </a:p>
        </p:txBody>
      </p:sp>
    </p:spTree>
    <p:extLst>
      <p:ext uri="{BB962C8B-B14F-4D97-AF65-F5344CB8AC3E}">
        <p14:creationId xmlns:p14="http://schemas.microsoft.com/office/powerpoint/2010/main" val="3552113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B6DC56-876D-4DE9-8556-5602208C6146}"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5B047-8FF5-4756-B184-12CDB84D5E48}" type="slidenum">
              <a:rPr lang="en-US" smtClean="0"/>
              <a:t>‹#›</a:t>
            </a:fld>
            <a:endParaRPr lang="en-US"/>
          </a:p>
        </p:txBody>
      </p:sp>
    </p:spTree>
    <p:extLst>
      <p:ext uri="{BB962C8B-B14F-4D97-AF65-F5344CB8AC3E}">
        <p14:creationId xmlns:p14="http://schemas.microsoft.com/office/powerpoint/2010/main" val="399339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B6DC56-876D-4DE9-8556-5602208C6146}"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5B047-8FF5-4756-B184-12CDB84D5E48}" type="slidenum">
              <a:rPr lang="en-US" smtClean="0"/>
              <a:t>‹#›</a:t>
            </a:fld>
            <a:endParaRPr lang="en-US"/>
          </a:p>
        </p:txBody>
      </p:sp>
    </p:spTree>
    <p:extLst>
      <p:ext uri="{BB962C8B-B14F-4D97-AF65-F5344CB8AC3E}">
        <p14:creationId xmlns:p14="http://schemas.microsoft.com/office/powerpoint/2010/main" val="2053716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B6DC56-876D-4DE9-8556-5602208C6146}" type="datetimeFigureOut">
              <a:rPr lang="en-US" smtClean="0"/>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15B047-8FF5-4756-B184-12CDB84D5E4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483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B6DC56-876D-4DE9-8556-5602208C6146}"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15B047-8FF5-4756-B184-12CDB84D5E48}" type="slidenum">
              <a:rPr lang="en-US" smtClean="0"/>
              <a:t>‹#›</a:t>
            </a:fld>
            <a:endParaRPr lang="en-US"/>
          </a:p>
        </p:txBody>
      </p:sp>
    </p:spTree>
    <p:extLst>
      <p:ext uri="{BB962C8B-B14F-4D97-AF65-F5344CB8AC3E}">
        <p14:creationId xmlns:p14="http://schemas.microsoft.com/office/powerpoint/2010/main" val="253612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B6DC56-876D-4DE9-8556-5602208C6146}" type="datetimeFigureOut">
              <a:rPr lang="en-US" smtClean="0"/>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15B047-8FF5-4756-B184-12CDB84D5E48}" type="slidenum">
              <a:rPr lang="en-US" smtClean="0"/>
              <a:t>‹#›</a:t>
            </a:fld>
            <a:endParaRPr lang="en-US"/>
          </a:p>
        </p:txBody>
      </p:sp>
    </p:spTree>
    <p:extLst>
      <p:ext uri="{BB962C8B-B14F-4D97-AF65-F5344CB8AC3E}">
        <p14:creationId xmlns:p14="http://schemas.microsoft.com/office/powerpoint/2010/main" val="2837598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B6DC56-876D-4DE9-8556-5602208C6146}" type="datetimeFigureOut">
              <a:rPr lang="en-US" smtClean="0"/>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15B047-8FF5-4756-B184-12CDB84D5E48}" type="slidenum">
              <a:rPr lang="en-US" smtClean="0"/>
              <a:t>‹#›</a:t>
            </a:fld>
            <a:endParaRPr lang="en-US"/>
          </a:p>
        </p:txBody>
      </p:sp>
    </p:spTree>
    <p:extLst>
      <p:ext uri="{BB962C8B-B14F-4D97-AF65-F5344CB8AC3E}">
        <p14:creationId xmlns:p14="http://schemas.microsoft.com/office/powerpoint/2010/main" val="317768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B6DC56-876D-4DE9-8556-5602208C6146}" type="datetimeFigureOut">
              <a:rPr lang="en-US" smtClean="0"/>
              <a:t>12/7/2020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F15B047-8FF5-4756-B184-12CDB84D5E48}" type="slidenum">
              <a:rPr lang="en-US" smtClean="0"/>
              <a:t>‹#›</a:t>
            </a:fld>
            <a:endParaRPr lang="en-US"/>
          </a:p>
        </p:txBody>
      </p:sp>
    </p:spTree>
    <p:extLst>
      <p:ext uri="{BB962C8B-B14F-4D97-AF65-F5344CB8AC3E}">
        <p14:creationId xmlns:p14="http://schemas.microsoft.com/office/powerpoint/2010/main" val="166821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B6DC56-876D-4DE9-8556-5602208C6146}" type="datetimeFigureOut">
              <a:rPr lang="en-US" smtClean="0"/>
              <a:t>12/7/2020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15B047-8FF5-4756-B184-12CDB84D5E48}" type="slidenum">
              <a:rPr lang="en-US" smtClean="0"/>
              <a:t>‹#›</a:t>
            </a:fld>
            <a:endParaRPr lang="en-US"/>
          </a:p>
        </p:txBody>
      </p:sp>
    </p:spTree>
    <p:extLst>
      <p:ext uri="{BB962C8B-B14F-4D97-AF65-F5344CB8AC3E}">
        <p14:creationId xmlns:p14="http://schemas.microsoft.com/office/powerpoint/2010/main" val="2608237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B6DC56-876D-4DE9-8556-5602208C6146}" type="datetimeFigureOut">
              <a:rPr lang="en-US" smtClean="0"/>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15B047-8FF5-4756-B184-12CDB84D5E48}" type="slidenum">
              <a:rPr lang="en-US" smtClean="0"/>
              <a:t>‹#›</a:t>
            </a:fld>
            <a:endParaRPr lang="en-US"/>
          </a:p>
        </p:txBody>
      </p:sp>
    </p:spTree>
    <p:extLst>
      <p:ext uri="{BB962C8B-B14F-4D97-AF65-F5344CB8AC3E}">
        <p14:creationId xmlns:p14="http://schemas.microsoft.com/office/powerpoint/2010/main" val="328570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B6DC56-876D-4DE9-8556-5602208C6146}" type="datetimeFigureOut">
              <a:rPr lang="en-US" smtClean="0"/>
              <a:t>12/7/2020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F15B047-8FF5-4756-B184-12CDB84D5E4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9200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E24DB-DB62-446B-BD8E-F7A2E816249A}"/>
              </a:ext>
            </a:extLst>
          </p:cNvPr>
          <p:cNvSpPr>
            <a:spLocks noGrp="1"/>
          </p:cNvSpPr>
          <p:nvPr>
            <p:ph type="ctrTitle"/>
          </p:nvPr>
        </p:nvSpPr>
        <p:spPr/>
        <p:txBody>
          <a:bodyPr/>
          <a:lstStyle/>
          <a:p>
            <a:r>
              <a:rPr lang="en-US" dirty="0"/>
              <a:t>Emitter Coupled Logic</a:t>
            </a:r>
          </a:p>
        </p:txBody>
      </p:sp>
      <p:sp>
        <p:nvSpPr>
          <p:cNvPr id="3" name="Subtitle 2">
            <a:extLst>
              <a:ext uri="{FF2B5EF4-FFF2-40B4-BE49-F238E27FC236}">
                <a16:creationId xmlns:a16="http://schemas.microsoft.com/office/drawing/2014/main" id="{7F986D1F-C2FE-4FF2-B0D9-1CF833FA844E}"/>
              </a:ext>
            </a:extLst>
          </p:cNvPr>
          <p:cNvSpPr>
            <a:spLocks noGrp="1"/>
          </p:cNvSpPr>
          <p:nvPr>
            <p:ph type="subTitle" idx="1"/>
          </p:nvPr>
        </p:nvSpPr>
        <p:spPr/>
        <p:txBody>
          <a:bodyPr>
            <a:normAutofit/>
          </a:bodyPr>
          <a:lstStyle/>
          <a:p>
            <a:r>
              <a:rPr lang="en-US" sz="3600" dirty="0"/>
              <a:t>CSE 211 </a:t>
            </a:r>
          </a:p>
        </p:txBody>
      </p:sp>
      <p:sp>
        <p:nvSpPr>
          <p:cNvPr id="4" name="TextBox 3">
            <a:extLst>
              <a:ext uri="{FF2B5EF4-FFF2-40B4-BE49-F238E27FC236}">
                <a16:creationId xmlns:a16="http://schemas.microsoft.com/office/drawing/2014/main" id="{33B10BE8-AEED-45E4-B0BA-FC2DCC406F1F}"/>
              </a:ext>
            </a:extLst>
          </p:cNvPr>
          <p:cNvSpPr txBox="1"/>
          <p:nvPr/>
        </p:nvSpPr>
        <p:spPr>
          <a:xfrm>
            <a:off x="1097280" y="6404692"/>
            <a:ext cx="4497355" cy="369332"/>
          </a:xfrm>
          <a:prstGeom prst="rect">
            <a:avLst/>
          </a:prstGeom>
          <a:noFill/>
        </p:spPr>
        <p:txBody>
          <a:bodyPr wrap="square" rtlCol="0">
            <a:spAutoFit/>
          </a:bodyPr>
          <a:lstStyle/>
          <a:p>
            <a:r>
              <a:rPr lang="en-US" dirty="0"/>
              <a:t>Lecturer Uzma Hasan, CSE Department, MIST</a:t>
            </a:r>
          </a:p>
        </p:txBody>
      </p:sp>
    </p:spTree>
    <p:extLst>
      <p:ext uri="{BB962C8B-B14F-4D97-AF65-F5344CB8AC3E}">
        <p14:creationId xmlns:p14="http://schemas.microsoft.com/office/powerpoint/2010/main" val="2532972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C20C6-6198-45AC-8E62-DF1466F35AE9}"/>
              </a:ext>
            </a:extLst>
          </p:cNvPr>
          <p:cNvSpPr>
            <a:spLocks noGrp="1"/>
          </p:cNvSpPr>
          <p:nvPr>
            <p:ph type="title"/>
          </p:nvPr>
        </p:nvSpPr>
        <p:spPr/>
        <p:txBody>
          <a:bodyPr>
            <a:normAutofit/>
          </a:bodyPr>
          <a:lstStyle/>
          <a:p>
            <a:r>
              <a:rPr lang="en-US" sz="6000" dirty="0"/>
              <a:t>ECL Summary</a:t>
            </a:r>
          </a:p>
        </p:txBody>
      </p:sp>
      <p:sp>
        <p:nvSpPr>
          <p:cNvPr id="4" name="Content Placeholder 3">
            <a:extLst>
              <a:ext uri="{FF2B5EF4-FFF2-40B4-BE49-F238E27FC236}">
                <a16:creationId xmlns:a16="http://schemas.microsoft.com/office/drawing/2014/main" id="{665135BA-9572-4245-96BA-F18472872DEE}"/>
              </a:ext>
            </a:extLst>
          </p:cNvPr>
          <p:cNvSpPr>
            <a:spLocks noGrp="1"/>
          </p:cNvSpPr>
          <p:nvPr>
            <p:ph idx="1"/>
          </p:nvPr>
        </p:nvSpPr>
        <p:spPr>
          <a:xfrm>
            <a:off x="1097280" y="1911049"/>
            <a:ext cx="10387986" cy="4023360"/>
          </a:xfrm>
        </p:spPr>
        <p:txBody>
          <a:bodyPr>
            <a:noAutofit/>
          </a:bodyPr>
          <a:lstStyle/>
          <a:p>
            <a:pPr>
              <a:lnSpc>
                <a:spcPct val="150000"/>
              </a:lnSpc>
            </a:pPr>
            <a:r>
              <a:rPr lang="en-US" sz="1800" b="0" i="0" dirty="0">
                <a:solidFill>
                  <a:schemeClr val="tx1">
                    <a:lumMod val="85000"/>
                    <a:lumOff val="15000"/>
                  </a:schemeClr>
                </a:solidFill>
                <a:effectLst/>
              </a:rPr>
              <a:t>1. Typical propagation delay time is 360 </a:t>
            </a:r>
            <a:r>
              <a:rPr lang="en-US" sz="1800" b="0" i="0" dirty="0" err="1">
                <a:solidFill>
                  <a:schemeClr val="tx1">
                    <a:lumMod val="85000"/>
                    <a:lumOff val="15000"/>
                  </a:schemeClr>
                </a:solidFill>
                <a:effectLst/>
              </a:rPr>
              <a:t>ps</a:t>
            </a:r>
            <a:r>
              <a:rPr lang="en-US" sz="1800" b="0" i="0" dirty="0">
                <a:solidFill>
                  <a:schemeClr val="tx1">
                    <a:lumMod val="85000"/>
                    <a:lumOff val="15000"/>
                  </a:schemeClr>
                </a:solidFill>
                <a:effectLst/>
              </a:rPr>
              <a:t>, which makes ECL faster than any TTL or CMOS family members.</a:t>
            </a:r>
            <a:br>
              <a:rPr lang="en-US" sz="1800" dirty="0">
                <a:solidFill>
                  <a:schemeClr val="tx1">
                    <a:lumMod val="85000"/>
                    <a:lumOff val="15000"/>
                  </a:schemeClr>
                </a:solidFill>
              </a:rPr>
            </a:br>
            <a:r>
              <a:rPr lang="en-US" sz="1800" b="0" i="0" dirty="0">
                <a:solidFill>
                  <a:schemeClr val="tx1">
                    <a:lumMod val="85000"/>
                    <a:lumOff val="15000"/>
                  </a:schemeClr>
                </a:solidFill>
                <a:effectLst/>
              </a:rPr>
              <a:t>2. The logic levels are nominally -0.8 V and -1.7 V for the logical 1 and 0, respectively. </a:t>
            </a:r>
            <a:br>
              <a:rPr lang="en-US" sz="1800" dirty="0">
                <a:solidFill>
                  <a:schemeClr val="tx1">
                    <a:lumMod val="85000"/>
                    <a:lumOff val="15000"/>
                  </a:schemeClr>
                </a:solidFill>
              </a:rPr>
            </a:br>
            <a:r>
              <a:rPr lang="en-US" sz="1800" dirty="0">
                <a:solidFill>
                  <a:schemeClr val="tx1">
                    <a:lumMod val="85000"/>
                    <a:lumOff val="15000"/>
                  </a:schemeClr>
                </a:solidFill>
              </a:rPr>
              <a:t>3</a:t>
            </a:r>
            <a:r>
              <a:rPr lang="en-US" sz="1800" b="0" i="0" dirty="0">
                <a:solidFill>
                  <a:schemeClr val="tx1">
                    <a:lumMod val="85000"/>
                    <a:lumOff val="15000"/>
                  </a:schemeClr>
                </a:solidFill>
                <a:effectLst/>
              </a:rPr>
              <a:t>. An ECL logic block usually produces an output and its complement. This eliminates the need for inverters. </a:t>
            </a:r>
            <a:br>
              <a:rPr lang="en-US" sz="1800" dirty="0">
                <a:solidFill>
                  <a:schemeClr val="tx1">
                    <a:lumMod val="85000"/>
                    <a:lumOff val="15000"/>
                  </a:schemeClr>
                </a:solidFill>
              </a:rPr>
            </a:br>
            <a:r>
              <a:rPr lang="en-US" sz="1800" b="0" i="0" dirty="0">
                <a:solidFill>
                  <a:schemeClr val="tx1">
                    <a:lumMod val="85000"/>
                    <a:lumOff val="15000"/>
                  </a:schemeClr>
                </a:solidFill>
                <a:effectLst/>
              </a:rPr>
              <a:t>5. Fan-out is typically around 25, owing to the low-impedance emitter-follower outputs.</a:t>
            </a:r>
            <a:br>
              <a:rPr lang="en-US" sz="1800" dirty="0">
                <a:solidFill>
                  <a:schemeClr val="tx1">
                    <a:lumMod val="85000"/>
                    <a:lumOff val="15000"/>
                  </a:schemeClr>
                </a:solidFill>
              </a:rPr>
            </a:br>
            <a:r>
              <a:rPr lang="en-US" sz="1800" dirty="0">
                <a:solidFill>
                  <a:schemeClr val="tx1">
                    <a:lumMod val="85000"/>
                    <a:lumOff val="15000"/>
                  </a:schemeClr>
                </a:solidFill>
              </a:rPr>
              <a:t>6.</a:t>
            </a:r>
            <a:r>
              <a:rPr lang="en-US" sz="1800" b="0" i="0" dirty="0">
                <a:solidFill>
                  <a:schemeClr val="tx1">
                    <a:lumMod val="85000"/>
                    <a:lumOff val="15000"/>
                  </a:schemeClr>
                </a:solidFill>
                <a:effectLst/>
              </a:rPr>
              <a:t> The total current flow in an ECL circuit remains relatively constant regardless of its logic state. This helps to maintain an unvarying current drain on the power supply even during switching transitions. Thus, no noise spikes will be generated internally like those produced by TTL and CMOS switching.</a:t>
            </a:r>
          </a:p>
          <a:p>
            <a:pPr>
              <a:lnSpc>
                <a:spcPct val="150000"/>
              </a:lnSpc>
            </a:pPr>
            <a:r>
              <a:rPr lang="en-US" sz="1800" dirty="0">
                <a:solidFill>
                  <a:schemeClr val="tx1">
                    <a:lumMod val="85000"/>
                    <a:lumOff val="15000"/>
                  </a:schemeClr>
                </a:solidFill>
              </a:rPr>
              <a:t>7. </a:t>
            </a:r>
            <a:r>
              <a:rPr lang="en-US" sz="1800" b="0" i="0" dirty="0">
                <a:solidFill>
                  <a:schemeClr val="tx1">
                    <a:lumMod val="85000"/>
                    <a:lumOff val="15000"/>
                  </a:schemeClr>
                </a:solidFill>
                <a:effectLst/>
              </a:rPr>
              <a:t>Typical power dissipation is 25 </a:t>
            </a:r>
            <a:r>
              <a:rPr lang="en-US" sz="1800" b="0" i="0" dirty="0" err="1">
                <a:solidFill>
                  <a:schemeClr val="tx1">
                    <a:lumMod val="85000"/>
                    <a:lumOff val="15000"/>
                  </a:schemeClr>
                </a:solidFill>
                <a:effectLst/>
              </a:rPr>
              <a:t>mW</a:t>
            </a:r>
            <a:r>
              <a:rPr lang="en-US" sz="1800" dirty="0">
                <a:solidFill>
                  <a:schemeClr val="tx1">
                    <a:lumMod val="85000"/>
                    <a:lumOff val="15000"/>
                  </a:schemeClr>
                </a:solidFill>
              </a:rPr>
              <a:t>. ECL </a:t>
            </a:r>
            <a:r>
              <a:rPr lang="en-US" sz="1800" b="0" i="0" dirty="0">
                <a:solidFill>
                  <a:schemeClr val="tx1">
                    <a:lumMod val="85000"/>
                    <a:lumOff val="15000"/>
                  </a:schemeClr>
                </a:solidFill>
                <a:effectLst/>
              </a:rPr>
              <a:t>requires significantly more power than those of other logic families and this is a major disadvantage of ECL.</a:t>
            </a:r>
          </a:p>
          <a:p>
            <a:pPr>
              <a:lnSpc>
                <a:spcPct val="150000"/>
              </a:lnSpc>
            </a:pPr>
            <a:endParaRPr lang="en-US" sz="1800" b="0" i="0" dirty="0">
              <a:solidFill>
                <a:schemeClr val="tx1">
                  <a:lumMod val="85000"/>
                  <a:lumOff val="15000"/>
                </a:schemeClr>
              </a:solidFill>
              <a:effectLst/>
            </a:endParaRPr>
          </a:p>
          <a:p>
            <a:pPr>
              <a:lnSpc>
                <a:spcPct val="150000"/>
              </a:lnSpc>
            </a:pPr>
            <a:br>
              <a:rPr lang="en-US" sz="1800" b="0" i="0" dirty="0">
                <a:solidFill>
                  <a:schemeClr val="tx1">
                    <a:lumMod val="85000"/>
                    <a:lumOff val="15000"/>
                  </a:schemeClr>
                </a:solidFill>
                <a:effectLst/>
              </a:rPr>
            </a:br>
            <a:br>
              <a:rPr lang="en-US" sz="1800" b="0" i="0" dirty="0">
                <a:solidFill>
                  <a:schemeClr val="tx1">
                    <a:lumMod val="85000"/>
                    <a:lumOff val="15000"/>
                  </a:schemeClr>
                </a:solidFill>
                <a:effectLst/>
              </a:rPr>
            </a:br>
            <a:br>
              <a:rPr lang="en-US" sz="1800" b="0" i="0" dirty="0">
                <a:solidFill>
                  <a:schemeClr val="tx1">
                    <a:lumMod val="85000"/>
                    <a:lumOff val="15000"/>
                  </a:schemeClr>
                </a:solidFill>
                <a:effectLst/>
              </a:rPr>
            </a:br>
            <a:r>
              <a:rPr lang="en-US" sz="1800" b="0" i="0" dirty="0">
                <a:solidFill>
                  <a:schemeClr val="tx1">
                    <a:lumMod val="85000"/>
                    <a:lumOff val="15000"/>
                  </a:schemeClr>
                </a:solidFill>
                <a:effectLst/>
              </a:rPr>
              <a:t> </a:t>
            </a:r>
          </a:p>
          <a:p>
            <a:pPr>
              <a:lnSpc>
                <a:spcPct val="150000"/>
              </a:lnSpc>
            </a:pPr>
            <a:endParaRPr lang="en-US" sz="1800" dirty="0">
              <a:solidFill>
                <a:schemeClr val="tx1">
                  <a:lumMod val="85000"/>
                  <a:lumOff val="15000"/>
                </a:schemeClr>
              </a:solidFill>
            </a:endParaRPr>
          </a:p>
        </p:txBody>
      </p:sp>
    </p:spTree>
    <p:extLst>
      <p:ext uri="{BB962C8B-B14F-4D97-AF65-F5344CB8AC3E}">
        <p14:creationId xmlns:p14="http://schemas.microsoft.com/office/powerpoint/2010/main" val="4086827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168E-740C-45F5-B86D-227A5399A1A2}"/>
              </a:ext>
            </a:extLst>
          </p:cNvPr>
          <p:cNvSpPr>
            <a:spLocks noGrp="1"/>
          </p:cNvSpPr>
          <p:nvPr>
            <p:ph type="title"/>
          </p:nvPr>
        </p:nvSpPr>
        <p:spPr>
          <a:xfrm>
            <a:off x="1097280" y="277272"/>
            <a:ext cx="10058400" cy="1450757"/>
          </a:xfrm>
        </p:spPr>
        <p:txBody>
          <a:bodyPr>
            <a:normAutofit/>
          </a:bodyPr>
          <a:lstStyle/>
          <a:p>
            <a:r>
              <a:rPr lang="en-US" sz="6000" dirty="0"/>
              <a:t>REFERENCES</a:t>
            </a:r>
          </a:p>
        </p:txBody>
      </p:sp>
      <p:sp>
        <p:nvSpPr>
          <p:cNvPr id="3" name="Content Placeholder 2">
            <a:extLst>
              <a:ext uri="{FF2B5EF4-FFF2-40B4-BE49-F238E27FC236}">
                <a16:creationId xmlns:a16="http://schemas.microsoft.com/office/drawing/2014/main" id="{A88A3DC1-774A-48F9-8F46-69BA98F32AA3}"/>
              </a:ext>
            </a:extLst>
          </p:cNvPr>
          <p:cNvSpPr>
            <a:spLocks noGrp="1"/>
          </p:cNvSpPr>
          <p:nvPr>
            <p:ph idx="1"/>
          </p:nvPr>
        </p:nvSpPr>
        <p:spPr>
          <a:xfrm>
            <a:off x="1097280" y="2144314"/>
            <a:ext cx="10058400" cy="4023360"/>
          </a:xfrm>
        </p:spPr>
        <p:txBody>
          <a:bodyPr>
            <a:normAutofit/>
          </a:bodyPr>
          <a:lstStyle/>
          <a:p>
            <a:r>
              <a:rPr lang="en-US" dirty="0">
                <a:latin typeface="CIDFont+F1"/>
              </a:rPr>
              <a:t>1. Class Lectures and Slide</a:t>
            </a:r>
          </a:p>
          <a:p>
            <a:r>
              <a:rPr lang="en-US" dirty="0">
                <a:latin typeface="CIDFont+F1"/>
              </a:rPr>
              <a:t>2</a:t>
            </a:r>
            <a:r>
              <a:rPr lang="en-US" b="1" dirty="0">
                <a:latin typeface="CIDFont+F1"/>
              </a:rPr>
              <a:t>. </a:t>
            </a:r>
            <a:r>
              <a:rPr lang="en-US" dirty="0">
                <a:latin typeface="CIDFont+F1"/>
              </a:rPr>
              <a:t>Read circuit explanation from book “</a:t>
            </a:r>
            <a:r>
              <a:rPr lang="en-US" i="0" u="none" strike="noStrike" baseline="0" dirty="0">
                <a:latin typeface="CIDFont+F5"/>
              </a:rPr>
              <a:t>Digital Systems Principles and Applications (8</a:t>
            </a:r>
            <a:r>
              <a:rPr lang="en-US" i="0" u="none" strike="noStrike" baseline="30000" dirty="0">
                <a:latin typeface="CIDFont+F5"/>
              </a:rPr>
              <a:t>th</a:t>
            </a:r>
            <a:r>
              <a:rPr lang="en-US" i="0" u="none" strike="noStrike" baseline="0" dirty="0">
                <a:latin typeface="CIDFont+F5"/>
              </a:rPr>
              <a:t> edition)”</a:t>
            </a:r>
          </a:p>
          <a:p>
            <a:r>
              <a:rPr lang="en-US" dirty="0">
                <a:latin typeface="CIDFont+F5"/>
              </a:rPr>
              <a:t> </a:t>
            </a:r>
            <a:r>
              <a:rPr lang="en-US" b="1" dirty="0">
                <a:latin typeface="CIDFont+F1"/>
              </a:rPr>
              <a:t>Chapter 8 -</a:t>
            </a:r>
            <a:r>
              <a:rPr lang="en-US" dirty="0">
                <a:latin typeface="CIDFont+F5"/>
              </a:rPr>
              <a:t> Section </a:t>
            </a:r>
            <a:r>
              <a:rPr lang="en-US" b="1" dirty="0">
                <a:latin typeface="CIDFont+F5"/>
              </a:rPr>
              <a:t>8-15</a:t>
            </a:r>
            <a:r>
              <a:rPr lang="en-US" dirty="0">
                <a:latin typeface="CIDFont+F5"/>
              </a:rPr>
              <a:t> Page ( </a:t>
            </a:r>
            <a:r>
              <a:rPr lang="en-US" b="1" dirty="0">
                <a:latin typeface="CIDFont+F5"/>
              </a:rPr>
              <a:t>470 – 471 </a:t>
            </a:r>
            <a:r>
              <a:rPr lang="en-US" dirty="0">
                <a:latin typeface="CIDFont+F5"/>
              </a:rPr>
              <a:t>)</a:t>
            </a:r>
            <a:endParaRPr lang="en-US" i="0" u="none" strike="noStrike" baseline="0" dirty="0">
              <a:latin typeface="CIDFont+F5"/>
            </a:endParaRPr>
          </a:p>
          <a:p>
            <a:endParaRPr lang="en-US" dirty="0"/>
          </a:p>
        </p:txBody>
      </p:sp>
    </p:spTree>
    <p:extLst>
      <p:ext uri="{BB962C8B-B14F-4D97-AF65-F5344CB8AC3E}">
        <p14:creationId xmlns:p14="http://schemas.microsoft.com/office/powerpoint/2010/main" val="3167918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3291A2D-0570-4A56-90CC-A9CAD862981C}"/>
              </a:ext>
            </a:extLst>
          </p:cNvPr>
          <p:cNvSpPr txBox="1"/>
          <p:nvPr/>
        </p:nvSpPr>
        <p:spPr>
          <a:xfrm>
            <a:off x="2718318" y="3014608"/>
            <a:ext cx="6755364" cy="1631216"/>
          </a:xfrm>
          <a:prstGeom prst="rect">
            <a:avLst/>
          </a:prstGeom>
          <a:noFill/>
        </p:spPr>
        <p:txBody>
          <a:bodyPr wrap="square" rtlCol="0">
            <a:spAutoFit/>
          </a:bodyPr>
          <a:lstStyle/>
          <a:p>
            <a:r>
              <a:rPr lang="en-US" sz="10000" b="1" dirty="0">
                <a:ln w="22225">
                  <a:solidFill>
                    <a:schemeClr val="accent2"/>
                  </a:solidFill>
                  <a:prstDash val="solid"/>
                </a:ln>
                <a:solidFill>
                  <a:schemeClr val="accent2">
                    <a:lumMod val="40000"/>
                    <a:lumOff val="60000"/>
                  </a:schemeClr>
                </a:solidFill>
              </a:rPr>
              <a:t>THANKYOU</a:t>
            </a:r>
          </a:p>
        </p:txBody>
      </p:sp>
      <p:pic>
        <p:nvPicPr>
          <p:cNvPr id="1026" name="Picture 2">
            <a:extLst>
              <a:ext uri="{FF2B5EF4-FFF2-40B4-BE49-F238E27FC236}">
                <a16:creationId xmlns:a16="http://schemas.microsoft.com/office/drawing/2014/main" id="{9C5E9223-1F20-4113-989B-098464E491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8503" y="730979"/>
            <a:ext cx="2314769" cy="188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0228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03205-57AD-4589-A3DF-C598668FA75E}"/>
              </a:ext>
            </a:extLst>
          </p:cNvPr>
          <p:cNvSpPr>
            <a:spLocks noGrp="1"/>
          </p:cNvSpPr>
          <p:nvPr>
            <p:ph type="title"/>
          </p:nvPr>
        </p:nvSpPr>
        <p:spPr/>
        <p:txBody>
          <a:bodyPr>
            <a:normAutofit/>
          </a:bodyPr>
          <a:lstStyle/>
          <a:p>
            <a:r>
              <a:rPr lang="en-US" sz="6000" dirty="0"/>
              <a:t>Introduction</a:t>
            </a:r>
          </a:p>
        </p:txBody>
      </p:sp>
      <p:sp>
        <p:nvSpPr>
          <p:cNvPr id="3" name="Content Placeholder 2">
            <a:extLst>
              <a:ext uri="{FF2B5EF4-FFF2-40B4-BE49-F238E27FC236}">
                <a16:creationId xmlns:a16="http://schemas.microsoft.com/office/drawing/2014/main" id="{0D195134-1EF1-40FF-BA8A-2D508728D0C0}"/>
              </a:ext>
            </a:extLst>
          </p:cNvPr>
          <p:cNvSpPr>
            <a:spLocks noGrp="1"/>
          </p:cNvSpPr>
          <p:nvPr>
            <p:ph idx="1"/>
          </p:nvPr>
        </p:nvSpPr>
        <p:spPr>
          <a:xfrm>
            <a:off x="1195036" y="1737360"/>
            <a:ext cx="10245012" cy="4256486"/>
          </a:xfrm>
        </p:spPr>
        <p:txBody>
          <a:bodyPr>
            <a:noAutofit/>
          </a:bodyPr>
          <a:lstStyle/>
          <a:p>
            <a:pPr algn="just">
              <a:lnSpc>
                <a:spcPct val="150000"/>
              </a:lnSpc>
              <a:buFont typeface="Wingdings" panose="05000000000000000000" pitchFamily="2" charset="2"/>
              <a:buChar char="q"/>
            </a:pPr>
            <a:r>
              <a:rPr lang="en-US" sz="1800" b="0" i="0" u="none" strike="noStrike" dirty="0">
                <a:solidFill>
                  <a:schemeClr val="tx1">
                    <a:lumMod val="85000"/>
                    <a:lumOff val="15000"/>
                  </a:schemeClr>
                </a:solidFill>
                <a:effectLst/>
              </a:rPr>
              <a:t> Emitter Coupled Logic or ECL is considered to be a very </a:t>
            </a:r>
            <a:r>
              <a:rPr lang="en-US" sz="1800" b="1" i="0" u="none" strike="noStrike" dirty="0">
                <a:solidFill>
                  <a:schemeClr val="tx1">
                    <a:lumMod val="85000"/>
                    <a:lumOff val="15000"/>
                  </a:schemeClr>
                </a:solidFill>
                <a:effectLst/>
              </a:rPr>
              <a:t>high-speed</a:t>
            </a:r>
            <a:r>
              <a:rPr lang="en-US" sz="1800" b="0" i="0" u="none" strike="noStrike" dirty="0">
                <a:solidFill>
                  <a:schemeClr val="tx1">
                    <a:lumMod val="85000"/>
                    <a:lumOff val="15000"/>
                  </a:schemeClr>
                </a:solidFill>
                <a:effectLst/>
              </a:rPr>
              <a:t> logic family</a:t>
            </a:r>
          </a:p>
          <a:p>
            <a:pPr algn="just">
              <a:lnSpc>
                <a:spcPct val="150000"/>
              </a:lnSpc>
              <a:buFont typeface="Wingdings" panose="05000000000000000000" pitchFamily="2" charset="2"/>
              <a:buChar char="q"/>
            </a:pPr>
            <a:r>
              <a:rPr lang="en-US" sz="1800" dirty="0">
                <a:solidFill>
                  <a:schemeClr val="tx1">
                    <a:lumMod val="85000"/>
                    <a:lumOff val="15000"/>
                  </a:schemeClr>
                </a:solidFill>
              </a:rPr>
              <a:t> </a:t>
            </a:r>
            <a:r>
              <a:rPr lang="en-US" sz="1800" b="0" i="0" u="none" strike="noStrike" dirty="0">
                <a:solidFill>
                  <a:schemeClr val="tx1">
                    <a:lumMod val="85000"/>
                    <a:lumOff val="15000"/>
                  </a:schemeClr>
                </a:solidFill>
                <a:effectLst/>
              </a:rPr>
              <a:t>It achieves its high-speed operation by employing a </a:t>
            </a:r>
            <a:r>
              <a:rPr lang="en-US" sz="1800" b="1" i="0" u="none" strike="noStrike" dirty="0">
                <a:solidFill>
                  <a:schemeClr val="tx1">
                    <a:lumMod val="85000"/>
                    <a:lumOff val="15000"/>
                  </a:schemeClr>
                </a:solidFill>
                <a:effectLst/>
              </a:rPr>
              <a:t>relatively small voltage swing </a:t>
            </a:r>
            <a:r>
              <a:rPr lang="en-US" sz="1800" b="0" i="0" u="none" strike="noStrike" dirty="0">
                <a:solidFill>
                  <a:schemeClr val="tx1">
                    <a:lumMod val="85000"/>
                    <a:lumOff val="15000"/>
                  </a:schemeClr>
                </a:solidFill>
                <a:effectLst/>
              </a:rPr>
              <a:t>and </a:t>
            </a:r>
            <a:r>
              <a:rPr lang="en-US" sz="1800" b="1" i="0" u="none" strike="noStrike" dirty="0">
                <a:solidFill>
                  <a:schemeClr val="tx1">
                    <a:lumMod val="85000"/>
                    <a:lumOff val="15000"/>
                  </a:schemeClr>
                </a:solidFill>
                <a:effectLst/>
              </a:rPr>
              <a:t>preventing</a:t>
            </a:r>
            <a:r>
              <a:rPr lang="en-US" sz="1800" b="0" i="0" u="none" strike="noStrike" dirty="0">
                <a:solidFill>
                  <a:schemeClr val="tx1">
                    <a:lumMod val="85000"/>
                    <a:lumOff val="15000"/>
                  </a:schemeClr>
                </a:solidFill>
                <a:effectLst/>
              </a:rPr>
              <a:t> the transistors from entering the </a:t>
            </a:r>
            <a:r>
              <a:rPr lang="en-US" sz="1800" b="1" i="0" u="none" strike="noStrike" dirty="0">
                <a:solidFill>
                  <a:schemeClr val="tx1">
                    <a:lumMod val="85000"/>
                    <a:lumOff val="15000"/>
                  </a:schemeClr>
                </a:solidFill>
                <a:effectLst/>
              </a:rPr>
              <a:t>saturation region</a:t>
            </a:r>
          </a:p>
          <a:p>
            <a:pPr algn="just">
              <a:lnSpc>
                <a:spcPct val="150000"/>
              </a:lnSpc>
              <a:buFont typeface="Wingdings" panose="05000000000000000000" pitchFamily="2" charset="2"/>
              <a:buChar char="q"/>
            </a:pPr>
            <a:r>
              <a:rPr lang="en-US" sz="1800" dirty="0">
                <a:solidFill>
                  <a:schemeClr val="tx1">
                    <a:lumMod val="85000"/>
                    <a:lumOff val="15000"/>
                  </a:schemeClr>
                </a:solidFill>
              </a:rPr>
              <a:t> Transistors are used in </a:t>
            </a:r>
            <a:r>
              <a:rPr lang="en-US" sz="1800" b="1" dirty="0">
                <a:solidFill>
                  <a:schemeClr val="tx1">
                    <a:lumMod val="85000"/>
                    <a:lumOff val="15000"/>
                  </a:schemeClr>
                </a:solidFill>
              </a:rPr>
              <a:t>differential amplifier configuration </a:t>
            </a:r>
            <a:r>
              <a:rPr lang="en-US" sz="1800" dirty="0">
                <a:solidFill>
                  <a:schemeClr val="tx1">
                    <a:lumMod val="85000"/>
                    <a:lumOff val="15000"/>
                  </a:schemeClr>
                </a:solidFill>
              </a:rPr>
              <a:t>where </a:t>
            </a:r>
            <a:r>
              <a:rPr lang="en-US" sz="1800" b="0" i="0" u="none" strike="noStrike" dirty="0">
                <a:solidFill>
                  <a:schemeClr val="tx1">
                    <a:lumMod val="85000"/>
                    <a:lumOff val="15000"/>
                  </a:schemeClr>
                </a:solidFill>
                <a:effectLst/>
              </a:rPr>
              <a:t>the emitters of the two transistors are connected and </a:t>
            </a:r>
            <a:r>
              <a:rPr lang="en-US" sz="1800" dirty="0">
                <a:solidFill>
                  <a:schemeClr val="tx1">
                    <a:lumMod val="85000"/>
                    <a:lumOff val="15000"/>
                  </a:schemeClr>
                </a:solidFill>
              </a:rPr>
              <a:t>they are never driven into saturation (switched only between cut-off and active regions)</a:t>
            </a:r>
          </a:p>
          <a:p>
            <a:pPr algn="just">
              <a:lnSpc>
                <a:spcPct val="150000"/>
              </a:lnSpc>
              <a:buFont typeface="Wingdings" panose="05000000000000000000" pitchFamily="2" charset="2"/>
              <a:buChar char="q"/>
            </a:pPr>
            <a:r>
              <a:rPr lang="en-US" sz="1800" dirty="0">
                <a:solidFill>
                  <a:schemeClr val="tx1">
                    <a:lumMod val="85000"/>
                    <a:lumOff val="15000"/>
                  </a:schemeClr>
                </a:solidFill>
              </a:rPr>
              <a:t> ECL uses </a:t>
            </a:r>
            <a:r>
              <a:rPr lang="en-US" sz="1800" b="1" dirty="0">
                <a:solidFill>
                  <a:schemeClr val="tx1">
                    <a:lumMod val="85000"/>
                    <a:lumOff val="15000"/>
                  </a:schemeClr>
                </a:solidFill>
              </a:rPr>
              <a:t>negative power supplies </a:t>
            </a:r>
            <a:r>
              <a:rPr lang="en-US" sz="1800" dirty="0">
                <a:solidFill>
                  <a:schemeClr val="tx1">
                    <a:lumMod val="85000"/>
                    <a:lumOff val="15000"/>
                  </a:schemeClr>
                </a:solidFill>
              </a:rPr>
              <a:t>(positive end of the supply is connected to GND), in comparison to other logic families in which negative end of the supply is grounded</a:t>
            </a:r>
          </a:p>
          <a:p>
            <a:pPr algn="just">
              <a:lnSpc>
                <a:spcPct val="150000"/>
              </a:lnSpc>
              <a:buFont typeface="Wingdings" panose="05000000000000000000" pitchFamily="2" charset="2"/>
              <a:buChar char="q"/>
            </a:pPr>
            <a:r>
              <a:rPr lang="en-US" sz="1800" dirty="0">
                <a:solidFill>
                  <a:schemeClr val="tx1">
                    <a:lumMod val="85000"/>
                    <a:lumOff val="15000"/>
                  </a:schemeClr>
                </a:solidFill>
              </a:rPr>
              <a:t>Positive end of the supply connected to ground. So voltage corresponding to V(0) and V(1) are both </a:t>
            </a:r>
            <a:r>
              <a:rPr lang="en-US" sz="1800" b="1" dirty="0">
                <a:solidFill>
                  <a:schemeClr val="tx1">
                    <a:lumMod val="85000"/>
                    <a:lumOff val="15000"/>
                  </a:schemeClr>
                </a:solidFill>
              </a:rPr>
              <a:t>negative</a:t>
            </a:r>
          </a:p>
          <a:p>
            <a:pPr algn="just">
              <a:lnSpc>
                <a:spcPct val="150000"/>
              </a:lnSpc>
              <a:buFont typeface="Wingdings" panose="05000000000000000000" pitchFamily="2" charset="2"/>
              <a:buChar char="q"/>
            </a:pPr>
            <a:endParaRPr lang="en-US" sz="1800" b="0" i="0" u="none" strike="noStrike" dirty="0">
              <a:solidFill>
                <a:schemeClr val="tx1">
                  <a:lumMod val="85000"/>
                  <a:lumOff val="15000"/>
                </a:schemeClr>
              </a:solidFill>
              <a:effectLst/>
            </a:endParaRPr>
          </a:p>
          <a:p>
            <a:pPr algn="just">
              <a:lnSpc>
                <a:spcPct val="150000"/>
              </a:lnSpc>
              <a:buFont typeface="Wingdings" panose="05000000000000000000" pitchFamily="2" charset="2"/>
              <a:buChar char="q"/>
            </a:pPr>
            <a:endParaRPr lang="en-US" sz="1800" b="0" i="0" u="none" strike="noStrike" dirty="0">
              <a:solidFill>
                <a:schemeClr val="tx1">
                  <a:lumMod val="85000"/>
                  <a:lumOff val="15000"/>
                </a:schemeClr>
              </a:solidFill>
              <a:effectLst/>
            </a:endParaRPr>
          </a:p>
          <a:p>
            <a:pPr algn="just">
              <a:lnSpc>
                <a:spcPct val="150000"/>
              </a:lnSpc>
            </a:pPr>
            <a:endParaRPr lang="en-US" sz="1800" dirty="0">
              <a:solidFill>
                <a:schemeClr val="tx1">
                  <a:lumMod val="85000"/>
                  <a:lumOff val="15000"/>
                </a:schemeClr>
              </a:solidFill>
            </a:endParaRPr>
          </a:p>
        </p:txBody>
      </p:sp>
    </p:spTree>
    <p:extLst>
      <p:ext uri="{BB962C8B-B14F-4D97-AF65-F5344CB8AC3E}">
        <p14:creationId xmlns:p14="http://schemas.microsoft.com/office/powerpoint/2010/main" val="3006548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DDAB-E97A-4551-9FE6-10A9D8FBE781}"/>
              </a:ext>
            </a:extLst>
          </p:cNvPr>
          <p:cNvSpPr>
            <a:spLocks noGrp="1"/>
          </p:cNvSpPr>
          <p:nvPr>
            <p:ph type="title"/>
          </p:nvPr>
        </p:nvSpPr>
        <p:spPr/>
        <p:txBody>
          <a:bodyPr>
            <a:normAutofit/>
          </a:bodyPr>
          <a:lstStyle/>
          <a:p>
            <a:r>
              <a:rPr lang="en-US" sz="6000" dirty="0"/>
              <a:t>Introduction</a:t>
            </a:r>
          </a:p>
        </p:txBody>
      </p:sp>
      <p:sp>
        <p:nvSpPr>
          <p:cNvPr id="3" name="Content Placeholder 2">
            <a:extLst>
              <a:ext uri="{FF2B5EF4-FFF2-40B4-BE49-F238E27FC236}">
                <a16:creationId xmlns:a16="http://schemas.microsoft.com/office/drawing/2014/main" id="{886C280B-0AF4-4516-BC1A-1D409434824E}"/>
              </a:ext>
            </a:extLst>
          </p:cNvPr>
          <p:cNvSpPr>
            <a:spLocks noGrp="1"/>
          </p:cNvSpPr>
          <p:nvPr>
            <p:ph idx="1"/>
          </p:nvPr>
        </p:nvSpPr>
        <p:spPr>
          <a:xfrm>
            <a:off x="1097280" y="2016556"/>
            <a:ext cx="10058400" cy="4023360"/>
          </a:xfrm>
        </p:spPr>
        <p:txBody>
          <a:bodyPr/>
          <a:lstStyle/>
          <a:p>
            <a:pPr algn="just">
              <a:lnSpc>
                <a:spcPct val="150000"/>
              </a:lnSpc>
              <a:buFont typeface="Wingdings" panose="05000000000000000000" pitchFamily="2" charset="2"/>
              <a:buChar char="q"/>
            </a:pPr>
            <a:r>
              <a:rPr lang="en-US" sz="2000" dirty="0">
                <a:solidFill>
                  <a:schemeClr val="tx1">
                    <a:lumMod val="85000"/>
                    <a:lumOff val="15000"/>
                  </a:schemeClr>
                </a:solidFill>
              </a:rPr>
              <a:t> Emitter followers are used for </a:t>
            </a:r>
            <a:r>
              <a:rPr lang="en-US" sz="2000" b="1" dirty="0" err="1">
                <a:solidFill>
                  <a:schemeClr val="tx1">
                    <a:lumMod val="85000"/>
                    <a:lumOff val="15000"/>
                  </a:schemeClr>
                </a:solidFill>
              </a:rPr>
              <a:t>d.c.</a:t>
            </a:r>
            <a:r>
              <a:rPr lang="en-US" sz="2000" b="1" dirty="0">
                <a:solidFill>
                  <a:schemeClr val="tx1">
                    <a:lumMod val="85000"/>
                    <a:lumOff val="15000"/>
                  </a:schemeClr>
                </a:solidFill>
              </a:rPr>
              <a:t> level shifting </a:t>
            </a:r>
            <a:r>
              <a:rPr lang="en-US" sz="2000" dirty="0">
                <a:solidFill>
                  <a:schemeClr val="tx1">
                    <a:lumMod val="85000"/>
                    <a:lumOff val="15000"/>
                  </a:schemeClr>
                </a:solidFill>
              </a:rPr>
              <a:t>of the </a:t>
            </a:r>
            <a:r>
              <a:rPr lang="en-US" sz="2000" b="1" dirty="0">
                <a:solidFill>
                  <a:schemeClr val="tx1">
                    <a:lumMod val="85000"/>
                    <a:lumOff val="15000"/>
                  </a:schemeClr>
                </a:solidFill>
              </a:rPr>
              <a:t>outputs</a:t>
            </a:r>
            <a:r>
              <a:rPr lang="en-US" sz="2000" dirty="0">
                <a:solidFill>
                  <a:schemeClr val="tx1">
                    <a:lumMod val="85000"/>
                    <a:lumOff val="15000"/>
                  </a:schemeClr>
                </a:solidFill>
              </a:rPr>
              <a:t>. They also provide a high input impedance and a low output impedance and causes a large fan out.</a:t>
            </a:r>
          </a:p>
          <a:p>
            <a:pPr algn="just">
              <a:lnSpc>
                <a:spcPct val="150000"/>
              </a:lnSpc>
              <a:buFont typeface="Wingdings" panose="05000000000000000000" pitchFamily="2" charset="2"/>
              <a:buChar char="q"/>
            </a:pPr>
            <a:r>
              <a:rPr lang="en-US" dirty="0">
                <a:solidFill>
                  <a:schemeClr val="tx1">
                    <a:lumMod val="85000"/>
                    <a:lumOff val="15000"/>
                  </a:schemeClr>
                </a:solidFill>
              </a:rPr>
              <a:t> Operates on the principle of </a:t>
            </a:r>
            <a:r>
              <a:rPr lang="en-US" b="1" dirty="0">
                <a:solidFill>
                  <a:schemeClr val="tx1">
                    <a:lumMod val="85000"/>
                    <a:lumOff val="15000"/>
                  </a:schemeClr>
                </a:solidFill>
              </a:rPr>
              <a:t>current switching </a:t>
            </a:r>
            <a:r>
              <a:rPr lang="en-US" dirty="0">
                <a:solidFill>
                  <a:schemeClr val="tx1">
                    <a:lumMod val="85000"/>
                    <a:lumOff val="15000"/>
                  </a:schemeClr>
                </a:solidFill>
              </a:rPr>
              <a:t>(current-mode logic) where a fixed bias current less than </a:t>
            </a:r>
            <a:r>
              <a:rPr lang="en-US" dirty="0" err="1">
                <a:solidFill>
                  <a:schemeClr val="tx1">
                    <a:lumMod val="85000"/>
                    <a:lumOff val="15000"/>
                  </a:schemeClr>
                </a:solidFill>
              </a:rPr>
              <a:t>Ic</a:t>
            </a:r>
            <a:r>
              <a:rPr lang="en-US" dirty="0">
                <a:solidFill>
                  <a:schemeClr val="tx1">
                    <a:lumMod val="85000"/>
                    <a:lumOff val="15000"/>
                  </a:schemeClr>
                </a:solidFill>
              </a:rPr>
              <a:t> (sat) is switched from one transistor’s collector to another </a:t>
            </a:r>
          </a:p>
          <a:p>
            <a:pPr algn="just">
              <a:lnSpc>
                <a:spcPct val="150000"/>
              </a:lnSpc>
              <a:buFont typeface="Wingdings" panose="05000000000000000000" pitchFamily="2" charset="2"/>
              <a:buChar char="q"/>
            </a:pPr>
            <a:r>
              <a:rPr lang="en-US" dirty="0">
                <a:solidFill>
                  <a:schemeClr val="tx1">
                    <a:lumMod val="85000"/>
                    <a:lumOff val="15000"/>
                  </a:schemeClr>
                </a:solidFill>
              </a:rPr>
              <a:t> In a basic ECL, there are 2 outputs </a:t>
            </a:r>
            <a:r>
              <a:rPr lang="en-US" b="1" dirty="0">
                <a:solidFill>
                  <a:schemeClr val="tx1">
                    <a:lumMod val="85000"/>
                    <a:lumOff val="15000"/>
                  </a:schemeClr>
                </a:solidFill>
              </a:rPr>
              <a:t>Vc1 and Vc2</a:t>
            </a:r>
            <a:r>
              <a:rPr lang="en-US" dirty="0">
                <a:solidFill>
                  <a:schemeClr val="tx1">
                    <a:lumMod val="85000"/>
                    <a:lumOff val="15000"/>
                  </a:schemeClr>
                </a:solidFill>
              </a:rPr>
              <a:t>. The outputs are </a:t>
            </a:r>
            <a:r>
              <a:rPr lang="en-US" b="1" dirty="0">
                <a:solidFill>
                  <a:schemeClr val="tx1">
                    <a:lumMod val="85000"/>
                    <a:lumOff val="15000"/>
                  </a:schemeClr>
                </a:solidFill>
              </a:rPr>
              <a:t>complement</a:t>
            </a:r>
            <a:r>
              <a:rPr lang="en-US" dirty="0">
                <a:solidFill>
                  <a:schemeClr val="tx1">
                    <a:lumMod val="85000"/>
                    <a:lumOff val="15000"/>
                  </a:schemeClr>
                </a:solidFill>
              </a:rPr>
              <a:t> of each other</a:t>
            </a:r>
            <a:endParaRPr lang="en-US" sz="2000" dirty="0">
              <a:solidFill>
                <a:schemeClr val="tx1">
                  <a:lumMod val="85000"/>
                  <a:lumOff val="15000"/>
                </a:schemeClr>
              </a:solidFill>
            </a:endParaRPr>
          </a:p>
          <a:p>
            <a:pPr algn="just">
              <a:lnSpc>
                <a:spcPct val="150000"/>
              </a:lnSpc>
              <a:buFont typeface="Wingdings" panose="05000000000000000000" pitchFamily="2" charset="2"/>
              <a:buChar char="q"/>
            </a:pPr>
            <a:r>
              <a:rPr lang="en-US" sz="2000" dirty="0">
                <a:solidFill>
                  <a:schemeClr val="tx1">
                    <a:lumMod val="85000"/>
                    <a:lumOff val="15000"/>
                  </a:schemeClr>
                </a:solidFill>
              </a:rPr>
              <a:t> In ECL, propagation delay is </a:t>
            </a:r>
            <a:r>
              <a:rPr lang="en-US" sz="2000" b="1" dirty="0">
                <a:solidFill>
                  <a:schemeClr val="tx1">
                    <a:lumMod val="85000"/>
                    <a:lumOff val="15000"/>
                  </a:schemeClr>
                </a:solidFill>
              </a:rPr>
              <a:t>less than 1ns </a:t>
            </a:r>
            <a:r>
              <a:rPr lang="en-US" sz="2000" dirty="0">
                <a:solidFill>
                  <a:schemeClr val="tx1">
                    <a:lumMod val="85000"/>
                    <a:lumOff val="15000"/>
                  </a:schemeClr>
                </a:solidFill>
              </a:rPr>
              <a:t>and it’s used in applications where very high speed is needed</a:t>
            </a:r>
          </a:p>
          <a:p>
            <a:pPr marL="0" indent="0" algn="just">
              <a:lnSpc>
                <a:spcPct val="150000"/>
              </a:lnSpc>
              <a:buNone/>
            </a:pPr>
            <a:endParaRPr lang="en-US" sz="2000" dirty="0">
              <a:solidFill>
                <a:schemeClr val="tx1">
                  <a:lumMod val="85000"/>
                  <a:lumOff val="15000"/>
                </a:schemeClr>
              </a:solidFill>
            </a:endParaRP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639023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2A78-C50D-4339-9DA0-D35A445DD868}"/>
              </a:ext>
            </a:extLst>
          </p:cNvPr>
          <p:cNvSpPr>
            <a:spLocks noGrp="1"/>
          </p:cNvSpPr>
          <p:nvPr>
            <p:ph type="title"/>
          </p:nvPr>
        </p:nvSpPr>
        <p:spPr/>
        <p:txBody>
          <a:bodyPr>
            <a:normAutofit/>
          </a:bodyPr>
          <a:lstStyle/>
          <a:p>
            <a:r>
              <a:rPr lang="en-US" sz="6000" dirty="0"/>
              <a:t>Basic ECL Circuit</a:t>
            </a:r>
          </a:p>
        </p:txBody>
      </p:sp>
      <p:pic>
        <p:nvPicPr>
          <p:cNvPr id="5" name="Content Placeholder 4">
            <a:extLst>
              <a:ext uri="{FF2B5EF4-FFF2-40B4-BE49-F238E27FC236}">
                <a16:creationId xmlns:a16="http://schemas.microsoft.com/office/drawing/2014/main" id="{233F955B-2E7C-45B4-88B7-52DDFCE427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7245" y="1846263"/>
            <a:ext cx="8537510" cy="4265288"/>
          </a:xfrm>
        </p:spPr>
      </p:pic>
    </p:spTree>
    <p:extLst>
      <p:ext uri="{BB962C8B-B14F-4D97-AF65-F5344CB8AC3E}">
        <p14:creationId xmlns:p14="http://schemas.microsoft.com/office/powerpoint/2010/main" val="604749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F582E-AEC8-4964-8E11-04D4A9AB4984}"/>
              </a:ext>
            </a:extLst>
          </p:cNvPr>
          <p:cNvSpPr>
            <a:spLocks noGrp="1"/>
          </p:cNvSpPr>
          <p:nvPr>
            <p:ph type="title"/>
          </p:nvPr>
        </p:nvSpPr>
        <p:spPr>
          <a:xfrm>
            <a:off x="1218578" y="0"/>
            <a:ext cx="10058400" cy="1017037"/>
          </a:xfrm>
        </p:spPr>
        <p:txBody>
          <a:bodyPr>
            <a:noAutofit/>
          </a:bodyPr>
          <a:lstStyle/>
          <a:p>
            <a:r>
              <a:rPr lang="en-US" dirty="0"/>
              <a:t>Basic ECL Circuit with Emitter followers</a:t>
            </a:r>
          </a:p>
        </p:txBody>
      </p:sp>
      <p:pic>
        <p:nvPicPr>
          <p:cNvPr id="5" name="Content Placeholder 4">
            <a:extLst>
              <a:ext uri="{FF2B5EF4-FFF2-40B4-BE49-F238E27FC236}">
                <a16:creationId xmlns:a16="http://schemas.microsoft.com/office/drawing/2014/main" id="{71A8CA99-1B1D-4876-983E-D4A62F45F6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4976" y="1017037"/>
            <a:ext cx="11262048" cy="5696492"/>
          </a:xfrm>
        </p:spPr>
      </p:pic>
    </p:spTree>
    <p:extLst>
      <p:ext uri="{BB962C8B-B14F-4D97-AF65-F5344CB8AC3E}">
        <p14:creationId xmlns:p14="http://schemas.microsoft.com/office/powerpoint/2010/main" val="2745270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8304-CDCA-4C23-8AE4-93901DA3D01F}"/>
              </a:ext>
            </a:extLst>
          </p:cNvPr>
          <p:cNvSpPr>
            <a:spLocks noGrp="1"/>
          </p:cNvSpPr>
          <p:nvPr>
            <p:ph type="title"/>
          </p:nvPr>
        </p:nvSpPr>
        <p:spPr>
          <a:xfrm>
            <a:off x="1097280" y="286604"/>
            <a:ext cx="10058400" cy="1402238"/>
          </a:xfrm>
          <a:solidFill>
            <a:schemeClr val="bg1"/>
          </a:solidFill>
        </p:spPr>
        <p:txBody>
          <a:bodyPr>
            <a:normAutofit/>
          </a:bodyPr>
          <a:lstStyle/>
          <a:p>
            <a:r>
              <a:rPr lang="en-US" sz="6000" dirty="0"/>
              <a:t>Why ECL is faster</a:t>
            </a:r>
          </a:p>
        </p:txBody>
      </p:sp>
      <p:sp>
        <p:nvSpPr>
          <p:cNvPr id="3" name="Content Placeholder 2">
            <a:extLst>
              <a:ext uri="{FF2B5EF4-FFF2-40B4-BE49-F238E27FC236}">
                <a16:creationId xmlns:a16="http://schemas.microsoft.com/office/drawing/2014/main" id="{2BE11C48-5145-4662-919E-F29B8CE0E1FC}"/>
              </a:ext>
            </a:extLst>
          </p:cNvPr>
          <p:cNvSpPr>
            <a:spLocks noGrp="1"/>
          </p:cNvSpPr>
          <p:nvPr>
            <p:ph idx="1"/>
          </p:nvPr>
        </p:nvSpPr>
        <p:spPr>
          <a:xfrm>
            <a:off x="1097280" y="1990205"/>
            <a:ext cx="10058400" cy="4704356"/>
          </a:xfrm>
        </p:spPr>
        <p:txBody>
          <a:bodyPr>
            <a:noAutofit/>
          </a:bodyPr>
          <a:lstStyle/>
          <a:p>
            <a:pPr algn="just" rtl="0">
              <a:lnSpc>
                <a:spcPct val="150000"/>
              </a:lnSpc>
              <a:spcBef>
                <a:spcPts val="0"/>
              </a:spcBef>
              <a:spcAft>
                <a:spcPts val="0"/>
              </a:spcAft>
              <a:buFont typeface="Wingdings" panose="05000000000000000000" pitchFamily="2" charset="2"/>
              <a:buChar char="q"/>
            </a:pPr>
            <a:r>
              <a:rPr lang="en-US" b="0" i="0" u="none" strike="noStrike" dirty="0">
                <a:solidFill>
                  <a:schemeClr val="tx1">
                    <a:lumMod val="85000"/>
                    <a:lumOff val="15000"/>
                  </a:schemeClr>
                </a:solidFill>
                <a:effectLst/>
              </a:rPr>
              <a:t> The </a:t>
            </a:r>
            <a:r>
              <a:rPr lang="en-US" b="1" i="0" u="none" strike="noStrike" dirty="0">
                <a:solidFill>
                  <a:schemeClr val="tx1">
                    <a:lumMod val="85000"/>
                    <a:lumOff val="15000"/>
                  </a:schemeClr>
                </a:solidFill>
                <a:effectLst/>
              </a:rPr>
              <a:t>voltage difference </a:t>
            </a:r>
            <a:r>
              <a:rPr lang="en-US" b="0" i="0" u="none" strike="noStrike" dirty="0">
                <a:solidFill>
                  <a:schemeClr val="tx1">
                    <a:lumMod val="85000"/>
                    <a:lumOff val="15000"/>
                  </a:schemeClr>
                </a:solidFill>
                <a:effectLst/>
              </a:rPr>
              <a:t>between </a:t>
            </a:r>
            <a:r>
              <a:rPr lang="en-US" b="1" i="0" u="none" strike="noStrike" dirty="0">
                <a:solidFill>
                  <a:schemeClr val="tx1">
                    <a:lumMod val="85000"/>
                    <a:lumOff val="15000"/>
                  </a:schemeClr>
                </a:solidFill>
                <a:effectLst/>
              </a:rPr>
              <a:t>logic high and logic low </a:t>
            </a:r>
            <a:r>
              <a:rPr lang="en-US" b="0" i="0" u="none" strike="noStrike" dirty="0">
                <a:solidFill>
                  <a:schemeClr val="tx1">
                    <a:lumMod val="85000"/>
                    <a:lumOff val="15000"/>
                  </a:schemeClr>
                </a:solidFill>
                <a:effectLst/>
              </a:rPr>
              <a:t>of an ECL gate </a:t>
            </a:r>
            <a:r>
              <a:rPr lang="en-US" b="1" i="0" u="none" strike="noStrike" dirty="0">
                <a:solidFill>
                  <a:schemeClr val="tx1">
                    <a:lumMod val="85000"/>
                    <a:lumOff val="15000"/>
                  </a:schemeClr>
                </a:solidFill>
                <a:effectLst/>
              </a:rPr>
              <a:t>is much less </a:t>
            </a:r>
            <a:r>
              <a:rPr lang="en-US" b="0" i="0" u="none" strike="noStrike" dirty="0">
                <a:solidFill>
                  <a:schemeClr val="tx1">
                    <a:lumMod val="85000"/>
                    <a:lumOff val="15000"/>
                  </a:schemeClr>
                </a:solidFill>
                <a:effectLst/>
              </a:rPr>
              <a:t>than that of a CMOS or TTL logic gate. This low voltage difference </a:t>
            </a:r>
            <a:r>
              <a:rPr lang="en-US" b="1" i="0" u="none" strike="noStrike" dirty="0">
                <a:solidFill>
                  <a:schemeClr val="tx1">
                    <a:lumMod val="85000"/>
                    <a:lumOff val="15000"/>
                  </a:schemeClr>
                </a:solidFill>
                <a:effectLst/>
              </a:rPr>
              <a:t>reduces</a:t>
            </a:r>
            <a:r>
              <a:rPr lang="en-US" b="0" i="0" u="none" strike="noStrike" dirty="0">
                <a:solidFill>
                  <a:schemeClr val="tx1">
                    <a:lumMod val="85000"/>
                    <a:lumOff val="15000"/>
                  </a:schemeClr>
                </a:solidFill>
                <a:effectLst/>
              </a:rPr>
              <a:t> the </a:t>
            </a:r>
            <a:r>
              <a:rPr lang="en-US" b="1" i="0" u="none" strike="noStrike" dirty="0">
                <a:solidFill>
                  <a:schemeClr val="tx1">
                    <a:lumMod val="85000"/>
                    <a:lumOff val="15000"/>
                  </a:schemeClr>
                </a:solidFill>
                <a:effectLst/>
              </a:rPr>
              <a:t>time required </a:t>
            </a:r>
            <a:r>
              <a:rPr lang="en-US" b="0" i="0" u="none" strike="noStrike" dirty="0">
                <a:solidFill>
                  <a:schemeClr val="tx1">
                    <a:lumMod val="85000"/>
                    <a:lumOff val="15000"/>
                  </a:schemeClr>
                </a:solidFill>
                <a:effectLst/>
              </a:rPr>
              <a:t>to make a </a:t>
            </a:r>
            <a:r>
              <a:rPr lang="en-US" b="1" i="0" u="none" strike="noStrike" dirty="0">
                <a:solidFill>
                  <a:schemeClr val="tx1">
                    <a:lumMod val="85000"/>
                    <a:lumOff val="15000"/>
                  </a:schemeClr>
                </a:solidFill>
                <a:effectLst/>
              </a:rPr>
              <a:t>transition</a:t>
            </a:r>
            <a:r>
              <a:rPr lang="en-US" b="0" i="0" u="none" strike="noStrike" dirty="0">
                <a:solidFill>
                  <a:schemeClr val="tx1">
                    <a:lumMod val="85000"/>
                    <a:lumOff val="15000"/>
                  </a:schemeClr>
                </a:solidFill>
                <a:effectLst/>
              </a:rPr>
              <a:t> from logic high to logic low or vice versa.</a:t>
            </a:r>
          </a:p>
          <a:p>
            <a:pPr marL="0" indent="0" algn="just" rtl="0">
              <a:lnSpc>
                <a:spcPct val="150000"/>
              </a:lnSpc>
              <a:spcBef>
                <a:spcPts val="0"/>
              </a:spcBef>
              <a:spcAft>
                <a:spcPts val="0"/>
              </a:spcAft>
              <a:buNone/>
            </a:pPr>
            <a:endParaRPr lang="en-US" b="0" i="0" u="none" strike="noStrike" dirty="0">
              <a:solidFill>
                <a:schemeClr val="tx1">
                  <a:lumMod val="85000"/>
                  <a:lumOff val="15000"/>
                </a:schemeClr>
              </a:solidFill>
              <a:effectLst/>
            </a:endParaRPr>
          </a:p>
          <a:p>
            <a:pPr algn="just" rtl="0">
              <a:lnSpc>
                <a:spcPct val="150000"/>
              </a:lnSpc>
              <a:spcBef>
                <a:spcPts val="0"/>
              </a:spcBef>
              <a:spcAft>
                <a:spcPts val="0"/>
              </a:spcAft>
              <a:buFont typeface="Wingdings" panose="05000000000000000000" pitchFamily="2" charset="2"/>
              <a:buChar char="q"/>
            </a:pPr>
            <a:r>
              <a:rPr lang="en-US" b="0" i="0" u="none" strike="noStrike" dirty="0">
                <a:solidFill>
                  <a:schemeClr val="tx1">
                    <a:lumMod val="85000"/>
                    <a:lumOff val="15000"/>
                  </a:schemeClr>
                </a:solidFill>
                <a:effectLst/>
              </a:rPr>
              <a:t> In addition to the low voltage difference between the logic levels, there’s another mechanism that significantly contributes to the high speed operation of an ECL gate. The trick is to </a:t>
            </a:r>
            <a:r>
              <a:rPr lang="en-US" b="1" i="0" u="none" strike="noStrike" dirty="0">
                <a:solidFill>
                  <a:schemeClr val="tx1">
                    <a:lumMod val="85000"/>
                    <a:lumOff val="15000"/>
                  </a:schemeClr>
                </a:solidFill>
                <a:effectLst/>
              </a:rPr>
              <a:t>prevent bipolar transistors</a:t>
            </a:r>
            <a:r>
              <a:rPr lang="en-US" b="0" i="0" u="none" strike="noStrike" dirty="0">
                <a:solidFill>
                  <a:schemeClr val="tx1">
                    <a:lumMod val="85000"/>
                    <a:lumOff val="15000"/>
                  </a:schemeClr>
                </a:solidFill>
                <a:effectLst/>
              </a:rPr>
              <a:t> from </a:t>
            </a:r>
            <a:r>
              <a:rPr lang="en-US" b="1" i="0" u="none" strike="noStrike" dirty="0">
                <a:solidFill>
                  <a:schemeClr val="tx1">
                    <a:lumMod val="85000"/>
                    <a:lumOff val="15000"/>
                  </a:schemeClr>
                </a:solidFill>
                <a:effectLst/>
              </a:rPr>
              <a:t>entering the saturation </a:t>
            </a:r>
            <a:r>
              <a:rPr lang="en-US" b="0" i="0" u="none" strike="noStrike" dirty="0">
                <a:solidFill>
                  <a:schemeClr val="tx1">
                    <a:lumMod val="85000"/>
                    <a:lumOff val="15000"/>
                  </a:schemeClr>
                </a:solidFill>
                <a:effectLst/>
              </a:rPr>
              <a:t>region. Turning off a saturated bipolar transistor requires removing or recombining some carriers generated in the transistor base.</a:t>
            </a:r>
          </a:p>
          <a:p>
            <a:pPr marL="0" indent="0" algn="just" rtl="0">
              <a:lnSpc>
                <a:spcPct val="150000"/>
              </a:lnSpc>
              <a:spcBef>
                <a:spcPts val="0"/>
              </a:spcBef>
              <a:spcAft>
                <a:spcPts val="0"/>
              </a:spcAft>
              <a:buNone/>
            </a:pPr>
            <a:endParaRPr lang="en-US" b="0" i="0" u="none" strike="noStrike" dirty="0">
              <a:solidFill>
                <a:schemeClr val="tx1">
                  <a:lumMod val="85000"/>
                  <a:lumOff val="15000"/>
                </a:schemeClr>
              </a:solidFill>
              <a:effectLst/>
            </a:endParaRPr>
          </a:p>
          <a:p>
            <a:pPr marL="0" indent="0" algn="just" rtl="0">
              <a:lnSpc>
                <a:spcPct val="150000"/>
              </a:lnSpc>
              <a:spcBef>
                <a:spcPts val="0"/>
              </a:spcBef>
              <a:spcAft>
                <a:spcPts val="0"/>
              </a:spcAft>
              <a:buNone/>
            </a:pPr>
            <a:br>
              <a:rPr lang="en-US" dirty="0">
                <a:solidFill>
                  <a:schemeClr val="tx1">
                    <a:lumMod val="85000"/>
                    <a:lumOff val="15000"/>
                  </a:schemeClr>
                </a:solidFill>
              </a:rPr>
            </a:br>
            <a:endParaRPr lang="en-US" b="0" dirty="0">
              <a:solidFill>
                <a:schemeClr val="tx1">
                  <a:lumMod val="85000"/>
                  <a:lumOff val="15000"/>
                </a:schemeClr>
              </a:solidFill>
              <a:effectLst/>
            </a:endParaRPr>
          </a:p>
          <a:p>
            <a:pPr algn="just">
              <a:lnSpc>
                <a:spcPct val="150000"/>
              </a:lnSpc>
            </a:pPr>
            <a:br>
              <a:rPr lang="en-US" dirty="0">
                <a:solidFill>
                  <a:schemeClr val="tx1">
                    <a:lumMod val="85000"/>
                    <a:lumOff val="15000"/>
                  </a:schemeClr>
                </a:solidFill>
              </a:rPr>
            </a:br>
            <a:endParaRPr lang="en-US" dirty="0">
              <a:solidFill>
                <a:schemeClr val="tx1">
                  <a:lumMod val="85000"/>
                  <a:lumOff val="15000"/>
                </a:schemeClr>
              </a:solidFill>
            </a:endParaRPr>
          </a:p>
        </p:txBody>
      </p:sp>
    </p:spTree>
    <p:extLst>
      <p:ext uri="{BB962C8B-B14F-4D97-AF65-F5344CB8AC3E}">
        <p14:creationId xmlns:p14="http://schemas.microsoft.com/office/powerpoint/2010/main" val="3090251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8304-CDCA-4C23-8AE4-93901DA3D01F}"/>
              </a:ext>
            </a:extLst>
          </p:cNvPr>
          <p:cNvSpPr>
            <a:spLocks noGrp="1"/>
          </p:cNvSpPr>
          <p:nvPr>
            <p:ph type="title"/>
          </p:nvPr>
        </p:nvSpPr>
        <p:spPr>
          <a:xfrm>
            <a:off x="1097280" y="286604"/>
            <a:ext cx="10058400" cy="1402238"/>
          </a:xfrm>
          <a:solidFill>
            <a:schemeClr val="bg1"/>
          </a:solidFill>
        </p:spPr>
        <p:txBody>
          <a:bodyPr>
            <a:normAutofit/>
          </a:bodyPr>
          <a:lstStyle/>
          <a:p>
            <a:r>
              <a:rPr lang="en-US" sz="6000" dirty="0"/>
              <a:t>Why ECL is faster</a:t>
            </a:r>
          </a:p>
        </p:txBody>
      </p:sp>
      <p:sp>
        <p:nvSpPr>
          <p:cNvPr id="3" name="Content Placeholder 2">
            <a:extLst>
              <a:ext uri="{FF2B5EF4-FFF2-40B4-BE49-F238E27FC236}">
                <a16:creationId xmlns:a16="http://schemas.microsoft.com/office/drawing/2014/main" id="{2BE11C48-5145-4662-919E-F29B8CE0E1FC}"/>
              </a:ext>
            </a:extLst>
          </p:cNvPr>
          <p:cNvSpPr>
            <a:spLocks noGrp="1"/>
          </p:cNvSpPr>
          <p:nvPr>
            <p:ph idx="1"/>
          </p:nvPr>
        </p:nvSpPr>
        <p:spPr>
          <a:xfrm>
            <a:off x="1209246" y="1688842"/>
            <a:ext cx="9946434" cy="4704356"/>
          </a:xfrm>
        </p:spPr>
        <p:txBody>
          <a:bodyPr>
            <a:noAutofit/>
          </a:bodyPr>
          <a:lstStyle/>
          <a:p>
            <a:pPr marL="0" indent="0" rtl="0">
              <a:lnSpc>
                <a:spcPct val="150000"/>
              </a:lnSpc>
              <a:spcBef>
                <a:spcPts val="0"/>
              </a:spcBef>
              <a:spcAft>
                <a:spcPts val="0"/>
              </a:spcAft>
              <a:buNone/>
            </a:pPr>
            <a:endParaRPr lang="en-US" b="0" i="0" u="none" strike="noStrike" dirty="0">
              <a:solidFill>
                <a:schemeClr val="tx1">
                  <a:lumMod val="85000"/>
                  <a:lumOff val="15000"/>
                </a:schemeClr>
              </a:solidFill>
              <a:effectLst/>
            </a:endParaRPr>
          </a:p>
          <a:p>
            <a:pPr rtl="0">
              <a:lnSpc>
                <a:spcPct val="150000"/>
              </a:lnSpc>
              <a:spcBef>
                <a:spcPts val="0"/>
              </a:spcBef>
              <a:spcAft>
                <a:spcPts val="0"/>
              </a:spcAft>
              <a:buFont typeface="Wingdings" panose="05000000000000000000" pitchFamily="2" charset="2"/>
              <a:buChar char="q"/>
            </a:pPr>
            <a:r>
              <a:rPr lang="en-US" b="0" dirty="0">
                <a:solidFill>
                  <a:schemeClr val="tx1">
                    <a:lumMod val="85000"/>
                    <a:lumOff val="15000"/>
                  </a:schemeClr>
                </a:solidFill>
                <a:effectLst/>
              </a:rPr>
              <a:t> </a:t>
            </a:r>
            <a:r>
              <a:rPr lang="en-US" b="0" i="0" u="none" strike="noStrike" dirty="0">
                <a:solidFill>
                  <a:schemeClr val="tx1">
                    <a:lumMod val="85000"/>
                    <a:lumOff val="15000"/>
                  </a:schemeClr>
                </a:solidFill>
                <a:effectLst/>
              </a:rPr>
              <a:t>If we apply a high to low transition to the input of a saturated BJT, the transistor output won’t change until the charge in the base is removed. This introduces an extra delay, called storage time, to the operation of a BJT employed as a switch. After the storage time, the transistor comes out of saturation and the output of the transistor starts to respond to the input.</a:t>
            </a:r>
          </a:p>
          <a:p>
            <a:pPr rtl="0">
              <a:lnSpc>
                <a:spcPct val="150000"/>
              </a:lnSpc>
              <a:spcBef>
                <a:spcPts val="0"/>
              </a:spcBef>
              <a:spcAft>
                <a:spcPts val="0"/>
              </a:spcAft>
              <a:buFont typeface="Wingdings" panose="05000000000000000000" pitchFamily="2" charset="2"/>
              <a:buChar char="q"/>
            </a:pPr>
            <a:endParaRPr lang="en-US" b="0" i="0" u="none" strike="noStrike" dirty="0">
              <a:solidFill>
                <a:schemeClr val="tx1">
                  <a:lumMod val="85000"/>
                  <a:lumOff val="15000"/>
                </a:schemeClr>
              </a:solidFill>
              <a:effectLst/>
            </a:endParaRPr>
          </a:p>
          <a:p>
            <a:pPr rtl="0">
              <a:lnSpc>
                <a:spcPct val="150000"/>
              </a:lnSpc>
              <a:spcBef>
                <a:spcPts val="0"/>
              </a:spcBef>
              <a:spcAft>
                <a:spcPts val="0"/>
              </a:spcAft>
              <a:buFont typeface="Wingdings" panose="05000000000000000000" pitchFamily="2" charset="2"/>
              <a:buChar char="q"/>
            </a:pPr>
            <a:r>
              <a:rPr lang="en-US" b="0" i="0" u="none" strike="noStrike" dirty="0">
                <a:solidFill>
                  <a:schemeClr val="tx1">
                    <a:lumMod val="85000"/>
                    <a:lumOff val="15000"/>
                  </a:schemeClr>
                </a:solidFill>
                <a:effectLst/>
              </a:rPr>
              <a:t> When appropriate resistor values are chosen, ECL logic prevents transistors from entering saturation region. </a:t>
            </a:r>
            <a:br>
              <a:rPr lang="en-US" dirty="0">
                <a:solidFill>
                  <a:schemeClr val="tx1">
                    <a:lumMod val="85000"/>
                    <a:lumOff val="15000"/>
                  </a:schemeClr>
                </a:solidFill>
              </a:rPr>
            </a:br>
            <a:endParaRPr lang="en-US" b="0" dirty="0">
              <a:solidFill>
                <a:schemeClr val="tx1">
                  <a:lumMod val="85000"/>
                  <a:lumOff val="15000"/>
                </a:schemeClr>
              </a:solidFill>
              <a:effectLst/>
            </a:endParaRPr>
          </a:p>
          <a:p>
            <a:pPr>
              <a:lnSpc>
                <a:spcPct val="150000"/>
              </a:lnSpc>
            </a:pPr>
            <a:br>
              <a:rPr lang="en-US" dirty="0">
                <a:solidFill>
                  <a:schemeClr val="tx1">
                    <a:lumMod val="85000"/>
                    <a:lumOff val="15000"/>
                  </a:schemeClr>
                </a:solidFill>
              </a:rPr>
            </a:br>
            <a:endParaRPr lang="en-US" dirty="0">
              <a:solidFill>
                <a:schemeClr val="tx1">
                  <a:lumMod val="85000"/>
                  <a:lumOff val="15000"/>
                </a:schemeClr>
              </a:solidFill>
            </a:endParaRPr>
          </a:p>
        </p:txBody>
      </p:sp>
    </p:spTree>
    <p:extLst>
      <p:ext uri="{BB962C8B-B14F-4D97-AF65-F5344CB8AC3E}">
        <p14:creationId xmlns:p14="http://schemas.microsoft.com/office/powerpoint/2010/main" val="621468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4668-08C0-45F2-908A-75AC62A3B8C9}"/>
              </a:ext>
            </a:extLst>
          </p:cNvPr>
          <p:cNvSpPr>
            <a:spLocks noGrp="1"/>
          </p:cNvSpPr>
          <p:nvPr>
            <p:ph type="title"/>
          </p:nvPr>
        </p:nvSpPr>
        <p:spPr/>
        <p:txBody>
          <a:bodyPr>
            <a:noAutofit/>
          </a:bodyPr>
          <a:lstStyle/>
          <a:p>
            <a:r>
              <a:rPr lang="en-US" sz="5000" dirty="0"/>
              <a:t>Why ECL uses negative power supply</a:t>
            </a:r>
          </a:p>
        </p:txBody>
      </p:sp>
      <p:sp>
        <p:nvSpPr>
          <p:cNvPr id="3" name="Content Placeholder 2">
            <a:extLst>
              <a:ext uri="{FF2B5EF4-FFF2-40B4-BE49-F238E27FC236}">
                <a16:creationId xmlns:a16="http://schemas.microsoft.com/office/drawing/2014/main" id="{CEA035C0-A567-4801-BEC2-FCA5C094BA63}"/>
              </a:ext>
            </a:extLst>
          </p:cNvPr>
          <p:cNvSpPr>
            <a:spLocks noGrp="1"/>
          </p:cNvSpPr>
          <p:nvPr>
            <p:ph idx="1"/>
          </p:nvPr>
        </p:nvSpPr>
        <p:spPr>
          <a:xfrm>
            <a:off x="837889" y="1737360"/>
            <a:ext cx="10577182" cy="4340462"/>
          </a:xfrm>
        </p:spPr>
        <p:txBody>
          <a:bodyPr>
            <a:noAutofit/>
          </a:bodyPr>
          <a:lstStyle/>
          <a:p>
            <a:pPr rtl="0">
              <a:lnSpc>
                <a:spcPct val="150000"/>
              </a:lnSpc>
              <a:spcBef>
                <a:spcPts val="0"/>
              </a:spcBef>
              <a:spcAft>
                <a:spcPts val="900"/>
              </a:spcAft>
              <a:buFont typeface="Wingdings" panose="05000000000000000000" pitchFamily="2" charset="2"/>
              <a:buChar char="q"/>
            </a:pPr>
            <a:r>
              <a:rPr lang="en-US" sz="1700" b="0" i="0" u="none" strike="noStrike" dirty="0">
                <a:solidFill>
                  <a:schemeClr val="tx1">
                    <a:lumMod val="85000"/>
                    <a:lumOff val="15000"/>
                  </a:schemeClr>
                </a:solidFill>
                <a:effectLst/>
              </a:rPr>
              <a:t> </a:t>
            </a:r>
            <a:r>
              <a:rPr lang="en-US" sz="1700" b="1" i="0" u="none" strike="noStrike" dirty="0">
                <a:solidFill>
                  <a:schemeClr val="tx1">
                    <a:lumMod val="85000"/>
                    <a:lumOff val="15000"/>
                  </a:schemeClr>
                </a:solidFill>
                <a:effectLst/>
              </a:rPr>
              <a:t>Noise immunity </a:t>
            </a:r>
            <a:r>
              <a:rPr lang="en-US" sz="1700" b="0" i="0" u="none" strike="noStrike" dirty="0">
                <a:solidFill>
                  <a:schemeClr val="tx1">
                    <a:lumMod val="85000"/>
                    <a:lumOff val="15000"/>
                  </a:schemeClr>
                </a:solidFill>
                <a:effectLst/>
              </a:rPr>
              <a:t>was the main reason for using a negative power supply with the early ECL gates. </a:t>
            </a:r>
          </a:p>
          <a:p>
            <a:pPr rtl="0">
              <a:lnSpc>
                <a:spcPct val="150000"/>
              </a:lnSpc>
              <a:spcBef>
                <a:spcPts val="0"/>
              </a:spcBef>
              <a:spcAft>
                <a:spcPts val="900"/>
              </a:spcAft>
              <a:buFont typeface="Wingdings" panose="05000000000000000000" pitchFamily="2" charset="2"/>
              <a:buChar char="q"/>
            </a:pPr>
            <a:r>
              <a:rPr lang="en-US" sz="1700" b="0" i="0" u="none" strike="noStrike" dirty="0">
                <a:solidFill>
                  <a:schemeClr val="tx1">
                    <a:lumMod val="85000"/>
                    <a:lumOff val="15000"/>
                  </a:schemeClr>
                </a:solidFill>
                <a:effectLst/>
              </a:rPr>
              <a:t> It is done mainly to minimize the influence of the power supply variations on the logic levels as ECL is more sensitive to noise on the </a:t>
            </a:r>
            <a:r>
              <a:rPr lang="en-US" sz="1700" b="1" i="0" u="none" strike="noStrike" dirty="0" err="1">
                <a:solidFill>
                  <a:schemeClr val="tx1">
                    <a:lumMod val="85000"/>
                    <a:lumOff val="15000"/>
                  </a:schemeClr>
                </a:solidFill>
                <a:effectLst/>
              </a:rPr>
              <a:t>Vcc</a:t>
            </a:r>
            <a:r>
              <a:rPr lang="en-US" sz="1700" b="1" i="0" u="none" strike="noStrike" dirty="0">
                <a:solidFill>
                  <a:schemeClr val="tx1">
                    <a:lumMod val="85000"/>
                    <a:lumOff val="15000"/>
                  </a:schemeClr>
                </a:solidFill>
                <a:effectLst/>
              </a:rPr>
              <a:t> </a:t>
            </a:r>
            <a:r>
              <a:rPr lang="en-US" sz="1700" b="0" i="0" u="none" strike="noStrike" dirty="0">
                <a:solidFill>
                  <a:schemeClr val="tx1">
                    <a:lumMod val="85000"/>
                    <a:lumOff val="15000"/>
                  </a:schemeClr>
                </a:solidFill>
                <a:effectLst/>
              </a:rPr>
              <a:t>and relatively immune to noise on </a:t>
            </a:r>
            <a:r>
              <a:rPr lang="en-US" sz="1700" b="1" i="0" u="none" strike="noStrike" dirty="0">
                <a:solidFill>
                  <a:schemeClr val="tx1">
                    <a:lumMod val="85000"/>
                    <a:lumOff val="15000"/>
                  </a:schemeClr>
                </a:solidFill>
                <a:effectLst/>
              </a:rPr>
              <a:t>V</a:t>
            </a:r>
            <a:r>
              <a:rPr lang="en-US" sz="1700" b="1" dirty="0">
                <a:solidFill>
                  <a:schemeClr val="tx1">
                    <a:lumMod val="85000"/>
                    <a:lumOff val="15000"/>
                  </a:schemeClr>
                </a:solidFill>
              </a:rPr>
              <a:t>EE</a:t>
            </a:r>
            <a:endParaRPr lang="en-US" sz="1700" b="1" i="0" u="none" strike="noStrike" dirty="0">
              <a:solidFill>
                <a:schemeClr val="tx1">
                  <a:lumMod val="85000"/>
                  <a:lumOff val="15000"/>
                </a:schemeClr>
              </a:solidFill>
              <a:effectLst/>
            </a:endParaRPr>
          </a:p>
          <a:p>
            <a:pPr rtl="0">
              <a:lnSpc>
                <a:spcPct val="150000"/>
              </a:lnSpc>
              <a:spcBef>
                <a:spcPts val="0"/>
              </a:spcBef>
              <a:spcAft>
                <a:spcPts val="900"/>
              </a:spcAft>
              <a:buFont typeface="Wingdings" panose="05000000000000000000" pitchFamily="2" charset="2"/>
              <a:buChar char="q"/>
            </a:pPr>
            <a:r>
              <a:rPr lang="en-US" sz="1700" b="0" i="0" u="none" strike="noStrike" dirty="0">
                <a:solidFill>
                  <a:schemeClr val="tx1">
                    <a:lumMod val="85000"/>
                    <a:lumOff val="15000"/>
                  </a:schemeClr>
                </a:solidFill>
                <a:effectLst/>
              </a:rPr>
              <a:t> Because t</a:t>
            </a:r>
            <a:r>
              <a:rPr lang="en-US" sz="1700" dirty="0">
                <a:solidFill>
                  <a:schemeClr val="tx1">
                    <a:lumMod val="85000"/>
                    <a:lumOff val="15000"/>
                  </a:schemeClr>
                </a:solidFill>
              </a:rPr>
              <a:t>he</a:t>
            </a:r>
            <a:r>
              <a:rPr lang="en-US" sz="1700" b="0" i="0" u="none" strike="noStrike" dirty="0">
                <a:solidFill>
                  <a:schemeClr val="tx1">
                    <a:lumMod val="85000"/>
                    <a:lumOff val="15000"/>
                  </a:schemeClr>
                </a:solidFill>
                <a:effectLst/>
              </a:rPr>
              <a:t> analysis of the ECL inverter</a:t>
            </a:r>
            <a:r>
              <a:rPr lang="en-US" sz="1700" dirty="0">
                <a:solidFill>
                  <a:schemeClr val="tx1">
                    <a:lumMod val="85000"/>
                    <a:lumOff val="15000"/>
                  </a:schemeClr>
                </a:solidFill>
              </a:rPr>
              <a:t> </a:t>
            </a:r>
            <a:r>
              <a:rPr lang="en-US" sz="1700" b="0" i="0" u="none" strike="noStrike" dirty="0">
                <a:solidFill>
                  <a:schemeClr val="tx1">
                    <a:lumMod val="85000"/>
                    <a:lumOff val="15000"/>
                  </a:schemeClr>
                </a:solidFill>
                <a:effectLst/>
              </a:rPr>
              <a:t>shows, the </a:t>
            </a:r>
            <a:r>
              <a:rPr lang="en-US" sz="1700" b="1" i="0" u="none" strike="noStrike" dirty="0">
                <a:solidFill>
                  <a:schemeClr val="tx1">
                    <a:lumMod val="85000"/>
                    <a:lumOff val="15000"/>
                  </a:schemeClr>
                </a:solidFill>
                <a:effectLst/>
              </a:rPr>
              <a:t>output voltages </a:t>
            </a:r>
            <a:r>
              <a:rPr lang="en-US" sz="1700" b="0" i="0" u="none" strike="noStrike" dirty="0">
                <a:solidFill>
                  <a:schemeClr val="tx1">
                    <a:lumMod val="85000"/>
                    <a:lumOff val="15000"/>
                  </a:schemeClr>
                </a:solidFill>
                <a:effectLst/>
              </a:rPr>
              <a:t>of an ECL gate depend on the value of </a:t>
            </a:r>
            <a:r>
              <a:rPr lang="en-US" sz="1700" b="1" i="0" u="none" strike="noStrike" dirty="0">
                <a:solidFill>
                  <a:schemeClr val="tx1">
                    <a:lumMod val="85000"/>
                    <a:lumOff val="15000"/>
                  </a:schemeClr>
                </a:solidFill>
                <a:effectLst/>
              </a:rPr>
              <a:t>VCC</a:t>
            </a:r>
            <a:r>
              <a:rPr lang="en-US" sz="1700" b="0" i="0" u="none" strike="noStrike" dirty="0">
                <a:solidFill>
                  <a:schemeClr val="tx1">
                    <a:lumMod val="85000"/>
                    <a:lumOff val="15000"/>
                  </a:schemeClr>
                </a:solidFill>
                <a:effectLst/>
              </a:rPr>
              <a:t>. For example, the logic high is equal to VCC −VBE, where VBE is the base-emitter voltage drop of the emitter followers. The logic low is VCC−VBE−</a:t>
            </a:r>
            <a:r>
              <a:rPr lang="en-US" sz="1700" b="0" i="0" u="none" strike="noStrike" dirty="0" err="1">
                <a:solidFill>
                  <a:schemeClr val="tx1">
                    <a:lumMod val="85000"/>
                    <a:lumOff val="15000"/>
                  </a:schemeClr>
                </a:solidFill>
                <a:effectLst/>
              </a:rPr>
              <a:t>Vgate</a:t>
            </a:r>
            <a:r>
              <a:rPr lang="en-US" sz="1700" b="0" i="0" u="none" strike="noStrike" dirty="0">
                <a:solidFill>
                  <a:schemeClr val="tx1">
                    <a:lumMod val="85000"/>
                    <a:lumOff val="15000"/>
                  </a:schemeClr>
                </a:solidFill>
                <a:effectLst/>
              </a:rPr>
              <a:t>, where </a:t>
            </a:r>
            <a:r>
              <a:rPr lang="en-US" sz="1700" b="0" i="0" u="none" strike="noStrike" dirty="0" err="1">
                <a:solidFill>
                  <a:schemeClr val="tx1">
                    <a:lumMod val="85000"/>
                    <a:lumOff val="15000"/>
                  </a:schemeClr>
                </a:solidFill>
                <a:effectLst/>
              </a:rPr>
              <a:t>Vgate</a:t>
            </a:r>
            <a:r>
              <a:rPr lang="en-US" sz="1700" b="0" i="0" u="none" strike="noStrike" dirty="0">
                <a:solidFill>
                  <a:schemeClr val="tx1">
                    <a:lumMod val="85000"/>
                    <a:lumOff val="15000"/>
                  </a:schemeClr>
                </a:solidFill>
                <a:effectLst/>
              </a:rPr>
              <a:t> is the voltage difference between logic high and low, which is determined by the value of the resistors. Therefore, any noise on VCC will directly affect the ECL gate’s output voltages. </a:t>
            </a:r>
          </a:p>
          <a:p>
            <a:pPr rtl="0">
              <a:lnSpc>
                <a:spcPct val="150000"/>
              </a:lnSpc>
              <a:spcBef>
                <a:spcPts val="0"/>
              </a:spcBef>
              <a:spcAft>
                <a:spcPts val="900"/>
              </a:spcAft>
              <a:buFont typeface="Wingdings" panose="05000000000000000000" pitchFamily="2" charset="2"/>
              <a:buChar char="q"/>
            </a:pPr>
            <a:r>
              <a:rPr lang="en-US" sz="1700" b="0" i="0" u="none" strike="noStrike" dirty="0">
                <a:solidFill>
                  <a:schemeClr val="tx1">
                    <a:lumMod val="85000"/>
                    <a:lumOff val="15000"/>
                  </a:schemeClr>
                </a:solidFill>
                <a:effectLst/>
              </a:rPr>
              <a:t> Moreover, it is generally </a:t>
            </a:r>
            <a:r>
              <a:rPr lang="en-US" sz="1700" b="1" i="0" u="none" strike="noStrike" dirty="0">
                <a:solidFill>
                  <a:schemeClr val="tx1">
                    <a:lumMod val="85000"/>
                    <a:lumOff val="15000"/>
                  </a:schemeClr>
                </a:solidFill>
                <a:effectLst/>
              </a:rPr>
              <a:t>easier to achieve </a:t>
            </a:r>
            <a:r>
              <a:rPr lang="en-US" sz="1700" b="0" i="0" u="none" strike="noStrike" dirty="0">
                <a:solidFill>
                  <a:schemeClr val="tx1">
                    <a:lumMod val="85000"/>
                    <a:lumOff val="15000"/>
                  </a:schemeClr>
                </a:solidFill>
                <a:effectLst/>
              </a:rPr>
              <a:t>a stable, </a:t>
            </a:r>
            <a:r>
              <a:rPr lang="en-US" sz="1700" b="1" i="0" u="none" strike="noStrike" dirty="0">
                <a:solidFill>
                  <a:schemeClr val="tx1">
                    <a:lumMod val="85000"/>
                    <a:lumOff val="15000"/>
                  </a:schemeClr>
                </a:solidFill>
                <a:effectLst/>
              </a:rPr>
              <a:t>low-noise ground node </a:t>
            </a:r>
            <a:r>
              <a:rPr lang="en-US" sz="1700" b="0" i="0" u="none" strike="noStrike" dirty="0">
                <a:solidFill>
                  <a:schemeClr val="tx1">
                    <a:lumMod val="85000"/>
                    <a:lumOff val="15000"/>
                  </a:schemeClr>
                </a:solidFill>
                <a:effectLst/>
              </a:rPr>
              <a:t>than a stable, low-noise power-supply voltage. The early ECL families used a negative supply, and ground was used as the reference for the gate’s output voltages; this led to better noise immunity. </a:t>
            </a:r>
            <a:endParaRPr lang="en-US" sz="1700" b="0" dirty="0">
              <a:solidFill>
                <a:schemeClr val="tx1">
                  <a:lumMod val="85000"/>
                  <a:lumOff val="15000"/>
                </a:schemeClr>
              </a:solidFill>
              <a:effectLst/>
            </a:endParaRPr>
          </a:p>
          <a:p>
            <a:pPr>
              <a:lnSpc>
                <a:spcPct val="150000"/>
              </a:lnSpc>
            </a:pPr>
            <a:br>
              <a:rPr lang="en-US" sz="1700" dirty="0">
                <a:solidFill>
                  <a:schemeClr val="tx1">
                    <a:lumMod val="85000"/>
                    <a:lumOff val="15000"/>
                  </a:schemeClr>
                </a:solidFill>
              </a:rPr>
            </a:br>
            <a:endParaRPr lang="en-US" sz="1700" dirty="0">
              <a:solidFill>
                <a:schemeClr val="tx1">
                  <a:lumMod val="85000"/>
                  <a:lumOff val="15000"/>
                </a:schemeClr>
              </a:solidFill>
            </a:endParaRPr>
          </a:p>
        </p:txBody>
      </p:sp>
    </p:spTree>
    <p:extLst>
      <p:ext uri="{BB962C8B-B14F-4D97-AF65-F5344CB8AC3E}">
        <p14:creationId xmlns:p14="http://schemas.microsoft.com/office/powerpoint/2010/main" val="2774016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4668-08C0-45F2-908A-75AC62A3B8C9}"/>
              </a:ext>
            </a:extLst>
          </p:cNvPr>
          <p:cNvSpPr>
            <a:spLocks noGrp="1"/>
          </p:cNvSpPr>
          <p:nvPr>
            <p:ph type="title"/>
          </p:nvPr>
        </p:nvSpPr>
        <p:spPr/>
        <p:txBody>
          <a:bodyPr>
            <a:noAutofit/>
          </a:bodyPr>
          <a:lstStyle/>
          <a:p>
            <a:r>
              <a:rPr lang="en-US" sz="5000" dirty="0"/>
              <a:t>Why ECL uses negative power supply</a:t>
            </a:r>
          </a:p>
        </p:txBody>
      </p:sp>
      <p:sp>
        <p:nvSpPr>
          <p:cNvPr id="3" name="Content Placeholder 2">
            <a:extLst>
              <a:ext uri="{FF2B5EF4-FFF2-40B4-BE49-F238E27FC236}">
                <a16:creationId xmlns:a16="http://schemas.microsoft.com/office/drawing/2014/main" id="{CEA035C0-A567-4801-BEC2-FCA5C094BA63}"/>
              </a:ext>
            </a:extLst>
          </p:cNvPr>
          <p:cNvSpPr>
            <a:spLocks noGrp="1"/>
          </p:cNvSpPr>
          <p:nvPr>
            <p:ph idx="1"/>
          </p:nvPr>
        </p:nvSpPr>
        <p:spPr>
          <a:xfrm>
            <a:off x="1097280" y="1873726"/>
            <a:ext cx="10058400" cy="4340462"/>
          </a:xfrm>
        </p:spPr>
        <p:txBody>
          <a:bodyPr>
            <a:noAutofit/>
          </a:bodyPr>
          <a:lstStyle/>
          <a:p>
            <a:pPr marL="0" indent="0" algn="just">
              <a:lnSpc>
                <a:spcPct val="150000"/>
              </a:lnSpc>
              <a:buNone/>
            </a:pPr>
            <a:r>
              <a:rPr lang="en-US" sz="1800" b="1" i="0" dirty="0">
                <a:solidFill>
                  <a:srgbClr val="242729"/>
                </a:solidFill>
                <a:effectLst/>
              </a:rPr>
              <a:t>Alternative explanation: </a:t>
            </a:r>
            <a:r>
              <a:rPr lang="en-US" sz="1800" b="0" i="0" dirty="0">
                <a:solidFill>
                  <a:srgbClr val="242729"/>
                </a:solidFill>
                <a:effectLst/>
              </a:rPr>
              <a:t>ECL outputs are referenced to the most positive supply rail. This means that any noise appearing on the most positive supply rail will be directly coupled onto the output signal. For example, if the power supply is 5V and GND, then all outputs would be referenced to 5V, and any noise on the 5V supply would also be seen at the ECL outputs. Therefore, the older literature calls for ECL chips to be powered by a negative power supply, such as -5V and GND. By using GND as the most positive supply rail, it is easier to maintain cleaner signals at the ECL outputs. GND is generally found to be less noisy as compared to a non-GND potential. This does not mean it is impossible to use a positive power supply. It does mean that precautions must be taken to ensure very little noise is coupled onto the most positive supply rail in order to maintain clean outputs</a:t>
            </a:r>
            <a:endParaRPr lang="en-US" sz="1800" b="0" dirty="0">
              <a:solidFill>
                <a:schemeClr val="tx1">
                  <a:lumMod val="85000"/>
                  <a:lumOff val="15000"/>
                </a:schemeClr>
              </a:solidFill>
              <a:effectLst/>
            </a:endParaRPr>
          </a:p>
          <a:p>
            <a:pPr algn="just">
              <a:lnSpc>
                <a:spcPct val="150000"/>
              </a:lnSpc>
            </a:pPr>
            <a:br>
              <a:rPr lang="en-US" sz="1500" dirty="0">
                <a:solidFill>
                  <a:schemeClr val="tx1">
                    <a:lumMod val="85000"/>
                    <a:lumOff val="15000"/>
                  </a:schemeClr>
                </a:solidFill>
              </a:rPr>
            </a:br>
            <a:endParaRPr lang="en-US" sz="1500" dirty="0">
              <a:solidFill>
                <a:schemeClr val="tx1">
                  <a:lumMod val="85000"/>
                  <a:lumOff val="15000"/>
                </a:schemeClr>
              </a:solidFill>
            </a:endParaRPr>
          </a:p>
        </p:txBody>
      </p:sp>
    </p:spTree>
    <p:extLst>
      <p:ext uri="{BB962C8B-B14F-4D97-AF65-F5344CB8AC3E}">
        <p14:creationId xmlns:p14="http://schemas.microsoft.com/office/powerpoint/2010/main" val="653371801"/>
      </p:ext>
    </p:extLst>
  </p:cSld>
  <p:clrMapOvr>
    <a:masterClrMapping/>
  </p:clrMapOvr>
</p:sld>
</file>

<file path=ppt/theme/theme1.xml><?xml version="1.0" encoding="utf-8"?>
<a:theme xmlns:a="http://schemas.openxmlformats.org/drawingml/2006/main" name="Retrospec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294</TotalTime>
  <Words>1318</Words>
  <Application>Microsoft Office PowerPoint</Application>
  <PresentationFormat>Widescreen</PresentationFormat>
  <Paragraphs>57</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Calibri</vt:lpstr>
      <vt:lpstr>Calibri Light</vt:lpstr>
      <vt:lpstr>CIDFont+F1</vt:lpstr>
      <vt:lpstr>CIDFont+F5</vt:lpstr>
      <vt:lpstr>Wingdings</vt:lpstr>
      <vt:lpstr>Retrospect</vt:lpstr>
      <vt:lpstr>Emitter Coupled Logic</vt:lpstr>
      <vt:lpstr>Introduction</vt:lpstr>
      <vt:lpstr>Introduction</vt:lpstr>
      <vt:lpstr>Basic ECL Circuit</vt:lpstr>
      <vt:lpstr>Basic ECL Circuit with Emitter followers</vt:lpstr>
      <vt:lpstr>Why ECL is faster</vt:lpstr>
      <vt:lpstr>Why ECL is faster</vt:lpstr>
      <vt:lpstr>Why ECL uses negative power supply</vt:lpstr>
      <vt:lpstr>Why ECL uses negative power supply</vt:lpstr>
      <vt:lpstr>ECL Summary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Emitter Coupled Logic</dc:title>
  <dc:creator>Uzma Hasan</dc:creator>
  <cp:lastModifiedBy>fariavns9@gmail.com</cp:lastModifiedBy>
  <cp:revision>28</cp:revision>
  <cp:lastPrinted>2020-08-16T07:33:59Z</cp:lastPrinted>
  <dcterms:created xsi:type="dcterms:W3CDTF">2020-08-13T12:17:07Z</dcterms:created>
  <dcterms:modified xsi:type="dcterms:W3CDTF">2020-12-07T05:59:32Z</dcterms:modified>
</cp:coreProperties>
</file>