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1" r:id="rId3"/>
    <p:sldId id="259" r:id="rId4"/>
    <p:sldId id="262" r:id="rId5"/>
    <p:sldId id="270" r:id="rId6"/>
    <p:sldId id="272" r:id="rId7"/>
    <p:sldId id="257" r:id="rId8"/>
    <p:sldId id="258" r:id="rId9"/>
    <p:sldId id="260" r:id="rId10"/>
    <p:sldId id="263" r:id="rId11"/>
    <p:sldId id="267" r:id="rId12"/>
    <p:sldId id="275" r:id="rId13"/>
    <p:sldId id="264" r:id="rId14"/>
    <p:sldId id="276" r:id="rId15"/>
    <p:sldId id="265" r:id="rId16"/>
    <p:sldId id="277" r:id="rId17"/>
    <p:sldId id="269" r:id="rId18"/>
    <p:sldId id="266" r:id="rId19"/>
    <p:sldId id="274"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E2FF"/>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940" autoAdjust="0"/>
  </p:normalViewPr>
  <p:slideViewPr>
    <p:cSldViewPr snapToGrid="0">
      <p:cViewPr varScale="1">
        <p:scale>
          <a:sx n="75" d="100"/>
          <a:sy n="75" d="100"/>
        </p:scale>
        <p:origin x="9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02FCB9-4DF9-4C2E-9545-9C78D2727632}" type="doc">
      <dgm:prSet loTypeId="urn:microsoft.com/office/officeart/2005/8/layout/arrow6" loCatId="process" qsTypeId="urn:microsoft.com/office/officeart/2005/8/quickstyle/simple2" qsCatId="simple" csTypeId="urn:microsoft.com/office/officeart/2005/8/colors/accent1_2" csCatId="accent1" phldr="1"/>
      <dgm:spPr/>
      <dgm:t>
        <a:bodyPr/>
        <a:lstStyle/>
        <a:p>
          <a:endParaRPr lang="en-US"/>
        </a:p>
      </dgm:t>
    </dgm:pt>
    <dgm:pt modelId="{45E85D2C-E021-4A58-96FD-5CC41CFB736E}">
      <dgm:prSet/>
      <dgm:spPr/>
      <dgm:t>
        <a:bodyPr/>
        <a:lstStyle/>
        <a:p>
          <a:r>
            <a:rPr lang="en-US" b="1" dirty="0"/>
            <a:t>CSE 211</a:t>
          </a:r>
        </a:p>
      </dgm:t>
    </dgm:pt>
    <dgm:pt modelId="{AAEE86B2-CE99-4BD1-A2A4-09D7CC6742F6}" type="parTrans" cxnId="{C8035C3B-9443-4000-AB37-2965811B032D}">
      <dgm:prSet/>
      <dgm:spPr/>
      <dgm:t>
        <a:bodyPr/>
        <a:lstStyle/>
        <a:p>
          <a:endParaRPr lang="en-US"/>
        </a:p>
      </dgm:t>
    </dgm:pt>
    <dgm:pt modelId="{90201B2B-199E-4729-BD8E-FF1098BA0021}" type="sibTrans" cxnId="{C8035C3B-9443-4000-AB37-2965811B032D}">
      <dgm:prSet/>
      <dgm:spPr/>
      <dgm:t>
        <a:bodyPr/>
        <a:lstStyle/>
        <a:p>
          <a:endParaRPr lang="en-US"/>
        </a:p>
      </dgm:t>
    </dgm:pt>
    <dgm:pt modelId="{AF075070-6B38-4031-AE03-B9FDBC98FC11}">
      <dgm:prSet/>
      <dgm:spPr/>
      <dgm:t>
        <a:bodyPr/>
        <a:lstStyle/>
        <a:p>
          <a:r>
            <a:rPr lang="en-US" dirty="0"/>
            <a:t>Lecturer Uzma Hasan, CSE department, MIST</a:t>
          </a:r>
        </a:p>
      </dgm:t>
    </dgm:pt>
    <dgm:pt modelId="{4475DC61-D86A-47BE-ADBC-CD544A44E90F}" type="parTrans" cxnId="{978A4C1B-CC58-4D17-8F87-FBE79EAB96CA}">
      <dgm:prSet/>
      <dgm:spPr/>
      <dgm:t>
        <a:bodyPr/>
        <a:lstStyle/>
        <a:p>
          <a:endParaRPr lang="en-US"/>
        </a:p>
      </dgm:t>
    </dgm:pt>
    <dgm:pt modelId="{D449CC55-CE06-4F15-A28D-05F8873B591B}" type="sibTrans" cxnId="{978A4C1B-CC58-4D17-8F87-FBE79EAB96CA}">
      <dgm:prSet/>
      <dgm:spPr/>
      <dgm:t>
        <a:bodyPr/>
        <a:lstStyle/>
        <a:p>
          <a:endParaRPr lang="en-US"/>
        </a:p>
      </dgm:t>
    </dgm:pt>
    <dgm:pt modelId="{016DC3F5-28ED-454D-B3ED-69EE21C9EBB1}" type="pres">
      <dgm:prSet presAssocID="{4D02FCB9-4DF9-4C2E-9545-9C78D2727632}" presName="compositeShape" presStyleCnt="0">
        <dgm:presLayoutVars>
          <dgm:chMax val="2"/>
          <dgm:dir/>
          <dgm:resizeHandles val="exact"/>
        </dgm:presLayoutVars>
      </dgm:prSet>
      <dgm:spPr/>
    </dgm:pt>
    <dgm:pt modelId="{149BC1F3-584D-4F3C-8E06-0A4C4CAEB2F3}" type="pres">
      <dgm:prSet presAssocID="{4D02FCB9-4DF9-4C2E-9545-9C78D2727632}" presName="ribbon" presStyleLbl="node1" presStyleIdx="0" presStyleCnt="1" custScaleX="131935"/>
      <dgm:spPr/>
    </dgm:pt>
    <dgm:pt modelId="{6CA2A5B0-FEDB-4C7C-BE03-62FDD9C36FB6}" type="pres">
      <dgm:prSet presAssocID="{4D02FCB9-4DF9-4C2E-9545-9C78D2727632}" presName="leftArrowText" presStyleLbl="node1" presStyleIdx="0" presStyleCnt="1" custScaleX="153783">
        <dgm:presLayoutVars>
          <dgm:chMax val="0"/>
          <dgm:bulletEnabled val="1"/>
        </dgm:presLayoutVars>
      </dgm:prSet>
      <dgm:spPr/>
    </dgm:pt>
    <dgm:pt modelId="{A96480E8-AF84-4137-9E8F-44192342E956}" type="pres">
      <dgm:prSet presAssocID="{4D02FCB9-4DF9-4C2E-9545-9C78D2727632}" presName="rightArrowText" presStyleLbl="node1" presStyleIdx="0" presStyleCnt="1" custScaleX="135485" custLinFactNeighborX="25820" custLinFactNeighborY="1461">
        <dgm:presLayoutVars>
          <dgm:chMax val="0"/>
          <dgm:bulletEnabled val="1"/>
        </dgm:presLayoutVars>
      </dgm:prSet>
      <dgm:spPr/>
    </dgm:pt>
  </dgm:ptLst>
  <dgm:cxnLst>
    <dgm:cxn modelId="{978A4C1B-CC58-4D17-8F87-FBE79EAB96CA}" srcId="{4D02FCB9-4DF9-4C2E-9545-9C78D2727632}" destId="{AF075070-6B38-4031-AE03-B9FDBC98FC11}" srcOrd="1" destOrd="0" parTransId="{4475DC61-D86A-47BE-ADBC-CD544A44E90F}" sibTransId="{D449CC55-CE06-4F15-A28D-05F8873B591B}"/>
    <dgm:cxn modelId="{C8035C3B-9443-4000-AB37-2965811B032D}" srcId="{4D02FCB9-4DF9-4C2E-9545-9C78D2727632}" destId="{45E85D2C-E021-4A58-96FD-5CC41CFB736E}" srcOrd="0" destOrd="0" parTransId="{AAEE86B2-CE99-4BD1-A2A4-09D7CC6742F6}" sibTransId="{90201B2B-199E-4729-BD8E-FF1098BA0021}"/>
    <dgm:cxn modelId="{36B78B83-AF1D-4729-B9F3-B458163A3BE2}" type="presOf" srcId="{AF075070-6B38-4031-AE03-B9FDBC98FC11}" destId="{A96480E8-AF84-4137-9E8F-44192342E956}" srcOrd="0" destOrd="0" presId="urn:microsoft.com/office/officeart/2005/8/layout/arrow6"/>
    <dgm:cxn modelId="{11FB65B6-87E2-4FEC-AD52-2A80C16DF60E}" type="presOf" srcId="{4D02FCB9-4DF9-4C2E-9545-9C78D2727632}" destId="{016DC3F5-28ED-454D-B3ED-69EE21C9EBB1}" srcOrd="0" destOrd="0" presId="urn:microsoft.com/office/officeart/2005/8/layout/arrow6"/>
    <dgm:cxn modelId="{59ED1DFC-FC06-446A-98F3-C3D73C0D01FF}" type="presOf" srcId="{45E85D2C-E021-4A58-96FD-5CC41CFB736E}" destId="{6CA2A5B0-FEDB-4C7C-BE03-62FDD9C36FB6}" srcOrd="0" destOrd="0" presId="urn:microsoft.com/office/officeart/2005/8/layout/arrow6"/>
    <dgm:cxn modelId="{2A0B027E-61C3-413D-826B-39AC9B1A1EE0}" type="presParOf" srcId="{016DC3F5-28ED-454D-B3ED-69EE21C9EBB1}" destId="{149BC1F3-584D-4F3C-8E06-0A4C4CAEB2F3}" srcOrd="0" destOrd="0" presId="urn:microsoft.com/office/officeart/2005/8/layout/arrow6"/>
    <dgm:cxn modelId="{5B1DDFBF-AEFC-469B-A3BF-73401A06D38C}" type="presParOf" srcId="{016DC3F5-28ED-454D-B3ED-69EE21C9EBB1}" destId="{6CA2A5B0-FEDB-4C7C-BE03-62FDD9C36FB6}" srcOrd="1" destOrd="0" presId="urn:microsoft.com/office/officeart/2005/8/layout/arrow6"/>
    <dgm:cxn modelId="{CED1559E-A354-4AAD-BE50-8E5988964BBD}" type="presParOf" srcId="{016DC3F5-28ED-454D-B3ED-69EE21C9EBB1}" destId="{A96480E8-AF84-4137-9E8F-44192342E956}"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BC1F3-584D-4F3C-8E06-0A4C4CAEB2F3}">
      <dsp:nvSpPr>
        <dsp:cNvPr id="0" name=""/>
        <dsp:cNvSpPr/>
      </dsp:nvSpPr>
      <dsp:spPr>
        <a:xfrm>
          <a:off x="1355988" y="0"/>
          <a:ext cx="4089635" cy="1239894"/>
        </a:xfrm>
        <a:prstGeom prst="leftRightRibbon">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CA2A5B0-FEDB-4C7C-BE03-62FDD9C36FB6}">
      <dsp:nvSpPr>
        <dsp:cNvPr id="0" name=""/>
        <dsp:cNvSpPr/>
      </dsp:nvSpPr>
      <dsp:spPr>
        <a:xfrm>
          <a:off x="1947830" y="216981"/>
          <a:ext cx="1573065" cy="607548"/>
        </a:xfrm>
        <a:prstGeom prst="rect">
          <a:avLst/>
        </a:prstGeom>
        <a:noFill/>
        <a:ln w="31750" cap="flat"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49784" rIns="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CSE 211</a:t>
          </a:r>
        </a:p>
      </dsp:txBody>
      <dsp:txXfrm>
        <a:off x="1947830" y="216981"/>
        <a:ext cx="1573065" cy="607548"/>
      </dsp:txXfrm>
    </dsp:sp>
    <dsp:sp modelId="{A96480E8-AF84-4137-9E8F-44192342E956}">
      <dsp:nvSpPr>
        <dsp:cNvPr id="0" name=""/>
        <dsp:cNvSpPr/>
      </dsp:nvSpPr>
      <dsp:spPr>
        <a:xfrm>
          <a:off x="3498454" y="424240"/>
          <a:ext cx="1637873" cy="607548"/>
        </a:xfrm>
        <a:prstGeom prst="rect">
          <a:avLst/>
        </a:prstGeom>
        <a:noFill/>
        <a:ln w="31750" cap="flat"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49784" rIns="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Lecturer Uzma Hasan, CSE department, MIST</a:t>
          </a:r>
        </a:p>
      </dsp:txBody>
      <dsp:txXfrm>
        <a:off x="3498454" y="424240"/>
        <a:ext cx="1637873" cy="607548"/>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7D33D-79BF-412A-B63A-CEEF603F9171}"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77640-607E-4898-942C-4DCBB55C4E6C}" type="slidenum">
              <a:rPr lang="en-US" smtClean="0"/>
              <a:t>‹#›</a:t>
            </a:fld>
            <a:endParaRPr lang="en-US"/>
          </a:p>
        </p:txBody>
      </p:sp>
    </p:spTree>
    <p:extLst>
      <p:ext uri="{BB962C8B-B14F-4D97-AF65-F5344CB8AC3E}">
        <p14:creationId xmlns:p14="http://schemas.microsoft.com/office/powerpoint/2010/main" val="1660902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577640-607E-4898-942C-4DCBB55C4E6C}" type="slidenum">
              <a:rPr lang="en-US" smtClean="0"/>
              <a:t>3</a:t>
            </a:fld>
            <a:endParaRPr lang="en-US"/>
          </a:p>
        </p:txBody>
      </p:sp>
    </p:spTree>
    <p:extLst>
      <p:ext uri="{BB962C8B-B14F-4D97-AF65-F5344CB8AC3E}">
        <p14:creationId xmlns:p14="http://schemas.microsoft.com/office/powerpoint/2010/main" val="2146589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Open Sans"/>
              </a:rPr>
              <a:t>N-Channel MOSFET: The drain and source are heavily doped n+ region and the substrate is p-type. The current flows due to the flow of negatively charged electrons, also known as n-channel MOSFET. When we apply the positive gate voltage the holes present beneath the oxide layer experience repulsive force and the holes are pushed downwards. The positive gate voltage also attracts electrons from n+ source and drain region in to the channel thus an electron rich channel is formed. Now, if a voltage is applied between the drain and source, the current flows freely between the source and drain and the gate voltage controls the electrons in the channel.</a:t>
            </a:r>
          </a:p>
          <a:p>
            <a:endParaRPr lang="en-US" b="0" i="0" dirty="0">
              <a:solidFill>
                <a:srgbClr val="222222"/>
              </a:solidFill>
              <a:effectLst/>
              <a:latin typeface="Open Sans"/>
            </a:endParaRPr>
          </a:p>
          <a:p>
            <a:r>
              <a:rPr lang="en-US" b="0" i="0" dirty="0">
                <a:solidFill>
                  <a:srgbClr val="222222"/>
                </a:solidFill>
                <a:effectLst/>
                <a:latin typeface="Open Sans"/>
              </a:rPr>
              <a:t>P-Channel MOSFET: The drain and source are heavily doped p+ region and the substrate is in n-type. The current flows due to the flow of positively charged holes also known as p-channel MOSFET. When we apply negative gate voltage, the electrons present beneath the oxide layer experience repulsive force and they are pushed downward in to the substrate. The negative gate voltage also attracts holes from p+ source and drain region into the channel region.</a:t>
            </a:r>
            <a:endParaRPr lang="en-US" dirty="0"/>
          </a:p>
        </p:txBody>
      </p:sp>
      <p:sp>
        <p:nvSpPr>
          <p:cNvPr id="4" name="Slide Number Placeholder 3"/>
          <p:cNvSpPr>
            <a:spLocks noGrp="1"/>
          </p:cNvSpPr>
          <p:nvPr>
            <p:ph type="sldNum" sz="quarter" idx="5"/>
          </p:nvPr>
        </p:nvSpPr>
        <p:spPr/>
        <p:txBody>
          <a:bodyPr/>
          <a:lstStyle/>
          <a:p>
            <a:fld id="{C6577640-607E-4898-942C-4DCBB55C4E6C}" type="slidenum">
              <a:rPr lang="en-US" smtClean="0"/>
              <a:t>5</a:t>
            </a:fld>
            <a:endParaRPr lang="en-US"/>
          </a:p>
        </p:txBody>
      </p:sp>
    </p:spTree>
    <p:extLst>
      <p:ext uri="{BB962C8B-B14F-4D97-AF65-F5344CB8AC3E}">
        <p14:creationId xmlns:p14="http://schemas.microsoft.com/office/powerpoint/2010/main" val="2106664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Both transistors T1 and T2 are Enhancement type MOSFET.  </a:t>
            </a:r>
            <a:r>
              <a:rPr lang="en-US" sz="1200" b="0" i="0" dirty="0">
                <a:solidFill>
                  <a:schemeClr val="tx1"/>
                </a:solidFill>
                <a:effectLst/>
                <a:latin typeface="Arial" panose="020B0604020202020204" pitchFamily="34" charset="0"/>
                <a:cs typeface="Arial" panose="020B0604020202020204" pitchFamily="34" charset="0"/>
              </a:rPr>
              <a:t>When there is </a:t>
            </a:r>
            <a:r>
              <a:rPr lang="en-US" sz="1200" b="1" i="0" dirty="0">
                <a:solidFill>
                  <a:schemeClr val="tx1"/>
                </a:solidFill>
                <a:effectLst/>
                <a:latin typeface="Arial" panose="020B0604020202020204" pitchFamily="34" charset="0"/>
                <a:cs typeface="Arial" panose="020B0604020202020204" pitchFamily="34" charset="0"/>
              </a:rPr>
              <a:t>no voltage </a:t>
            </a:r>
            <a:r>
              <a:rPr lang="en-US" sz="1200" b="0" i="0" dirty="0">
                <a:solidFill>
                  <a:schemeClr val="tx1"/>
                </a:solidFill>
                <a:effectLst/>
                <a:latin typeface="Arial" panose="020B0604020202020204" pitchFamily="34" charset="0"/>
                <a:cs typeface="Arial" panose="020B0604020202020204" pitchFamily="34" charset="0"/>
              </a:rPr>
              <a:t>on the </a:t>
            </a:r>
            <a:r>
              <a:rPr lang="en-US" sz="1200" b="1" i="0" dirty="0">
                <a:solidFill>
                  <a:schemeClr val="tx1"/>
                </a:solidFill>
                <a:effectLst/>
                <a:latin typeface="Arial" panose="020B0604020202020204" pitchFamily="34" charset="0"/>
                <a:cs typeface="Arial" panose="020B0604020202020204" pitchFamily="34" charset="0"/>
              </a:rPr>
              <a:t>gate terminal </a:t>
            </a:r>
            <a:r>
              <a:rPr lang="en-US" sz="1200" b="0" i="0" dirty="0">
                <a:solidFill>
                  <a:schemeClr val="tx1"/>
                </a:solidFill>
                <a:effectLst/>
                <a:latin typeface="Arial" panose="020B0604020202020204" pitchFamily="34" charset="0"/>
                <a:cs typeface="Arial" panose="020B0604020202020204" pitchFamily="34" charset="0"/>
              </a:rPr>
              <a:t>then enhancement MOS </a:t>
            </a:r>
            <a:r>
              <a:rPr lang="en-US" sz="1200" b="1" i="0" dirty="0">
                <a:solidFill>
                  <a:schemeClr val="tx1"/>
                </a:solidFill>
                <a:effectLst/>
                <a:latin typeface="Arial" panose="020B0604020202020204" pitchFamily="34" charset="0"/>
                <a:cs typeface="Arial" panose="020B0604020202020204" pitchFamily="34" charset="0"/>
              </a:rPr>
              <a:t>does not conduct</a:t>
            </a:r>
            <a:r>
              <a:rPr lang="en-US" sz="1200" b="0" i="0" dirty="0">
                <a:solidFill>
                  <a:schemeClr val="tx1"/>
                </a:solidFill>
                <a:effectLst/>
                <a:latin typeface="Arial" panose="020B0604020202020204" pitchFamily="34" charset="0"/>
                <a:cs typeface="Arial" panose="020B0604020202020204" pitchFamily="34" charset="0"/>
              </a:rPr>
              <a:t>, </a:t>
            </a:r>
            <a:r>
              <a:rPr lang="en-US" sz="1200" b="0" i="0" dirty="0" err="1">
                <a:solidFill>
                  <a:schemeClr val="tx1"/>
                </a:solidFill>
                <a:effectLst/>
                <a:latin typeface="Arial" panose="020B0604020202020204" pitchFamily="34" charset="0"/>
                <a:cs typeface="Arial" panose="020B0604020202020204" pitchFamily="34" charset="0"/>
              </a:rPr>
              <a:t>i.e</a:t>
            </a:r>
            <a:r>
              <a:rPr lang="en-US" sz="1200" b="0" i="0" dirty="0">
                <a:solidFill>
                  <a:schemeClr val="tx1"/>
                </a:solidFill>
                <a:effectLst/>
                <a:latin typeface="Arial" panose="020B0604020202020204" pitchFamily="34" charset="0"/>
                <a:cs typeface="Arial" panose="020B0604020202020204" pitchFamily="34" charset="0"/>
              </a:rPr>
              <a:t> in OFF state.  More voltage applied on the gate terminal, the device has good conductivity.  So when HIGH voltage applied on gate terminal, the device is then in ON state. Usually threshold voltage of </a:t>
            </a:r>
            <a:r>
              <a:rPr lang="en-US" sz="1200" b="1" i="0" dirty="0">
                <a:solidFill>
                  <a:schemeClr val="tx1"/>
                </a:solidFill>
                <a:effectLst/>
                <a:latin typeface="Arial" panose="020B0604020202020204" pitchFamily="34" charset="0"/>
                <a:cs typeface="Arial" panose="020B0604020202020204" pitchFamily="34" charset="0"/>
              </a:rPr>
              <a:t>NMOS</a:t>
            </a:r>
            <a:r>
              <a:rPr lang="en-US" sz="1200" b="0" i="0" dirty="0">
                <a:solidFill>
                  <a:schemeClr val="tx1"/>
                </a:solidFill>
                <a:effectLst/>
                <a:latin typeface="Arial" panose="020B0604020202020204" pitchFamily="34" charset="0"/>
                <a:cs typeface="Arial" panose="020B0604020202020204" pitchFamily="34" charset="0"/>
              </a:rPr>
              <a:t> is Vt = 1 V. So if 1 V or more applied at gate terminal, the device starts conducting.</a:t>
            </a:r>
          </a:p>
          <a:p>
            <a:endParaRPr lang="en-US" dirty="0"/>
          </a:p>
        </p:txBody>
      </p:sp>
      <p:sp>
        <p:nvSpPr>
          <p:cNvPr id="4" name="Slide Number Placeholder 3"/>
          <p:cNvSpPr>
            <a:spLocks noGrp="1"/>
          </p:cNvSpPr>
          <p:nvPr>
            <p:ph type="sldNum" sz="quarter" idx="5"/>
          </p:nvPr>
        </p:nvSpPr>
        <p:spPr/>
        <p:txBody>
          <a:bodyPr/>
          <a:lstStyle/>
          <a:p>
            <a:fld id="{C6577640-607E-4898-942C-4DCBB55C4E6C}" type="slidenum">
              <a:rPr lang="en-US" smtClean="0"/>
              <a:t>7</a:t>
            </a:fld>
            <a:endParaRPr lang="en-US"/>
          </a:p>
        </p:txBody>
      </p:sp>
    </p:spTree>
    <p:extLst>
      <p:ext uri="{BB962C8B-B14F-4D97-AF65-F5344CB8AC3E}">
        <p14:creationId xmlns:p14="http://schemas.microsoft.com/office/powerpoint/2010/main" val="1330857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Threshold voltage is the minimum amount of voltage required to turn ON the device. </a:t>
            </a:r>
            <a:r>
              <a:rPr lang="en-US" sz="1200" dirty="0"/>
              <a:t>Transistor T1 is Enhancement type N-MOSFET and T2 is Depletion type NMOS. Gate and source terminal of T2 is shorted and no voltage is applied at the gate of T2. Threshold voltage for depletion type MOS is – 4V , </a:t>
            </a:r>
            <a:r>
              <a:rPr lang="en-US" sz="1200" dirty="0" err="1"/>
              <a:t>i.e</a:t>
            </a:r>
            <a:r>
              <a:rPr lang="en-US" sz="1200" dirty="0"/>
              <a:t> for T2, if </a:t>
            </a:r>
            <a:r>
              <a:rPr lang="en-US" sz="1200" dirty="0" err="1"/>
              <a:t>Vgs</a:t>
            </a:r>
            <a:r>
              <a:rPr lang="en-US" sz="1200" dirty="0"/>
              <a:t> &gt; -4V, the transistor will be ON. Here, Vgs</a:t>
            </a:r>
            <a:r>
              <a:rPr lang="en-US" sz="1000" dirty="0"/>
              <a:t>2 = 0 V.  So T2 is always ON.</a:t>
            </a:r>
            <a:endParaRPr lang="en-US" dirty="0"/>
          </a:p>
          <a:p>
            <a:endParaRPr lang="en-US" dirty="0"/>
          </a:p>
        </p:txBody>
      </p:sp>
      <p:sp>
        <p:nvSpPr>
          <p:cNvPr id="4" name="Slide Number Placeholder 3"/>
          <p:cNvSpPr>
            <a:spLocks noGrp="1"/>
          </p:cNvSpPr>
          <p:nvPr>
            <p:ph type="sldNum" sz="quarter" idx="5"/>
          </p:nvPr>
        </p:nvSpPr>
        <p:spPr/>
        <p:txBody>
          <a:bodyPr/>
          <a:lstStyle/>
          <a:p>
            <a:fld id="{C6577640-607E-4898-942C-4DCBB55C4E6C}" type="slidenum">
              <a:rPr lang="en-US" smtClean="0"/>
              <a:t>8</a:t>
            </a:fld>
            <a:endParaRPr lang="en-US"/>
          </a:p>
        </p:txBody>
      </p:sp>
    </p:spTree>
    <p:extLst>
      <p:ext uri="{BB962C8B-B14F-4D97-AF65-F5344CB8AC3E}">
        <p14:creationId xmlns:p14="http://schemas.microsoft.com/office/powerpoint/2010/main" val="2400507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All transistors T1, T2 and T3 are </a:t>
            </a:r>
            <a:r>
              <a:rPr lang="en-US" sz="2000" b="1" dirty="0"/>
              <a:t>Enhancement type N-MOSFET</a:t>
            </a:r>
            <a:r>
              <a:rPr lang="en-US" sz="2000" dirty="0"/>
              <a:t>.  </a:t>
            </a:r>
            <a:r>
              <a:rPr lang="en-US" sz="3200" b="0" i="0" dirty="0">
                <a:solidFill>
                  <a:schemeClr val="tx1"/>
                </a:solidFill>
                <a:effectLst/>
                <a:latin typeface="Arial" panose="020B0604020202020204" pitchFamily="34" charset="0"/>
                <a:cs typeface="Arial" panose="020B0604020202020204" pitchFamily="34" charset="0"/>
              </a:rPr>
              <a:t>When there is </a:t>
            </a:r>
            <a:r>
              <a:rPr lang="en-US" sz="3200" b="1" i="0" dirty="0">
                <a:solidFill>
                  <a:schemeClr val="tx1"/>
                </a:solidFill>
                <a:effectLst/>
                <a:latin typeface="Arial" panose="020B0604020202020204" pitchFamily="34" charset="0"/>
                <a:cs typeface="Arial" panose="020B0604020202020204" pitchFamily="34" charset="0"/>
              </a:rPr>
              <a:t>no voltage </a:t>
            </a:r>
            <a:r>
              <a:rPr lang="en-US" sz="3200" b="0" i="0" dirty="0">
                <a:solidFill>
                  <a:schemeClr val="tx1"/>
                </a:solidFill>
                <a:effectLst/>
                <a:latin typeface="Arial" panose="020B0604020202020204" pitchFamily="34" charset="0"/>
                <a:cs typeface="Arial" panose="020B0604020202020204" pitchFamily="34" charset="0"/>
              </a:rPr>
              <a:t>on the </a:t>
            </a:r>
            <a:r>
              <a:rPr lang="en-US" sz="3200" b="1" i="0" dirty="0">
                <a:solidFill>
                  <a:schemeClr val="tx1"/>
                </a:solidFill>
                <a:effectLst/>
                <a:latin typeface="Arial" panose="020B0604020202020204" pitchFamily="34" charset="0"/>
                <a:cs typeface="Arial" panose="020B0604020202020204" pitchFamily="34" charset="0"/>
              </a:rPr>
              <a:t>gate terminal </a:t>
            </a:r>
            <a:r>
              <a:rPr lang="en-US" sz="3200" b="0" i="0" dirty="0">
                <a:solidFill>
                  <a:schemeClr val="tx1"/>
                </a:solidFill>
                <a:effectLst/>
                <a:latin typeface="Arial" panose="020B0604020202020204" pitchFamily="34" charset="0"/>
                <a:cs typeface="Arial" panose="020B0604020202020204" pitchFamily="34" charset="0"/>
              </a:rPr>
              <a:t>then enhancement MOS </a:t>
            </a:r>
            <a:r>
              <a:rPr lang="en-US" sz="3200" b="1" i="0" dirty="0">
                <a:solidFill>
                  <a:schemeClr val="tx1"/>
                </a:solidFill>
                <a:effectLst/>
                <a:latin typeface="Arial" panose="020B0604020202020204" pitchFamily="34" charset="0"/>
                <a:cs typeface="Arial" panose="020B0604020202020204" pitchFamily="34" charset="0"/>
              </a:rPr>
              <a:t>does not conduct</a:t>
            </a:r>
            <a:r>
              <a:rPr lang="en-US" sz="3200" b="0" i="0" dirty="0">
                <a:solidFill>
                  <a:schemeClr val="tx1"/>
                </a:solidFill>
                <a:effectLst/>
                <a:latin typeface="Arial" panose="020B0604020202020204" pitchFamily="34" charset="0"/>
                <a:cs typeface="Arial" panose="020B0604020202020204" pitchFamily="34" charset="0"/>
              </a:rPr>
              <a:t>, </a:t>
            </a:r>
            <a:r>
              <a:rPr lang="en-US" sz="3200" b="0" i="0" dirty="0" err="1">
                <a:solidFill>
                  <a:schemeClr val="tx1"/>
                </a:solidFill>
                <a:effectLst/>
                <a:latin typeface="Arial" panose="020B0604020202020204" pitchFamily="34" charset="0"/>
                <a:cs typeface="Arial" panose="020B0604020202020204" pitchFamily="34" charset="0"/>
              </a:rPr>
              <a:t>i.e</a:t>
            </a:r>
            <a:r>
              <a:rPr lang="en-US" sz="3200" b="0" i="0" dirty="0">
                <a:solidFill>
                  <a:schemeClr val="tx1"/>
                </a:solidFill>
                <a:effectLst/>
                <a:latin typeface="Arial" panose="020B0604020202020204" pitchFamily="34" charset="0"/>
                <a:cs typeface="Arial" panose="020B0604020202020204" pitchFamily="34" charset="0"/>
              </a:rPr>
              <a:t> in OFF state.  More voltage applied on the gate terminal, the device has good conductivity.  So when HIGH voltage applied on gate terminal, the device is then in ON state. Usually threshold voltage of NMOS is Vt = 1 V. So if 1 V or more applied at gate terminal, the device starts conducting.</a:t>
            </a:r>
          </a:p>
          <a:p>
            <a:endParaRPr lang="en-US" sz="2000" dirty="0"/>
          </a:p>
        </p:txBody>
      </p:sp>
      <p:sp>
        <p:nvSpPr>
          <p:cNvPr id="4" name="Slide Number Placeholder 3"/>
          <p:cNvSpPr>
            <a:spLocks noGrp="1"/>
          </p:cNvSpPr>
          <p:nvPr>
            <p:ph type="sldNum" sz="quarter" idx="5"/>
          </p:nvPr>
        </p:nvSpPr>
        <p:spPr/>
        <p:txBody>
          <a:bodyPr/>
          <a:lstStyle/>
          <a:p>
            <a:fld id="{C6577640-607E-4898-942C-4DCBB55C4E6C}" type="slidenum">
              <a:rPr lang="en-US" smtClean="0"/>
              <a:t>9</a:t>
            </a:fld>
            <a:endParaRPr lang="en-US"/>
          </a:p>
        </p:txBody>
      </p:sp>
    </p:spTree>
    <p:extLst>
      <p:ext uri="{BB962C8B-B14F-4D97-AF65-F5344CB8AC3E}">
        <p14:creationId xmlns:p14="http://schemas.microsoft.com/office/powerpoint/2010/main" val="2862887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the states (ON/OFF) of each transistor T1, T2 and T3 for each combination of inputs during exam</a:t>
            </a:r>
          </a:p>
        </p:txBody>
      </p:sp>
      <p:sp>
        <p:nvSpPr>
          <p:cNvPr id="4" name="Slide Number Placeholder 3"/>
          <p:cNvSpPr>
            <a:spLocks noGrp="1"/>
          </p:cNvSpPr>
          <p:nvPr>
            <p:ph type="sldNum" sz="quarter" idx="5"/>
          </p:nvPr>
        </p:nvSpPr>
        <p:spPr/>
        <p:txBody>
          <a:bodyPr/>
          <a:lstStyle/>
          <a:p>
            <a:fld id="{C6577640-607E-4898-942C-4DCBB55C4E6C}" type="slidenum">
              <a:rPr lang="en-US" smtClean="0"/>
              <a:t>10</a:t>
            </a:fld>
            <a:endParaRPr lang="en-US"/>
          </a:p>
        </p:txBody>
      </p:sp>
    </p:spTree>
    <p:extLst>
      <p:ext uri="{BB962C8B-B14F-4D97-AF65-F5344CB8AC3E}">
        <p14:creationId xmlns:p14="http://schemas.microsoft.com/office/powerpoint/2010/main" val="3070189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Transistor T1 is Enhancement type N-MOS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Transistor T2 is Enhancement type P-MOS </a:t>
            </a:r>
          </a:p>
          <a:p>
            <a:endParaRPr lang="en-US" dirty="0"/>
          </a:p>
        </p:txBody>
      </p:sp>
      <p:sp>
        <p:nvSpPr>
          <p:cNvPr id="4" name="Slide Number Placeholder 3"/>
          <p:cNvSpPr>
            <a:spLocks noGrp="1"/>
          </p:cNvSpPr>
          <p:nvPr>
            <p:ph type="sldNum" sz="quarter" idx="5"/>
          </p:nvPr>
        </p:nvSpPr>
        <p:spPr/>
        <p:txBody>
          <a:bodyPr/>
          <a:lstStyle/>
          <a:p>
            <a:fld id="{C6577640-607E-4898-942C-4DCBB55C4E6C}" type="slidenum">
              <a:rPr lang="en-US" smtClean="0"/>
              <a:t>13</a:t>
            </a:fld>
            <a:endParaRPr lang="en-US"/>
          </a:p>
        </p:txBody>
      </p:sp>
    </p:spTree>
    <p:extLst>
      <p:ext uri="{BB962C8B-B14F-4D97-AF65-F5344CB8AC3E}">
        <p14:creationId xmlns:p14="http://schemas.microsoft.com/office/powerpoint/2010/main" val="189466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Transistors T1 and T2 are Enhancement type N-MOS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Transistors T3 and T4 are Enhancement type P-MOS </a:t>
            </a:r>
          </a:p>
          <a:p>
            <a:endParaRPr lang="en-US" dirty="0"/>
          </a:p>
        </p:txBody>
      </p:sp>
      <p:sp>
        <p:nvSpPr>
          <p:cNvPr id="4" name="Slide Number Placeholder 3"/>
          <p:cNvSpPr>
            <a:spLocks noGrp="1"/>
          </p:cNvSpPr>
          <p:nvPr>
            <p:ph type="sldNum" sz="quarter" idx="5"/>
          </p:nvPr>
        </p:nvSpPr>
        <p:spPr/>
        <p:txBody>
          <a:bodyPr/>
          <a:lstStyle/>
          <a:p>
            <a:fld id="{C6577640-607E-4898-942C-4DCBB55C4E6C}" type="slidenum">
              <a:rPr lang="en-US" smtClean="0"/>
              <a:t>15</a:t>
            </a:fld>
            <a:endParaRPr lang="en-US"/>
          </a:p>
        </p:txBody>
      </p:sp>
    </p:spTree>
    <p:extLst>
      <p:ext uri="{BB962C8B-B14F-4D97-AF65-F5344CB8AC3E}">
        <p14:creationId xmlns:p14="http://schemas.microsoft.com/office/powerpoint/2010/main" val="2640892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Transistors T1 and T2 are Enhancement type N-MOS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Transistors T3 and T4 are Enhancement type P-MOS </a:t>
            </a:r>
          </a:p>
          <a:p>
            <a:endParaRPr lang="en-US" dirty="0"/>
          </a:p>
        </p:txBody>
      </p:sp>
      <p:sp>
        <p:nvSpPr>
          <p:cNvPr id="4" name="Slide Number Placeholder 3"/>
          <p:cNvSpPr>
            <a:spLocks noGrp="1"/>
          </p:cNvSpPr>
          <p:nvPr>
            <p:ph type="sldNum" sz="quarter" idx="5"/>
          </p:nvPr>
        </p:nvSpPr>
        <p:spPr/>
        <p:txBody>
          <a:bodyPr/>
          <a:lstStyle/>
          <a:p>
            <a:fld id="{C6577640-607E-4898-942C-4DCBB55C4E6C}" type="slidenum">
              <a:rPr lang="en-US" smtClean="0"/>
              <a:t>18</a:t>
            </a:fld>
            <a:endParaRPr lang="en-US"/>
          </a:p>
        </p:txBody>
      </p:sp>
    </p:spTree>
    <p:extLst>
      <p:ext uri="{BB962C8B-B14F-4D97-AF65-F5344CB8AC3E}">
        <p14:creationId xmlns:p14="http://schemas.microsoft.com/office/powerpoint/2010/main" val="376133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3868429-6032-412B-867C-8B04B658386A}" type="datetimeFigureOut">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200A81-F457-4CD5-896E-8B565981BAB0}" type="slidenum">
              <a:rPr lang="en-US" smtClean="0"/>
              <a:t>‹#›</a:t>
            </a:fld>
            <a:endParaRPr lang="en-US"/>
          </a:p>
        </p:txBody>
      </p:sp>
    </p:spTree>
    <p:extLst>
      <p:ext uri="{BB962C8B-B14F-4D97-AF65-F5344CB8AC3E}">
        <p14:creationId xmlns:p14="http://schemas.microsoft.com/office/powerpoint/2010/main" val="21269848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68429-6032-412B-867C-8B04B658386A}"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00A81-F457-4CD5-896E-8B565981BAB0}" type="slidenum">
              <a:rPr lang="en-US" smtClean="0"/>
              <a:t>‹#›</a:t>
            </a:fld>
            <a:endParaRPr lang="en-US"/>
          </a:p>
        </p:txBody>
      </p:sp>
    </p:spTree>
    <p:extLst>
      <p:ext uri="{BB962C8B-B14F-4D97-AF65-F5344CB8AC3E}">
        <p14:creationId xmlns:p14="http://schemas.microsoft.com/office/powerpoint/2010/main" val="163691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68429-6032-412B-867C-8B04B658386A}"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00A81-F457-4CD5-896E-8B565981BAB0}" type="slidenum">
              <a:rPr lang="en-US" smtClean="0"/>
              <a:t>‹#›</a:t>
            </a:fld>
            <a:endParaRPr lang="en-US"/>
          </a:p>
        </p:txBody>
      </p:sp>
    </p:spTree>
    <p:extLst>
      <p:ext uri="{BB962C8B-B14F-4D97-AF65-F5344CB8AC3E}">
        <p14:creationId xmlns:p14="http://schemas.microsoft.com/office/powerpoint/2010/main" val="297935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868429-6032-412B-867C-8B04B658386A}" type="datetimeFigureOut">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200A81-F457-4CD5-896E-8B565981BAB0}" type="slidenum">
              <a:rPr lang="en-US" smtClean="0"/>
              <a:t>‹#›</a:t>
            </a:fld>
            <a:endParaRPr lang="en-US"/>
          </a:p>
        </p:txBody>
      </p:sp>
    </p:spTree>
    <p:extLst>
      <p:ext uri="{BB962C8B-B14F-4D97-AF65-F5344CB8AC3E}">
        <p14:creationId xmlns:p14="http://schemas.microsoft.com/office/powerpoint/2010/main" val="354302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3868429-6032-412B-867C-8B04B658386A}" type="datetimeFigureOut">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200A81-F457-4CD5-896E-8B565981BAB0}" type="slidenum">
              <a:rPr lang="en-US" smtClean="0"/>
              <a:t>‹#›</a:t>
            </a:fld>
            <a:endParaRPr lang="en-US"/>
          </a:p>
        </p:txBody>
      </p:sp>
    </p:spTree>
    <p:extLst>
      <p:ext uri="{BB962C8B-B14F-4D97-AF65-F5344CB8AC3E}">
        <p14:creationId xmlns:p14="http://schemas.microsoft.com/office/powerpoint/2010/main" val="28606927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3868429-6032-412B-867C-8B04B658386A}" type="datetimeFigureOut">
              <a:rPr lang="en-US" smtClean="0"/>
              <a:t>11/9/2020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A200A81-F457-4CD5-896E-8B565981BAB0}" type="slidenum">
              <a:rPr lang="en-US" smtClean="0"/>
              <a:t>‹#›</a:t>
            </a:fld>
            <a:endParaRPr lang="en-US"/>
          </a:p>
        </p:txBody>
      </p:sp>
    </p:spTree>
    <p:extLst>
      <p:ext uri="{BB962C8B-B14F-4D97-AF65-F5344CB8AC3E}">
        <p14:creationId xmlns:p14="http://schemas.microsoft.com/office/powerpoint/2010/main" val="286840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3868429-6032-412B-867C-8B04B658386A}" type="datetimeFigureOut">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200A81-F457-4CD5-896E-8B565981BAB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77417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868429-6032-412B-867C-8B04B658386A}"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200A81-F457-4CD5-896E-8B565981BAB0}" type="slidenum">
              <a:rPr lang="en-US" smtClean="0"/>
              <a:t>‹#›</a:t>
            </a:fld>
            <a:endParaRPr lang="en-US"/>
          </a:p>
        </p:txBody>
      </p:sp>
    </p:spTree>
    <p:extLst>
      <p:ext uri="{BB962C8B-B14F-4D97-AF65-F5344CB8AC3E}">
        <p14:creationId xmlns:p14="http://schemas.microsoft.com/office/powerpoint/2010/main" val="4034593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68429-6032-412B-867C-8B04B658386A}" type="datetimeFigureOut">
              <a:rPr lang="en-US" smtClean="0"/>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200A81-F457-4CD5-896E-8B565981BAB0}" type="slidenum">
              <a:rPr lang="en-US" smtClean="0"/>
              <a:t>‹#›</a:t>
            </a:fld>
            <a:endParaRPr lang="en-US"/>
          </a:p>
        </p:txBody>
      </p:sp>
    </p:spTree>
    <p:extLst>
      <p:ext uri="{BB962C8B-B14F-4D97-AF65-F5344CB8AC3E}">
        <p14:creationId xmlns:p14="http://schemas.microsoft.com/office/powerpoint/2010/main" val="3271776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3868429-6032-412B-867C-8B04B658386A}" type="datetimeFigureOut">
              <a:rPr lang="en-US" smtClean="0"/>
              <a:t>11/9/2020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9A200A81-F457-4CD5-896E-8B565981BAB0}" type="slidenum">
              <a:rPr lang="en-US" smtClean="0"/>
              <a:t>‹#›</a:t>
            </a:fld>
            <a:endParaRPr lang="en-US"/>
          </a:p>
        </p:txBody>
      </p:sp>
    </p:spTree>
    <p:extLst>
      <p:ext uri="{BB962C8B-B14F-4D97-AF65-F5344CB8AC3E}">
        <p14:creationId xmlns:p14="http://schemas.microsoft.com/office/powerpoint/2010/main" val="950216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3868429-6032-412B-867C-8B04B658386A}" type="datetimeFigureOut">
              <a:rPr lang="en-US" smtClean="0"/>
              <a:t>11/9/2020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9A200A81-F457-4CD5-896E-8B565981BAB0}" type="slidenum">
              <a:rPr lang="en-US" smtClean="0"/>
              <a:t>‹#›</a:t>
            </a:fld>
            <a:endParaRPr lang="en-US"/>
          </a:p>
        </p:txBody>
      </p:sp>
    </p:spTree>
    <p:extLst>
      <p:ext uri="{BB962C8B-B14F-4D97-AF65-F5344CB8AC3E}">
        <p14:creationId xmlns:p14="http://schemas.microsoft.com/office/powerpoint/2010/main" val="3368990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3868429-6032-412B-867C-8B04B658386A}" type="datetimeFigureOut">
              <a:rPr lang="en-US" smtClean="0"/>
              <a:t>11/9/2020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A200A81-F457-4CD5-896E-8B565981BAB0}" type="slidenum">
              <a:rPr lang="en-US" smtClean="0"/>
              <a:t>‹#›</a:t>
            </a:fld>
            <a:endParaRPr lang="en-US"/>
          </a:p>
        </p:txBody>
      </p:sp>
    </p:spTree>
    <p:extLst>
      <p:ext uri="{BB962C8B-B14F-4D97-AF65-F5344CB8AC3E}">
        <p14:creationId xmlns:p14="http://schemas.microsoft.com/office/powerpoint/2010/main" val="1811112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737E-72CD-4CFC-B107-6BB46F962A55}"/>
              </a:ext>
            </a:extLst>
          </p:cNvPr>
          <p:cNvSpPr>
            <a:spLocks noGrp="1"/>
          </p:cNvSpPr>
          <p:nvPr>
            <p:ph type="ctrTitle"/>
          </p:nvPr>
        </p:nvSpPr>
        <p:spPr>
          <a:xfrm>
            <a:off x="2201333" y="1585158"/>
            <a:ext cx="7984643" cy="2432481"/>
          </a:xfrm>
        </p:spPr>
        <p:txBody>
          <a:bodyPr>
            <a:noAutofit/>
          </a:bodyPr>
          <a:lstStyle/>
          <a:p>
            <a:r>
              <a:rPr lang="en-US" sz="6600" dirty="0"/>
              <a:t>Mos &amp; </a:t>
            </a:r>
            <a:r>
              <a:rPr lang="en-US" sz="6600" dirty="0" err="1"/>
              <a:t>cmos</a:t>
            </a:r>
            <a:r>
              <a:rPr lang="en-US" sz="6600" dirty="0"/>
              <a:t> </a:t>
            </a:r>
            <a:br>
              <a:rPr lang="en-US" sz="6600" dirty="0"/>
            </a:br>
            <a:r>
              <a:rPr lang="en-US" sz="6600" dirty="0"/>
              <a:t>logic</a:t>
            </a:r>
          </a:p>
        </p:txBody>
      </p:sp>
      <p:graphicFrame>
        <p:nvGraphicFramePr>
          <p:cNvPr id="4" name="Diagram 3">
            <a:extLst>
              <a:ext uri="{FF2B5EF4-FFF2-40B4-BE49-F238E27FC236}">
                <a16:creationId xmlns:a16="http://schemas.microsoft.com/office/drawing/2014/main" id="{36FB208E-3035-46BE-8B83-431373D6D5C1}"/>
              </a:ext>
            </a:extLst>
          </p:cNvPr>
          <p:cNvGraphicFramePr/>
          <p:nvPr>
            <p:extLst>
              <p:ext uri="{D42A27DB-BD31-4B8C-83A1-F6EECF244321}">
                <p14:modId xmlns:p14="http://schemas.microsoft.com/office/powerpoint/2010/main" val="3485253255"/>
              </p:ext>
            </p:extLst>
          </p:nvPr>
        </p:nvGraphicFramePr>
        <p:xfrm>
          <a:off x="2695194" y="4352544"/>
          <a:ext cx="6801612" cy="1239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6039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4ECB-9FCE-47FB-9CF2-6BBB9F25E967}"/>
              </a:ext>
            </a:extLst>
          </p:cNvPr>
          <p:cNvSpPr>
            <a:spLocks noGrp="1"/>
          </p:cNvSpPr>
          <p:nvPr>
            <p:ph type="title"/>
          </p:nvPr>
        </p:nvSpPr>
        <p:spPr>
          <a:xfrm>
            <a:off x="2231135" y="374757"/>
            <a:ext cx="7689158" cy="539643"/>
          </a:xfrm>
        </p:spPr>
        <p:txBody>
          <a:bodyPr>
            <a:normAutofit fontScale="90000"/>
          </a:bodyPr>
          <a:lstStyle/>
          <a:p>
            <a:r>
              <a:rPr lang="en-US" dirty="0"/>
              <a:t>Mos </a:t>
            </a:r>
            <a:r>
              <a:rPr lang="en-US" dirty="0" err="1"/>
              <a:t>nand</a:t>
            </a:r>
            <a:r>
              <a:rPr lang="en-US" dirty="0"/>
              <a:t> &amp; nor gates</a:t>
            </a:r>
          </a:p>
        </p:txBody>
      </p:sp>
      <p:pic>
        <p:nvPicPr>
          <p:cNvPr id="5" name="Content Placeholder 4">
            <a:extLst>
              <a:ext uri="{FF2B5EF4-FFF2-40B4-BE49-F238E27FC236}">
                <a16:creationId xmlns:a16="http://schemas.microsoft.com/office/drawing/2014/main" id="{CF35E557-5124-4440-8F9F-D5C4885A91E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6409" t="15586" b="2973"/>
          <a:stretch/>
        </p:blipFill>
        <p:spPr>
          <a:xfrm>
            <a:off x="8455742" y="1954734"/>
            <a:ext cx="2634716" cy="2194479"/>
          </a:xfrm>
        </p:spPr>
      </p:pic>
      <p:pic>
        <p:nvPicPr>
          <p:cNvPr id="7" name="Picture 6">
            <a:extLst>
              <a:ext uri="{FF2B5EF4-FFF2-40B4-BE49-F238E27FC236}">
                <a16:creationId xmlns:a16="http://schemas.microsoft.com/office/drawing/2014/main" id="{95743BB2-0E28-488E-9896-C52E5F641051}"/>
              </a:ext>
            </a:extLst>
          </p:cNvPr>
          <p:cNvPicPr>
            <a:picLocks noChangeAspect="1"/>
          </p:cNvPicPr>
          <p:nvPr/>
        </p:nvPicPr>
        <p:blipFill rotWithShape="1">
          <a:blip r:embed="rId4">
            <a:extLst>
              <a:ext uri="{28A0092B-C50C-407E-A947-70E740481C1C}">
                <a14:useLocalDpi xmlns:a14="http://schemas.microsoft.com/office/drawing/2010/main" val="0"/>
              </a:ext>
            </a:extLst>
          </a:blip>
          <a:srcRect t="17802" r="1283"/>
          <a:stretch/>
        </p:blipFill>
        <p:spPr>
          <a:xfrm>
            <a:off x="865239" y="1954735"/>
            <a:ext cx="7590503" cy="2371677"/>
          </a:xfrm>
          <a:prstGeom prst="rect">
            <a:avLst/>
          </a:prstGeom>
        </p:spPr>
      </p:pic>
      <p:sp>
        <p:nvSpPr>
          <p:cNvPr id="3" name="TextBox 2">
            <a:extLst>
              <a:ext uri="{FF2B5EF4-FFF2-40B4-BE49-F238E27FC236}">
                <a16:creationId xmlns:a16="http://schemas.microsoft.com/office/drawing/2014/main" id="{8D76E7D0-E6BB-4CE8-9F9E-B5DB2D4BFB02}"/>
              </a:ext>
            </a:extLst>
          </p:cNvPr>
          <p:cNvSpPr txBox="1"/>
          <p:nvPr/>
        </p:nvSpPr>
        <p:spPr>
          <a:xfrm>
            <a:off x="965200" y="4149213"/>
            <a:ext cx="10057090" cy="29546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All transistors T1, T2 and T3 are </a:t>
            </a:r>
            <a:r>
              <a:rPr lang="en-US" sz="1600" b="1" dirty="0">
                <a:solidFill>
                  <a:srgbClr val="336600"/>
                </a:solidFill>
                <a:latin typeface="Arial" panose="020B0604020202020204" pitchFamily="34" charset="0"/>
                <a:cs typeface="Arial" panose="020B0604020202020204" pitchFamily="34" charset="0"/>
              </a:rPr>
              <a:t>Enhancement type NMOS</a:t>
            </a:r>
            <a:r>
              <a:rPr lang="en-US" sz="1600" b="1" dirty="0">
                <a:latin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r>
              <a:rPr lang="en-US" sz="1600" b="0" i="0" dirty="0">
                <a:solidFill>
                  <a:schemeClr val="tx1"/>
                </a:solidFill>
                <a:effectLst/>
                <a:latin typeface="Arial" panose="020B0604020202020204" pitchFamily="34" charset="0"/>
                <a:cs typeface="Arial" panose="020B0604020202020204" pitchFamily="34" charset="0"/>
              </a:rPr>
              <a:t>When there is </a:t>
            </a:r>
            <a:r>
              <a:rPr lang="en-US" sz="1600" b="1" i="0" dirty="0">
                <a:solidFill>
                  <a:schemeClr val="tx1"/>
                </a:solidFill>
                <a:effectLst/>
                <a:latin typeface="Arial" panose="020B0604020202020204" pitchFamily="34" charset="0"/>
                <a:cs typeface="Arial" panose="020B0604020202020204" pitchFamily="34" charset="0"/>
              </a:rPr>
              <a:t>no voltage(zero volt) </a:t>
            </a:r>
            <a:r>
              <a:rPr lang="en-US" sz="1600" b="0" i="0" dirty="0">
                <a:solidFill>
                  <a:schemeClr val="tx1"/>
                </a:solidFill>
                <a:effectLst/>
                <a:latin typeface="Arial" panose="020B0604020202020204" pitchFamily="34" charset="0"/>
                <a:cs typeface="Arial" panose="020B0604020202020204" pitchFamily="34" charset="0"/>
              </a:rPr>
              <a:t>on the </a:t>
            </a:r>
            <a:r>
              <a:rPr lang="en-US" sz="1600" b="1" i="0" dirty="0">
                <a:solidFill>
                  <a:schemeClr val="tx1"/>
                </a:solidFill>
                <a:effectLst/>
                <a:latin typeface="Arial" panose="020B0604020202020204" pitchFamily="34" charset="0"/>
                <a:cs typeface="Arial" panose="020B0604020202020204" pitchFamily="34" charset="0"/>
              </a:rPr>
              <a:t>gate terminal </a:t>
            </a:r>
            <a:r>
              <a:rPr lang="en-US" sz="1600" b="0" i="0" dirty="0">
                <a:solidFill>
                  <a:schemeClr val="tx1"/>
                </a:solidFill>
                <a:effectLst/>
                <a:latin typeface="Arial" panose="020B0604020202020204" pitchFamily="34" charset="0"/>
                <a:cs typeface="Arial" panose="020B0604020202020204" pitchFamily="34" charset="0"/>
              </a:rPr>
              <a:t>then enhancement MOS </a:t>
            </a:r>
            <a:r>
              <a:rPr lang="en-US" sz="1600" b="1" i="0" dirty="0">
                <a:solidFill>
                  <a:schemeClr val="tx1"/>
                </a:solidFill>
                <a:effectLst/>
                <a:latin typeface="Arial" panose="020B0604020202020204" pitchFamily="34" charset="0"/>
                <a:cs typeface="Arial" panose="020B0604020202020204" pitchFamily="34" charset="0"/>
              </a:rPr>
              <a:t>does not conduct</a:t>
            </a:r>
            <a:r>
              <a:rPr lang="en-US" sz="1600" b="0" i="0" dirty="0">
                <a:solidFill>
                  <a:schemeClr val="tx1"/>
                </a:solidFill>
                <a:effectLst/>
                <a:latin typeface="Arial" panose="020B0604020202020204" pitchFamily="34" charset="0"/>
                <a:cs typeface="Arial" panose="020B0604020202020204" pitchFamily="34" charset="0"/>
              </a:rPr>
              <a:t>, </a:t>
            </a:r>
            <a:r>
              <a:rPr lang="en-US" sz="1600" b="0" i="0" dirty="0" err="1">
                <a:solidFill>
                  <a:schemeClr val="tx1"/>
                </a:solidFill>
                <a:effectLst/>
                <a:latin typeface="Arial" panose="020B0604020202020204" pitchFamily="34" charset="0"/>
                <a:cs typeface="Arial" panose="020B0604020202020204" pitchFamily="34" charset="0"/>
              </a:rPr>
              <a:t>i.e</a:t>
            </a:r>
            <a:r>
              <a:rPr lang="en-US" sz="1600" b="0" i="0" dirty="0">
                <a:solidFill>
                  <a:schemeClr val="tx1"/>
                </a:solidFill>
                <a:effectLst/>
                <a:latin typeface="Arial" panose="020B0604020202020204" pitchFamily="34" charset="0"/>
                <a:cs typeface="Arial" panose="020B0604020202020204" pitchFamily="34" charset="0"/>
              </a:rPr>
              <a:t> in OFF state.  </a:t>
            </a:r>
          </a:p>
          <a:p>
            <a:pPr marL="285750" indent="-285750">
              <a:lnSpc>
                <a:spcPct val="150000"/>
              </a:lnSpc>
              <a:buFont typeface="Arial" panose="020B0604020202020204" pitchFamily="34" charset="0"/>
              <a:buChar char="•"/>
            </a:pPr>
            <a:r>
              <a:rPr lang="en-US" sz="1600" b="0" i="0" dirty="0">
                <a:solidFill>
                  <a:schemeClr val="tx1"/>
                </a:solidFill>
                <a:effectLst/>
                <a:latin typeface="Arial" panose="020B0604020202020204" pitchFamily="34" charset="0"/>
                <a:cs typeface="Arial" panose="020B0604020202020204" pitchFamily="34" charset="0"/>
              </a:rPr>
              <a:t>More </a:t>
            </a:r>
            <a:r>
              <a:rPr lang="en-US" sz="1600" dirty="0">
                <a:latin typeface="Arial" panose="020B0604020202020204" pitchFamily="34" charset="0"/>
                <a:cs typeface="Arial" panose="020B0604020202020204" pitchFamily="34" charset="0"/>
              </a:rPr>
              <a:t>positive </a:t>
            </a:r>
            <a:r>
              <a:rPr lang="en-US" sz="1600" b="0" i="0" dirty="0">
                <a:solidFill>
                  <a:schemeClr val="tx1"/>
                </a:solidFill>
                <a:effectLst/>
                <a:latin typeface="Arial" panose="020B0604020202020204" pitchFamily="34" charset="0"/>
                <a:cs typeface="Arial" panose="020B0604020202020204" pitchFamily="34" charset="0"/>
              </a:rPr>
              <a:t>voltage applied on the gate terminal, the device has good conductivity. So when HIGH voltage applied on gate terminal, the device is then in ON state. </a:t>
            </a:r>
          </a:p>
          <a:p>
            <a:pPr marL="285750" indent="-285750">
              <a:lnSpc>
                <a:spcPct val="150000"/>
              </a:lnSpc>
              <a:buFont typeface="Arial" panose="020B0604020202020204" pitchFamily="34" charset="0"/>
              <a:buChar char="•"/>
            </a:pPr>
            <a:r>
              <a:rPr lang="en-US" sz="1600" b="0" i="0" dirty="0">
                <a:solidFill>
                  <a:schemeClr val="tx1"/>
                </a:solidFill>
                <a:effectLst/>
                <a:latin typeface="Arial" panose="020B0604020202020204" pitchFamily="34" charset="0"/>
                <a:cs typeface="Arial" panose="020B0604020202020204" pitchFamily="34" charset="0"/>
              </a:rPr>
              <a:t>Usually </a:t>
            </a:r>
            <a:r>
              <a:rPr lang="en-US" sz="1600" b="0" i="0" dirty="0">
                <a:solidFill>
                  <a:srgbClr val="336600"/>
                </a:solidFill>
                <a:effectLst/>
                <a:latin typeface="Arial" panose="020B0604020202020204" pitchFamily="34" charset="0"/>
                <a:cs typeface="Arial" panose="020B0604020202020204" pitchFamily="34" charset="0"/>
              </a:rPr>
              <a:t>threshold voltage </a:t>
            </a:r>
            <a:r>
              <a:rPr lang="en-US" sz="1600" b="0" i="0" dirty="0">
                <a:solidFill>
                  <a:schemeClr val="tx1"/>
                </a:solidFill>
                <a:effectLst/>
                <a:latin typeface="Arial" panose="020B0604020202020204" pitchFamily="34" charset="0"/>
                <a:cs typeface="Arial" panose="020B0604020202020204" pitchFamily="34" charset="0"/>
              </a:rPr>
              <a:t>of Enhancement type NMOS is Vt = 1 V. So if +1V or more applied at gate terminal, the device starts conducting.</a:t>
            </a:r>
          </a:p>
          <a:p>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D9A7387-5F5A-4326-9BDA-922E6D3DFD94}"/>
              </a:ext>
            </a:extLst>
          </p:cNvPr>
          <p:cNvSpPr txBox="1"/>
          <p:nvPr/>
        </p:nvSpPr>
        <p:spPr>
          <a:xfrm>
            <a:off x="3519948" y="1377424"/>
            <a:ext cx="4935794" cy="400110"/>
          </a:xfrm>
          <a:prstGeom prst="rect">
            <a:avLst/>
          </a:prstGeom>
          <a:noFill/>
        </p:spPr>
        <p:txBody>
          <a:bodyPr wrap="square" rtlCol="0">
            <a:spAutoFit/>
          </a:bodyPr>
          <a:lstStyle/>
          <a:p>
            <a:r>
              <a:rPr lang="en-US" sz="2000" u="sng" dirty="0"/>
              <a:t>Truth Table of NMOS NOR and NAND gates </a:t>
            </a:r>
          </a:p>
        </p:txBody>
      </p:sp>
    </p:spTree>
    <p:extLst>
      <p:ext uri="{BB962C8B-B14F-4D97-AF65-F5344CB8AC3E}">
        <p14:creationId xmlns:p14="http://schemas.microsoft.com/office/powerpoint/2010/main" val="305621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2C3C-68E4-4354-83CF-78FDF95EF219}"/>
              </a:ext>
            </a:extLst>
          </p:cNvPr>
          <p:cNvSpPr>
            <a:spLocks noGrp="1"/>
          </p:cNvSpPr>
          <p:nvPr>
            <p:ph type="title"/>
          </p:nvPr>
        </p:nvSpPr>
        <p:spPr>
          <a:xfrm>
            <a:off x="2231136" y="334772"/>
            <a:ext cx="7729728" cy="1188720"/>
          </a:xfrm>
        </p:spPr>
        <p:txBody>
          <a:bodyPr/>
          <a:lstStyle/>
          <a:p>
            <a:r>
              <a:rPr lang="en-US" dirty="0" err="1"/>
              <a:t>Cmos</a:t>
            </a:r>
            <a:r>
              <a:rPr lang="en-US" dirty="0"/>
              <a:t> logic</a:t>
            </a:r>
          </a:p>
        </p:txBody>
      </p:sp>
      <p:sp>
        <p:nvSpPr>
          <p:cNvPr id="3" name="Content Placeholder 2">
            <a:extLst>
              <a:ext uri="{FF2B5EF4-FFF2-40B4-BE49-F238E27FC236}">
                <a16:creationId xmlns:a16="http://schemas.microsoft.com/office/drawing/2014/main" id="{ABB408D7-58A2-413D-A822-DF9309C3FDEC}"/>
              </a:ext>
            </a:extLst>
          </p:cNvPr>
          <p:cNvSpPr>
            <a:spLocks noGrp="1"/>
          </p:cNvSpPr>
          <p:nvPr>
            <p:ph idx="1"/>
          </p:nvPr>
        </p:nvSpPr>
        <p:spPr>
          <a:xfrm>
            <a:off x="2193253" y="1659880"/>
            <a:ext cx="7805494" cy="4590973"/>
          </a:xfrm>
        </p:spPr>
        <p:txBody>
          <a:bodyPr>
            <a:noAutofit/>
          </a:bodyPr>
          <a:lstStyle/>
          <a:p>
            <a:pPr>
              <a:lnSpc>
                <a:spcPct val="150000"/>
              </a:lnSpc>
            </a:pPr>
            <a:r>
              <a:rPr lang="en-US" sz="1600" dirty="0">
                <a:latin typeface="Arial" panose="020B0604020202020204" pitchFamily="34" charset="0"/>
                <a:cs typeface="Arial" panose="020B0604020202020204" pitchFamily="34" charset="0"/>
              </a:rPr>
              <a:t>A </a:t>
            </a:r>
            <a:r>
              <a:rPr lang="en-US" sz="1600" b="1" dirty="0">
                <a:latin typeface="Arial" panose="020B0604020202020204" pitchFamily="34" charset="0"/>
                <a:cs typeface="Arial" panose="020B0604020202020204" pitchFamily="34" charset="0"/>
              </a:rPr>
              <a:t>complementary MOSFET </a:t>
            </a:r>
            <a:r>
              <a:rPr lang="en-US" sz="1600" dirty="0">
                <a:latin typeface="Arial" panose="020B0604020202020204" pitchFamily="34" charset="0"/>
                <a:cs typeface="Arial" panose="020B0604020202020204" pitchFamily="34" charset="0"/>
              </a:rPr>
              <a:t>(CMOS) is obtained by </a:t>
            </a:r>
            <a:r>
              <a:rPr lang="en-US" sz="1600" b="1" dirty="0">
                <a:latin typeface="Arial" panose="020B0604020202020204" pitchFamily="34" charset="0"/>
                <a:cs typeface="Arial" panose="020B0604020202020204" pitchFamily="34" charset="0"/>
              </a:rPr>
              <a:t>connecting a p-channel and an n-channel MOSFET </a:t>
            </a:r>
            <a:r>
              <a:rPr lang="en-US" sz="1600" dirty="0">
                <a:latin typeface="Arial" panose="020B0604020202020204" pitchFamily="34" charset="0"/>
                <a:cs typeface="Arial" panose="020B0604020202020204" pitchFamily="34" charset="0"/>
              </a:rPr>
              <a:t>in series, with drains tied together and the output is taken at the common Gate. </a:t>
            </a:r>
          </a:p>
          <a:p>
            <a:pPr>
              <a:lnSpc>
                <a:spcPct val="150000"/>
              </a:lnSpc>
            </a:pPr>
            <a:r>
              <a:rPr lang="en-US" sz="1600" b="0" i="0" dirty="0">
                <a:solidFill>
                  <a:srgbClr val="333333"/>
                </a:solidFill>
                <a:effectLst/>
                <a:latin typeface="Arial" panose="020B0604020202020204" pitchFamily="34" charset="0"/>
                <a:cs typeface="Arial" panose="020B0604020202020204" pitchFamily="34" charset="0"/>
              </a:rPr>
              <a:t>In CMOS technology, both N-type and P-type transistors are used to design logic functions. </a:t>
            </a:r>
            <a:endParaRPr lang="en-US" sz="1600" dirty="0">
              <a:latin typeface="Arial" panose="020B0604020202020204" pitchFamily="34" charset="0"/>
              <a:cs typeface="Arial" panose="020B0604020202020204" pitchFamily="34" charset="0"/>
            </a:endParaRPr>
          </a:p>
          <a:p>
            <a:pPr>
              <a:lnSpc>
                <a:spcPct val="150000"/>
              </a:lnSpc>
            </a:pPr>
            <a:r>
              <a:rPr lang="en-US" sz="1600" dirty="0">
                <a:latin typeface="Arial" panose="020B0604020202020204" pitchFamily="34" charset="0"/>
                <a:cs typeface="Arial" panose="020B0604020202020204" pitchFamily="34" charset="0"/>
              </a:rPr>
              <a:t>Input is applied at the common gate formed by connecting the two gates together (See the figure in next slide). </a:t>
            </a:r>
          </a:p>
          <a:p>
            <a:pPr>
              <a:lnSpc>
                <a:spcPct val="150000"/>
              </a:lnSpc>
            </a:pPr>
            <a:r>
              <a:rPr lang="en-US" sz="1600" dirty="0">
                <a:latin typeface="Arial" panose="020B0604020202020204" pitchFamily="34" charset="0"/>
                <a:cs typeface="Arial" panose="020B0604020202020204" pitchFamily="34" charset="0"/>
              </a:rPr>
              <a:t>In a CMOS, </a:t>
            </a:r>
            <a:r>
              <a:rPr lang="en-US" sz="1600" b="1" dirty="0">
                <a:latin typeface="Arial" panose="020B0604020202020204" pitchFamily="34" charset="0"/>
                <a:cs typeface="Arial" panose="020B0604020202020204" pitchFamily="34" charset="0"/>
              </a:rPr>
              <a:t>p-channel and n-channel </a:t>
            </a:r>
            <a:r>
              <a:rPr lang="en-US" sz="1600" b="1" dirty="0">
                <a:solidFill>
                  <a:srgbClr val="FF0000"/>
                </a:solidFill>
                <a:latin typeface="Arial" panose="020B0604020202020204" pitchFamily="34" charset="0"/>
                <a:cs typeface="Arial" panose="020B0604020202020204" pitchFamily="34" charset="0"/>
              </a:rPr>
              <a:t>enhancement </a:t>
            </a:r>
            <a:r>
              <a:rPr lang="en-US" sz="1600" b="1" dirty="0">
                <a:latin typeface="Arial" panose="020B0604020202020204" pitchFamily="34" charset="0"/>
                <a:cs typeface="Arial" panose="020B0604020202020204" pitchFamily="34" charset="0"/>
              </a:rPr>
              <a:t>MOS </a:t>
            </a:r>
            <a:r>
              <a:rPr lang="en-US" sz="1600" dirty="0">
                <a:latin typeface="Arial" panose="020B0604020202020204" pitchFamily="34" charset="0"/>
                <a:cs typeface="Arial" panose="020B0604020202020204" pitchFamily="34" charset="0"/>
              </a:rPr>
              <a:t>devices are fabricated on the same chip, which makes its fabrication more complicated and reduces the packing density. </a:t>
            </a:r>
          </a:p>
          <a:p>
            <a:pPr>
              <a:lnSpc>
                <a:spcPct val="150000"/>
              </a:lnSpc>
            </a:pPr>
            <a:r>
              <a:rPr lang="en-US" sz="1600" dirty="0">
                <a:latin typeface="Arial" panose="020B0604020202020204" pitchFamily="34" charset="0"/>
                <a:cs typeface="Arial" panose="020B0604020202020204" pitchFamily="34" charset="0"/>
              </a:rPr>
              <a:t>CMOS has become the most popular in MSI and LSI areas and is the only possible logic for the fabrication of VLSI devices. </a:t>
            </a:r>
          </a:p>
        </p:txBody>
      </p:sp>
    </p:spTree>
    <p:extLst>
      <p:ext uri="{BB962C8B-B14F-4D97-AF65-F5344CB8AC3E}">
        <p14:creationId xmlns:p14="http://schemas.microsoft.com/office/powerpoint/2010/main" val="687156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8967-30B6-4AA8-A000-37BA0EBA95DD}"/>
              </a:ext>
            </a:extLst>
          </p:cNvPr>
          <p:cNvSpPr>
            <a:spLocks noGrp="1"/>
          </p:cNvSpPr>
          <p:nvPr>
            <p:ph type="title"/>
          </p:nvPr>
        </p:nvSpPr>
        <p:spPr>
          <a:xfrm>
            <a:off x="2231136" y="274227"/>
            <a:ext cx="7729728" cy="1188720"/>
          </a:xfrm>
        </p:spPr>
        <p:txBody>
          <a:bodyPr/>
          <a:lstStyle/>
          <a:p>
            <a:r>
              <a:rPr lang="en-US" dirty="0"/>
              <a:t>Basic </a:t>
            </a:r>
            <a:r>
              <a:rPr lang="en-US" dirty="0" err="1"/>
              <a:t>cmos</a:t>
            </a:r>
            <a:r>
              <a:rPr lang="en-US" dirty="0"/>
              <a:t> logic/CMOS inverter</a:t>
            </a:r>
          </a:p>
        </p:txBody>
      </p:sp>
      <p:sp>
        <p:nvSpPr>
          <p:cNvPr id="3" name="Content Placeholder 2">
            <a:extLst>
              <a:ext uri="{FF2B5EF4-FFF2-40B4-BE49-F238E27FC236}">
                <a16:creationId xmlns:a16="http://schemas.microsoft.com/office/drawing/2014/main" id="{EB9B849D-8BB9-4812-9A90-A0FBD102BD48}"/>
              </a:ext>
            </a:extLst>
          </p:cNvPr>
          <p:cNvSpPr>
            <a:spLocks noGrp="1"/>
          </p:cNvSpPr>
          <p:nvPr>
            <p:ph idx="1"/>
          </p:nvPr>
        </p:nvSpPr>
        <p:spPr>
          <a:xfrm>
            <a:off x="2231136" y="1878008"/>
            <a:ext cx="7729728" cy="4705765"/>
          </a:xfrm>
        </p:spPr>
        <p:txBody>
          <a:bodyPr>
            <a:noAutofit/>
          </a:bodyPr>
          <a:lstStyle/>
          <a:p>
            <a:pPr>
              <a:lnSpc>
                <a:spcPct val="150000"/>
              </a:lnSpc>
            </a:pPr>
            <a:r>
              <a:rPr lang="en-US" sz="1600" dirty="0">
                <a:latin typeface="Arial" panose="020B0604020202020204" pitchFamily="34" charset="0"/>
                <a:cs typeface="Arial" panose="020B0604020202020204" pitchFamily="34" charset="0"/>
              </a:rPr>
              <a:t>The </a:t>
            </a:r>
            <a:r>
              <a:rPr lang="en-US" sz="1600" b="1" dirty="0">
                <a:latin typeface="Arial" panose="020B0604020202020204" pitchFamily="34" charset="0"/>
                <a:cs typeface="Arial" panose="020B0604020202020204" pitchFamily="34" charset="0"/>
              </a:rPr>
              <a:t>basic CMOS logic circuit </a:t>
            </a:r>
            <a:r>
              <a:rPr lang="en-US" sz="1600" dirty="0">
                <a:latin typeface="Arial" panose="020B0604020202020204" pitchFamily="34" charset="0"/>
                <a:cs typeface="Arial" panose="020B0604020202020204" pitchFamily="34" charset="0"/>
              </a:rPr>
              <a:t>is an </a:t>
            </a:r>
            <a:r>
              <a:rPr lang="en-US" sz="1600" b="1" dirty="0">
                <a:latin typeface="Arial" panose="020B0604020202020204" pitchFamily="34" charset="0"/>
                <a:cs typeface="Arial" panose="020B0604020202020204" pitchFamily="34" charset="0"/>
              </a:rPr>
              <a:t>inverter </a:t>
            </a:r>
            <a:r>
              <a:rPr lang="en-US" sz="1600" dirty="0">
                <a:latin typeface="Arial" panose="020B0604020202020204" pitchFamily="34" charset="0"/>
                <a:cs typeface="Arial" panose="020B0604020202020204" pitchFamily="34" charset="0"/>
              </a:rPr>
              <a:t>where the logic levels are 0 V (logic 0) and VDD(logic 1). </a:t>
            </a:r>
          </a:p>
          <a:p>
            <a:pPr>
              <a:lnSpc>
                <a:spcPct val="150000"/>
              </a:lnSpc>
            </a:pPr>
            <a:r>
              <a:rPr lang="en-US" sz="1600" b="0" i="0" dirty="0">
                <a:solidFill>
                  <a:srgbClr val="333333"/>
                </a:solidFill>
                <a:effectLst/>
                <a:latin typeface="Arial" panose="020B0604020202020204" pitchFamily="34" charset="0"/>
                <a:cs typeface="Arial" panose="020B0604020202020204" pitchFamily="34" charset="0"/>
              </a:rPr>
              <a:t>The same signal which turns ON a transistor of one type is used to turn OFF a transistor of the other type. </a:t>
            </a:r>
            <a:endParaRPr lang="en-US" sz="1600" dirty="0">
              <a:latin typeface="Arial" panose="020B0604020202020204" pitchFamily="34" charset="0"/>
              <a:cs typeface="Arial" panose="020B0604020202020204" pitchFamily="34" charset="0"/>
            </a:endParaRPr>
          </a:p>
          <a:p>
            <a:pPr>
              <a:lnSpc>
                <a:spcPct val="150000"/>
              </a:lnSpc>
            </a:pPr>
            <a:r>
              <a:rPr lang="en-US" sz="1600" dirty="0">
                <a:latin typeface="Arial" panose="020B0604020202020204" pitchFamily="34" charset="0"/>
                <a:cs typeface="Arial" panose="020B0604020202020204" pitchFamily="34" charset="0"/>
              </a:rPr>
              <a:t>When Vi = VDD, T1 turns ON and T2 turns OFF. Therefore Vo is equivalent to 0 V, and since the transistors are connected in series the current ID is very small. </a:t>
            </a:r>
          </a:p>
          <a:p>
            <a:pPr>
              <a:lnSpc>
                <a:spcPct val="150000"/>
              </a:lnSpc>
            </a:pPr>
            <a:r>
              <a:rPr lang="en-US" sz="1600" dirty="0">
                <a:latin typeface="Arial" panose="020B0604020202020204" pitchFamily="34" charset="0"/>
                <a:cs typeface="Arial" panose="020B0604020202020204" pitchFamily="34" charset="0"/>
              </a:rPr>
              <a:t>On the other hand, when Vi = 0 V, T1 turns OFF and T2 turns ON giving an output voltage Vo is equivalent to  </a:t>
            </a:r>
            <a:r>
              <a:rPr lang="en-US" sz="1600" dirty="0" err="1">
                <a:latin typeface="Arial" panose="020B0604020202020204" pitchFamily="34" charset="0"/>
                <a:cs typeface="Arial" panose="020B0604020202020204" pitchFamily="34" charset="0"/>
              </a:rPr>
              <a:t>Vdd</a:t>
            </a:r>
            <a:r>
              <a:rPr lang="en-US" sz="1600" dirty="0">
                <a:latin typeface="Arial" panose="020B0604020202020204" pitchFamily="34" charset="0"/>
                <a:cs typeface="Arial" panose="020B0604020202020204" pitchFamily="34" charset="0"/>
              </a:rPr>
              <a:t> and ID is again very small. </a:t>
            </a:r>
          </a:p>
          <a:p>
            <a:pPr>
              <a:lnSpc>
                <a:spcPct val="150000"/>
              </a:lnSpc>
            </a:pPr>
            <a:r>
              <a:rPr lang="en-US" sz="1600" dirty="0">
                <a:latin typeface="Arial" panose="020B0604020202020204" pitchFamily="34" charset="0"/>
                <a:cs typeface="Arial" panose="020B0604020202020204" pitchFamily="34" charset="0"/>
              </a:rPr>
              <a:t>In either logic state, T1 or T2 is OFF and the dormant power dissipation which is the product of the OFF leakage current and </a:t>
            </a:r>
            <a:r>
              <a:rPr lang="en-US" sz="1600" dirty="0" err="1">
                <a:latin typeface="Arial" panose="020B0604020202020204" pitchFamily="34" charset="0"/>
                <a:cs typeface="Arial" panose="020B0604020202020204" pitchFamily="34" charset="0"/>
              </a:rPr>
              <a:t>Vdd</a:t>
            </a:r>
            <a:r>
              <a:rPr lang="en-US" sz="1600" dirty="0">
                <a:latin typeface="Arial" panose="020B0604020202020204" pitchFamily="34" charset="0"/>
                <a:cs typeface="Arial" panose="020B0604020202020204" pitchFamily="34" charset="0"/>
              </a:rPr>
              <a:t> is very low. </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8309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29D0-ADAD-471E-A6AE-EC07C7440F4F}"/>
              </a:ext>
            </a:extLst>
          </p:cNvPr>
          <p:cNvSpPr>
            <a:spLocks noGrp="1"/>
          </p:cNvSpPr>
          <p:nvPr>
            <p:ph type="title"/>
          </p:nvPr>
        </p:nvSpPr>
        <p:spPr>
          <a:xfrm>
            <a:off x="2231136" y="226382"/>
            <a:ext cx="7729728" cy="1188720"/>
          </a:xfrm>
        </p:spPr>
        <p:txBody>
          <a:bodyPr/>
          <a:lstStyle/>
          <a:p>
            <a:r>
              <a:rPr lang="en-US" dirty="0" err="1"/>
              <a:t>Cmos</a:t>
            </a:r>
            <a:r>
              <a:rPr lang="en-US" dirty="0"/>
              <a:t> inverter</a:t>
            </a:r>
          </a:p>
        </p:txBody>
      </p:sp>
      <p:sp>
        <p:nvSpPr>
          <p:cNvPr id="3" name="Content Placeholder 2">
            <a:extLst>
              <a:ext uri="{FF2B5EF4-FFF2-40B4-BE49-F238E27FC236}">
                <a16:creationId xmlns:a16="http://schemas.microsoft.com/office/drawing/2014/main" id="{4F0C92F2-825D-4409-85E9-6F5E01128D28}"/>
              </a:ext>
            </a:extLst>
          </p:cNvPr>
          <p:cNvSpPr>
            <a:spLocks noGrp="1"/>
          </p:cNvSpPr>
          <p:nvPr>
            <p:ph idx="1"/>
          </p:nvPr>
        </p:nvSpPr>
        <p:spPr>
          <a:xfrm>
            <a:off x="7363838" y="2608097"/>
            <a:ext cx="4659549" cy="3101983"/>
          </a:xfrm>
        </p:spPr>
        <p:txBody>
          <a:bodyPr/>
          <a:lstStyle/>
          <a:p>
            <a:pPr marL="0" indent="0">
              <a:buNone/>
            </a:pPr>
            <a:r>
              <a:rPr lang="en-US" sz="2000" b="1" dirty="0"/>
              <a:t>When Vi = 0V</a:t>
            </a:r>
          </a:p>
          <a:p>
            <a:r>
              <a:rPr lang="en-US" dirty="0"/>
              <a:t> Vgs</a:t>
            </a:r>
            <a:r>
              <a:rPr lang="en-US" sz="1200" dirty="0"/>
              <a:t>2</a:t>
            </a:r>
            <a:r>
              <a:rPr lang="en-US" dirty="0"/>
              <a:t> = Vg – Vs = 0 – 5 = -5V So </a:t>
            </a:r>
            <a:r>
              <a:rPr lang="en-US" b="1" dirty="0"/>
              <a:t>T2 is ON</a:t>
            </a:r>
          </a:p>
          <a:p>
            <a:r>
              <a:rPr lang="en-US" dirty="0"/>
              <a:t>Vgs1 = Vg – Vs = 0 – 0 = 0V. So </a:t>
            </a:r>
            <a:r>
              <a:rPr lang="en-US" b="1" dirty="0"/>
              <a:t>T1 is OFF</a:t>
            </a:r>
          </a:p>
          <a:p>
            <a:pPr marL="0" indent="0">
              <a:buNone/>
            </a:pPr>
            <a:r>
              <a:rPr lang="en-US" sz="2000" b="1" dirty="0"/>
              <a:t>When Vi = 5V</a:t>
            </a:r>
          </a:p>
          <a:p>
            <a:r>
              <a:rPr lang="en-US" dirty="0"/>
              <a:t>Vgs</a:t>
            </a:r>
            <a:r>
              <a:rPr lang="en-US" sz="1400" dirty="0"/>
              <a:t>2</a:t>
            </a:r>
            <a:r>
              <a:rPr lang="en-US" dirty="0"/>
              <a:t> = Vg – Vs = 5 – 5 = 0V.  So </a:t>
            </a:r>
            <a:r>
              <a:rPr lang="en-US" b="1" dirty="0"/>
              <a:t>T2 is OFF</a:t>
            </a:r>
          </a:p>
          <a:p>
            <a:r>
              <a:rPr lang="en-US" dirty="0"/>
              <a:t>Vgs1 = Vg – Vs = 5 – 0 = 5V. So </a:t>
            </a:r>
            <a:r>
              <a:rPr lang="en-US" b="1" dirty="0"/>
              <a:t>T1 is ON</a:t>
            </a:r>
          </a:p>
          <a:p>
            <a:endParaRPr lang="en-US" b="1" dirty="0"/>
          </a:p>
          <a:p>
            <a:endParaRPr lang="en-US" dirty="0"/>
          </a:p>
        </p:txBody>
      </p:sp>
      <p:pic>
        <p:nvPicPr>
          <p:cNvPr id="5" name="Picture 4">
            <a:extLst>
              <a:ext uri="{FF2B5EF4-FFF2-40B4-BE49-F238E27FC236}">
                <a16:creationId xmlns:a16="http://schemas.microsoft.com/office/drawing/2014/main" id="{C2008B76-907F-4E48-9AD8-3D0934BABC94}"/>
              </a:ext>
            </a:extLst>
          </p:cNvPr>
          <p:cNvPicPr>
            <a:picLocks noChangeAspect="1"/>
          </p:cNvPicPr>
          <p:nvPr/>
        </p:nvPicPr>
        <p:blipFill>
          <a:blip r:embed="rId3"/>
          <a:stretch>
            <a:fillRect/>
          </a:stretch>
        </p:blipFill>
        <p:spPr>
          <a:xfrm>
            <a:off x="1258370" y="1714044"/>
            <a:ext cx="5862277" cy="49450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54348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86EDA-4F12-46EA-BEEF-3E9F22DE45EA}"/>
              </a:ext>
            </a:extLst>
          </p:cNvPr>
          <p:cNvSpPr>
            <a:spLocks noGrp="1"/>
          </p:cNvSpPr>
          <p:nvPr>
            <p:ph type="title"/>
          </p:nvPr>
        </p:nvSpPr>
        <p:spPr>
          <a:xfrm>
            <a:off x="2231136" y="358203"/>
            <a:ext cx="7729728" cy="1188720"/>
          </a:xfrm>
        </p:spPr>
        <p:txBody>
          <a:bodyPr/>
          <a:lstStyle/>
          <a:p>
            <a:r>
              <a:rPr lang="en-US" dirty="0"/>
              <a:t>CMOS Inverter</a:t>
            </a:r>
          </a:p>
        </p:txBody>
      </p:sp>
      <p:pic>
        <p:nvPicPr>
          <p:cNvPr id="5" name="Content Placeholder 4">
            <a:extLst>
              <a:ext uri="{FF2B5EF4-FFF2-40B4-BE49-F238E27FC236}">
                <a16:creationId xmlns:a16="http://schemas.microsoft.com/office/drawing/2014/main" id="{140E314E-86FD-4037-8A11-5547A4F5E2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384" y="1725482"/>
            <a:ext cx="5734616" cy="3049916"/>
          </a:xfrm>
        </p:spPr>
      </p:pic>
      <p:sp>
        <p:nvSpPr>
          <p:cNvPr id="7" name="TextBox 6">
            <a:extLst>
              <a:ext uri="{FF2B5EF4-FFF2-40B4-BE49-F238E27FC236}">
                <a16:creationId xmlns:a16="http://schemas.microsoft.com/office/drawing/2014/main" id="{25357436-EC76-4CB0-AC37-B5E213EC19B6}"/>
              </a:ext>
            </a:extLst>
          </p:cNvPr>
          <p:cNvSpPr txBox="1"/>
          <p:nvPr/>
        </p:nvSpPr>
        <p:spPr>
          <a:xfrm>
            <a:off x="6223518" y="1997532"/>
            <a:ext cx="5607098" cy="452431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latin typeface="Source Sans Pro" panose="020B0503030403020204" pitchFamily="34" charset="0"/>
              </a:rPr>
              <a:t>The input A serves as the gate voltage for both transistors.</a:t>
            </a:r>
          </a:p>
          <a:p>
            <a:pPr marL="285750" indent="-285750">
              <a:buFont typeface="Arial" panose="020B0604020202020204" pitchFamily="34" charset="0"/>
              <a:buChar char="•"/>
            </a:pPr>
            <a:endParaRPr lang="en-US" dirty="0">
              <a:solidFill>
                <a:srgbClr val="333333"/>
              </a:solidFill>
              <a:latin typeface="Source Sans Pro" panose="020B0503030403020204" pitchFamily="34" charset="0"/>
            </a:endParaRPr>
          </a:p>
          <a:p>
            <a:pPr marL="285750" indent="-285750">
              <a:buFont typeface="Arial" panose="020B0604020202020204" pitchFamily="34" charset="0"/>
              <a:buChar char="•"/>
            </a:pPr>
            <a:r>
              <a:rPr lang="en-US" b="0" i="0" dirty="0">
                <a:solidFill>
                  <a:srgbClr val="333333"/>
                </a:solidFill>
                <a:effectLst/>
                <a:latin typeface="Source Sans Pro" panose="020B0503030403020204" pitchFamily="34" charset="0"/>
              </a:rPr>
              <a:t>The NMOS transistor has an input from </a:t>
            </a:r>
            <a:r>
              <a:rPr lang="en-US" b="0" i="0" dirty="0" err="1">
                <a:solidFill>
                  <a:srgbClr val="333333"/>
                </a:solidFill>
                <a:effectLst/>
                <a:latin typeface="Source Sans Pro" panose="020B0503030403020204" pitchFamily="34" charset="0"/>
              </a:rPr>
              <a:t>Vss</a:t>
            </a:r>
            <a:r>
              <a:rPr lang="en-US" b="0" i="0" dirty="0">
                <a:solidFill>
                  <a:srgbClr val="333333"/>
                </a:solidFill>
                <a:effectLst/>
                <a:latin typeface="Source Sans Pro" panose="020B0503030403020204" pitchFamily="34" charset="0"/>
              </a:rPr>
              <a:t> (ground) and PMOS transistor has an input from </a:t>
            </a:r>
            <a:r>
              <a:rPr lang="en-US" b="0" i="0" dirty="0" err="1">
                <a:solidFill>
                  <a:srgbClr val="333333"/>
                </a:solidFill>
                <a:effectLst/>
                <a:latin typeface="Source Sans Pro" panose="020B0503030403020204" pitchFamily="34" charset="0"/>
              </a:rPr>
              <a:t>Vdd</a:t>
            </a:r>
            <a:r>
              <a:rPr lang="en-US" b="0" i="0" dirty="0">
                <a:solidFill>
                  <a:srgbClr val="333333"/>
                </a:solidFill>
                <a:effectLst/>
                <a:latin typeface="Source Sans Pro" panose="020B0503030403020204" pitchFamily="34" charset="0"/>
              </a:rPr>
              <a:t>. The terminal Y is output. </a:t>
            </a:r>
          </a:p>
          <a:p>
            <a:pPr marL="285750" indent="-285750">
              <a:buFont typeface="Arial" panose="020B0604020202020204" pitchFamily="34" charset="0"/>
              <a:buChar char="•"/>
            </a:pPr>
            <a:endParaRPr lang="en-US" dirty="0">
              <a:solidFill>
                <a:srgbClr val="333333"/>
              </a:solidFill>
              <a:latin typeface="Source Sans Pro" panose="020B0503030403020204" pitchFamily="34" charset="0"/>
            </a:endParaRPr>
          </a:p>
          <a:p>
            <a:pPr marL="285750" indent="-285750">
              <a:buFont typeface="Arial" panose="020B0604020202020204" pitchFamily="34" charset="0"/>
              <a:buChar char="•"/>
            </a:pPr>
            <a:r>
              <a:rPr lang="en-US" b="0" i="0" dirty="0">
                <a:solidFill>
                  <a:srgbClr val="333333"/>
                </a:solidFill>
                <a:effectLst/>
                <a:latin typeface="Source Sans Pro" panose="020B0503030403020204" pitchFamily="34" charset="0"/>
              </a:rPr>
              <a:t>When a high voltage (~ </a:t>
            </a:r>
            <a:r>
              <a:rPr lang="en-US" b="0" i="0" dirty="0" err="1">
                <a:solidFill>
                  <a:srgbClr val="333333"/>
                </a:solidFill>
                <a:effectLst/>
                <a:latin typeface="Source Sans Pro" panose="020B0503030403020204" pitchFamily="34" charset="0"/>
              </a:rPr>
              <a:t>Vdd</a:t>
            </a:r>
            <a:r>
              <a:rPr lang="en-US" b="0" i="0" dirty="0">
                <a:solidFill>
                  <a:srgbClr val="333333"/>
                </a:solidFill>
                <a:effectLst/>
                <a:latin typeface="Source Sans Pro" panose="020B0503030403020204" pitchFamily="34" charset="0"/>
              </a:rPr>
              <a:t>) is given at input terminal (A) of the inverter, the PMOS becomes open circuit and NMOS switched ON so the output will be pulled down to Vss.</a:t>
            </a:r>
          </a:p>
          <a:p>
            <a:pPr marL="285750" indent="-285750">
              <a:buFont typeface="Arial" panose="020B0604020202020204" pitchFamily="34" charset="0"/>
              <a:buChar char="•"/>
            </a:pPr>
            <a:endParaRPr lang="en-US" dirty="0">
              <a:solidFill>
                <a:srgbClr val="333333"/>
              </a:solidFill>
              <a:latin typeface="Source Sans Pro" panose="020B0503030403020204" pitchFamily="34" charset="0"/>
            </a:endParaRPr>
          </a:p>
          <a:p>
            <a:pPr marL="285750" indent="-285750">
              <a:buFont typeface="Arial" panose="020B0604020202020204" pitchFamily="34" charset="0"/>
              <a:buChar char="•"/>
            </a:pPr>
            <a:r>
              <a:rPr lang="en-US" b="0" i="0" dirty="0">
                <a:solidFill>
                  <a:srgbClr val="333333"/>
                </a:solidFill>
                <a:effectLst/>
                <a:latin typeface="Source Sans Pro" panose="020B0503030403020204" pitchFamily="34" charset="0"/>
              </a:rPr>
              <a:t>When a low-level voltage (&lt;</a:t>
            </a:r>
            <a:r>
              <a:rPr lang="en-US" b="0" i="0" dirty="0" err="1">
                <a:solidFill>
                  <a:srgbClr val="333333"/>
                </a:solidFill>
                <a:effectLst/>
                <a:latin typeface="Source Sans Pro" panose="020B0503030403020204" pitchFamily="34" charset="0"/>
              </a:rPr>
              <a:t>Vdd</a:t>
            </a:r>
            <a:r>
              <a:rPr lang="en-US" b="0" i="0" dirty="0">
                <a:solidFill>
                  <a:srgbClr val="333333"/>
                </a:solidFill>
                <a:effectLst/>
                <a:latin typeface="Source Sans Pro" panose="020B0503030403020204" pitchFamily="34" charset="0"/>
              </a:rPr>
              <a:t>, ~0v) applied to the inverter, the NMOS switched OFF and PMOS switched ON. So the output becomes </a:t>
            </a:r>
            <a:r>
              <a:rPr lang="en-US" b="0" i="0" dirty="0" err="1">
                <a:solidFill>
                  <a:srgbClr val="333333"/>
                </a:solidFill>
                <a:effectLst/>
                <a:latin typeface="Source Sans Pro" panose="020B0503030403020204" pitchFamily="34" charset="0"/>
              </a:rPr>
              <a:t>Vdd</a:t>
            </a:r>
            <a:r>
              <a:rPr lang="en-US" b="0" i="0" dirty="0">
                <a:solidFill>
                  <a:srgbClr val="333333"/>
                </a:solidFill>
                <a:effectLst/>
                <a:latin typeface="Source Sans Pro" panose="020B0503030403020204" pitchFamily="34" charset="0"/>
              </a:rPr>
              <a:t> or the circuit is pulled up to </a:t>
            </a:r>
            <a:r>
              <a:rPr lang="en-US" b="0" i="0" dirty="0" err="1">
                <a:solidFill>
                  <a:srgbClr val="333333"/>
                </a:solidFill>
                <a:effectLst/>
                <a:latin typeface="Source Sans Pro" panose="020B0503030403020204" pitchFamily="34" charset="0"/>
              </a:rPr>
              <a:t>Vdd</a:t>
            </a:r>
            <a:r>
              <a:rPr lang="en-US" b="0" i="0" dirty="0">
                <a:solidFill>
                  <a:srgbClr val="333333"/>
                </a:solidFill>
                <a:effectLst/>
                <a:latin typeface="Source Sans Pro" panose="020B0503030403020204" pitchFamily="34" charset="0"/>
              </a:rPr>
              <a:t>.</a:t>
            </a:r>
            <a:endParaRPr lang="en-US" dirty="0"/>
          </a:p>
        </p:txBody>
      </p:sp>
      <p:pic>
        <p:nvPicPr>
          <p:cNvPr id="9" name="Picture 8">
            <a:extLst>
              <a:ext uri="{FF2B5EF4-FFF2-40B4-BE49-F238E27FC236}">
                <a16:creationId xmlns:a16="http://schemas.microsoft.com/office/drawing/2014/main" id="{B0BF627C-6EC9-4187-8E6B-7CF8BBCCD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5078" y="4953958"/>
            <a:ext cx="1630821" cy="1760373"/>
          </a:xfrm>
          <a:prstGeom prst="rect">
            <a:avLst/>
          </a:prstGeom>
        </p:spPr>
      </p:pic>
      <p:pic>
        <p:nvPicPr>
          <p:cNvPr id="11" name="Picture 10">
            <a:extLst>
              <a:ext uri="{FF2B5EF4-FFF2-40B4-BE49-F238E27FC236}">
                <a16:creationId xmlns:a16="http://schemas.microsoft.com/office/drawing/2014/main" id="{4BB6D5B2-0EF1-4306-A4B6-A65E532633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1029" y="4953958"/>
            <a:ext cx="1544783" cy="1760373"/>
          </a:xfrm>
          <a:prstGeom prst="rect">
            <a:avLst/>
          </a:prstGeom>
        </p:spPr>
      </p:pic>
    </p:spTree>
    <p:extLst>
      <p:ext uri="{BB962C8B-B14F-4D97-AF65-F5344CB8AC3E}">
        <p14:creationId xmlns:p14="http://schemas.microsoft.com/office/powerpoint/2010/main" val="177955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6915-34E6-493A-BF63-90BA9EF0E35E}"/>
              </a:ext>
            </a:extLst>
          </p:cNvPr>
          <p:cNvSpPr>
            <a:spLocks noGrp="1"/>
          </p:cNvSpPr>
          <p:nvPr>
            <p:ph type="title"/>
          </p:nvPr>
        </p:nvSpPr>
        <p:spPr>
          <a:xfrm>
            <a:off x="2231135" y="175942"/>
            <a:ext cx="7729728" cy="849524"/>
          </a:xfrm>
        </p:spPr>
        <p:txBody>
          <a:bodyPr/>
          <a:lstStyle/>
          <a:p>
            <a:r>
              <a:rPr lang="en-US" dirty="0" err="1"/>
              <a:t>Cmos</a:t>
            </a:r>
            <a:r>
              <a:rPr lang="en-US" dirty="0"/>
              <a:t> </a:t>
            </a:r>
            <a:r>
              <a:rPr lang="en-US" dirty="0" err="1"/>
              <a:t>nand</a:t>
            </a:r>
            <a:endParaRPr lang="en-US" dirty="0"/>
          </a:p>
        </p:txBody>
      </p:sp>
      <p:pic>
        <p:nvPicPr>
          <p:cNvPr id="5" name="Picture 4">
            <a:extLst>
              <a:ext uri="{FF2B5EF4-FFF2-40B4-BE49-F238E27FC236}">
                <a16:creationId xmlns:a16="http://schemas.microsoft.com/office/drawing/2014/main" id="{B3FB7C3E-C1AE-4884-A801-16FC0C5A2E4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30285" y="1279817"/>
            <a:ext cx="6531429" cy="54853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8E4D6462-144B-4209-AA39-66F219C80B20}"/>
              </a:ext>
            </a:extLst>
          </p:cNvPr>
          <p:cNvSpPr txBox="1"/>
          <p:nvPr/>
        </p:nvSpPr>
        <p:spPr>
          <a:xfrm>
            <a:off x="5652649" y="1662150"/>
            <a:ext cx="333983" cy="369332"/>
          </a:xfrm>
          <a:prstGeom prst="rect">
            <a:avLst/>
          </a:prstGeom>
          <a:noFill/>
        </p:spPr>
        <p:txBody>
          <a:bodyPr wrap="square" rtlCol="0">
            <a:spAutoFit/>
          </a:bodyPr>
          <a:lstStyle/>
          <a:p>
            <a:r>
              <a:rPr lang="en-US" dirty="0"/>
              <a:t>S</a:t>
            </a:r>
          </a:p>
        </p:txBody>
      </p:sp>
      <p:sp>
        <p:nvSpPr>
          <p:cNvPr id="8" name="TextBox 7">
            <a:extLst>
              <a:ext uri="{FF2B5EF4-FFF2-40B4-BE49-F238E27FC236}">
                <a16:creationId xmlns:a16="http://schemas.microsoft.com/office/drawing/2014/main" id="{922519DA-5DC5-4D18-ACDB-2DA5CE7C0AF7}"/>
              </a:ext>
            </a:extLst>
          </p:cNvPr>
          <p:cNvSpPr txBox="1"/>
          <p:nvPr/>
        </p:nvSpPr>
        <p:spPr>
          <a:xfrm>
            <a:off x="4370151" y="2662527"/>
            <a:ext cx="445040" cy="369332"/>
          </a:xfrm>
          <a:prstGeom prst="rect">
            <a:avLst/>
          </a:prstGeom>
          <a:noFill/>
        </p:spPr>
        <p:txBody>
          <a:bodyPr wrap="square">
            <a:spAutoFit/>
          </a:bodyPr>
          <a:lstStyle/>
          <a:p>
            <a:r>
              <a:rPr lang="en-US" dirty="0"/>
              <a:t>G</a:t>
            </a:r>
          </a:p>
        </p:txBody>
      </p:sp>
      <p:sp>
        <p:nvSpPr>
          <p:cNvPr id="10" name="TextBox 9">
            <a:extLst>
              <a:ext uri="{FF2B5EF4-FFF2-40B4-BE49-F238E27FC236}">
                <a16:creationId xmlns:a16="http://schemas.microsoft.com/office/drawing/2014/main" id="{D51C68E7-B582-4255-9D95-421FB5B208FD}"/>
              </a:ext>
            </a:extLst>
          </p:cNvPr>
          <p:cNvSpPr txBox="1"/>
          <p:nvPr/>
        </p:nvSpPr>
        <p:spPr>
          <a:xfrm>
            <a:off x="6688253" y="5555361"/>
            <a:ext cx="333983" cy="369332"/>
          </a:xfrm>
          <a:prstGeom prst="rect">
            <a:avLst/>
          </a:prstGeom>
          <a:noFill/>
        </p:spPr>
        <p:txBody>
          <a:bodyPr wrap="square">
            <a:spAutoFit/>
          </a:bodyPr>
          <a:lstStyle/>
          <a:p>
            <a:r>
              <a:rPr lang="en-US" dirty="0"/>
              <a:t>S</a:t>
            </a:r>
          </a:p>
        </p:txBody>
      </p:sp>
      <p:sp>
        <p:nvSpPr>
          <p:cNvPr id="13" name="TextBox 12">
            <a:extLst>
              <a:ext uri="{FF2B5EF4-FFF2-40B4-BE49-F238E27FC236}">
                <a16:creationId xmlns:a16="http://schemas.microsoft.com/office/drawing/2014/main" id="{E088612C-7E47-4076-8D34-45FA137BFB93}"/>
              </a:ext>
            </a:extLst>
          </p:cNvPr>
          <p:cNvSpPr txBox="1"/>
          <p:nvPr/>
        </p:nvSpPr>
        <p:spPr>
          <a:xfrm>
            <a:off x="5829299" y="5248547"/>
            <a:ext cx="333983" cy="369332"/>
          </a:xfrm>
          <a:prstGeom prst="rect">
            <a:avLst/>
          </a:prstGeom>
          <a:noFill/>
        </p:spPr>
        <p:txBody>
          <a:bodyPr wrap="square">
            <a:spAutoFit/>
          </a:bodyPr>
          <a:lstStyle/>
          <a:p>
            <a:r>
              <a:rPr lang="en-US" dirty="0"/>
              <a:t>G</a:t>
            </a:r>
          </a:p>
        </p:txBody>
      </p:sp>
      <p:sp>
        <p:nvSpPr>
          <p:cNvPr id="15" name="TextBox 14">
            <a:extLst>
              <a:ext uri="{FF2B5EF4-FFF2-40B4-BE49-F238E27FC236}">
                <a16:creationId xmlns:a16="http://schemas.microsoft.com/office/drawing/2014/main" id="{A497DA09-7753-4C5D-ADD7-4504DE9AFDD0}"/>
              </a:ext>
            </a:extLst>
          </p:cNvPr>
          <p:cNvSpPr txBox="1"/>
          <p:nvPr/>
        </p:nvSpPr>
        <p:spPr>
          <a:xfrm>
            <a:off x="5926576" y="4200102"/>
            <a:ext cx="333983" cy="369332"/>
          </a:xfrm>
          <a:prstGeom prst="rect">
            <a:avLst/>
          </a:prstGeom>
          <a:noFill/>
        </p:spPr>
        <p:txBody>
          <a:bodyPr wrap="square">
            <a:spAutoFit/>
          </a:bodyPr>
          <a:lstStyle/>
          <a:p>
            <a:r>
              <a:rPr lang="en-US" dirty="0"/>
              <a:t>G</a:t>
            </a:r>
          </a:p>
        </p:txBody>
      </p:sp>
      <p:sp>
        <p:nvSpPr>
          <p:cNvPr id="17" name="TextBox 16">
            <a:extLst>
              <a:ext uri="{FF2B5EF4-FFF2-40B4-BE49-F238E27FC236}">
                <a16:creationId xmlns:a16="http://schemas.microsoft.com/office/drawing/2014/main" id="{8EC2285E-8313-4C09-8EFE-CB9FA3F0D3E3}"/>
              </a:ext>
            </a:extLst>
          </p:cNvPr>
          <p:cNvSpPr txBox="1"/>
          <p:nvPr/>
        </p:nvSpPr>
        <p:spPr>
          <a:xfrm>
            <a:off x="8521570" y="2292113"/>
            <a:ext cx="359783" cy="369332"/>
          </a:xfrm>
          <a:prstGeom prst="rect">
            <a:avLst/>
          </a:prstGeom>
          <a:noFill/>
        </p:spPr>
        <p:txBody>
          <a:bodyPr wrap="square">
            <a:spAutoFit/>
          </a:bodyPr>
          <a:lstStyle/>
          <a:p>
            <a:r>
              <a:rPr lang="en-US" dirty="0"/>
              <a:t>G</a:t>
            </a:r>
          </a:p>
        </p:txBody>
      </p:sp>
      <p:sp>
        <p:nvSpPr>
          <p:cNvPr id="19" name="TextBox 18">
            <a:extLst>
              <a:ext uri="{FF2B5EF4-FFF2-40B4-BE49-F238E27FC236}">
                <a16:creationId xmlns:a16="http://schemas.microsoft.com/office/drawing/2014/main" id="{5D4BB2DE-E5F9-442C-8F95-BE1AEDF66495}"/>
              </a:ext>
            </a:extLst>
          </p:cNvPr>
          <p:cNvSpPr txBox="1"/>
          <p:nvPr/>
        </p:nvSpPr>
        <p:spPr>
          <a:xfrm>
            <a:off x="5474381" y="3079516"/>
            <a:ext cx="452195" cy="369332"/>
          </a:xfrm>
          <a:prstGeom prst="rect">
            <a:avLst/>
          </a:prstGeom>
          <a:noFill/>
        </p:spPr>
        <p:txBody>
          <a:bodyPr wrap="square">
            <a:spAutoFit/>
          </a:bodyPr>
          <a:lstStyle/>
          <a:p>
            <a:r>
              <a:rPr lang="en-US" dirty="0"/>
              <a:t>D</a:t>
            </a:r>
          </a:p>
        </p:txBody>
      </p:sp>
      <p:sp>
        <p:nvSpPr>
          <p:cNvPr id="21" name="TextBox 20">
            <a:extLst>
              <a:ext uri="{FF2B5EF4-FFF2-40B4-BE49-F238E27FC236}">
                <a16:creationId xmlns:a16="http://schemas.microsoft.com/office/drawing/2014/main" id="{9A7D7D7C-D942-4E4C-92FB-C80E766CE3E3}"/>
              </a:ext>
            </a:extLst>
          </p:cNvPr>
          <p:cNvSpPr txBox="1"/>
          <p:nvPr/>
        </p:nvSpPr>
        <p:spPr>
          <a:xfrm>
            <a:off x="7772628" y="2989331"/>
            <a:ext cx="272146" cy="369332"/>
          </a:xfrm>
          <a:prstGeom prst="rect">
            <a:avLst/>
          </a:prstGeom>
          <a:noFill/>
        </p:spPr>
        <p:txBody>
          <a:bodyPr wrap="square">
            <a:spAutoFit/>
          </a:bodyPr>
          <a:lstStyle/>
          <a:p>
            <a:r>
              <a:rPr lang="en-US" dirty="0"/>
              <a:t>D</a:t>
            </a:r>
          </a:p>
        </p:txBody>
      </p:sp>
      <p:sp>
        <p:nvSpPr>
          <p:cNvPr id="23" name="TextBox 22">
            <a:extLst>
              <a:ext uri="{FF2B5EF4-FFF2-40B4-BE49-F238E27FC236}">
                <a16:creationId xmlns:a16="http://schemas.microsoft.com/office/drawing/2014/main" id="{FF9570AD-2915-40B9-963F-59DCDFFAF63D}"/>
              </a:ext>
            </a:extLst>
          </p:cNvPr>
          <p:cNvSpPr txBox="1"/>
          <p:nvPr/>
        </p:nvSpPr>
        <p:spPr>
          <a:xfrm>
            <a:off x="7442687" y="1662150"/>
            <a:ext cx="411254" cy="369332"/>
          </a:xfrm>
          <a:prstGeom prst="rect">
            <a:avLst/>
          </a:prstGeom>
          <a:noFill/>
        </p:spPr>
        <p:txBody>
          <a:bodyPr wrap="square">
            <a:spAutoFit/>
          </a:bodyPr>
          <a:lstStyle/>
          <a:p>
            <a:r>
              <a:rPr lang="en-US" dirty="0"/>
              <a:t>S</a:t>
            </a:r>
          </a:p>
        </p:txBody>
      </p:sp>
      <p:sp>
        <p:nvSpPr>
          <p:cNvPr id="25" name="TextBox 24">
            <a:extLst>
              <a:ext uri="{FF2B5EF4-FFF2-40B4-BE49-F238E27FC236}">
                <a16:creationId xmlns:a16="http://schemas.microsoft.com/office/drawing/2014/main" id="{36B39B74-FCA0-426E-A737-1A549603FE69}"/>
              </a:ext>
            </a:extLst>
          </p:cNvPr>
          <p:cNvSpPr txBox="1"/>
          <p:nvPr/>
        </p:nvSpPr>
        <p:spPr>
          <a:xfrm>
            <a:off x="7022236" y="3542705"/>
            <a:ext cx="491917" cy="369332"/>
          </a:xfrm>
          <a:prstGeom prst="rect">
            <a:avLst/>
          </a:prstGeom>
          <a:noFill/>
        </p:spPr>
        <p:txBody>
          <a:bodyPr wrap="square">
            <a:spAutoFit/>
          </a:bodyPr>
          <a:lstStyle/>
          <a:p>
            <a:r>
              <a:rPr lang="en-US" dirty="0"/>
              <a:t>D</a:t>
            </a:r>
          </a:p>
        </p:txBody>
      </p:sp>
      <p:sp>
        <p:nvSpPr>
          <p:cNvPr id="28" name="TextBox 27">
            <a:extLst>
              <a:ext uri="{FF2B5EF4-FFF2-40B4-BE49-F238E27FC236}">
                <a16:creationId xmlns:a16="http://schemas.microsoft.com/office/drawing/2014/main" id="{8AE60A7F-A476-4359-BA1A-45A4425D3D46}"/>
              </a:ext>
            </a:extLst>
          </p:cNvPr>
          <p:cNvSpPr txBox="1"/>
          <p:nvPr/>
        </p:nvSpPr>
        <p:spPr>
          <a:xfrm>
            <a:off x="7022236" y="4274023"/>
            <a:ext cx="333983" cy="369332"/>
          </a:xfrm>
          <a:prstGeom prst="rect">
            <a:avLst/>
          </a:prstGeom>
          <a:noFill/>
        </p:spPr>
        <p:txBody>
          <a:bodyPr wrap="square">
            <a:spAutoFit/>
          </a:bodyPr>
          <a:lstStyle/>
          <a:p>
            <a:r>
              <a:rPr lang="en-US" dirty="0"/>
              <a:t>S</a:t>
            </a:r>
          </a:p>
        </p:txBody>
      </p:sp>
      <p:sp>
        <p:nvSpPr>
          <p:cNvPr id="30" name="TextBox 29">
            <a:extLst>
              <a:ext uri="{FF2B5EF4-FFF2-40B4-BE49-F238E27FC236}">
                <a16:creationId xmlns:a16="http://schemas.microsoft.com/office/drawing/2014/main" id="{6BDB7273-3E29-40F4-BE80-C2F99C2CCA1D}"/>
              </a:ext>
            </a:extLst>
          </p:cNvPr>
          <p:cNvSpPr txBox="1"/>
          <p:nvPr/>
        </p:nvSpPr>
        <p:spPr>
          <a:xfrm>
            <a:off x="6993064" y="4730026"/>
            <a:ext cx="333983" cy="369332"/>
          </a:xfrm>
          <a:prstGeom prst="rect">
            <a:avLst/>
          </a:prstGeom>
          <a:noFill/>
        </p:spPr>
        <p:txBody>
          <a:bodyPr wrap="square">
            <a:spAutoFit/>
          </a:bodyPr>
          <a:lstStyle/>
          <a:p>
            <a:r>
              <a:rPr lang="en-US" dirty="0"/>
              <a:t>D</a:t>
            </a:r>
          </a:p>
        </p:txBody>
      </p:sp>
    </p:spTree>
    <p:extLst>
      <p:ext uri="{BB962C8B-B14F-4D97-AF65-F5344CB8AC3E}">
        <p14:creationId xmlns:p14="http://schemas.microsoft.com/office/powerpoint/2010/main" val="3476926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03C9-52E8-413E-96BC-AEE10B5F807C}"/>
              </a:ext>
            </a:extLst>
          </p:cNvPr>
          <p:cNvSpPr>
            <a:spLocks noGrp="1"/>
          </p:cNvSpPr>
          <p:nvPr>
            <p:ph type="title"/>
          </p:nvPr>
        </p:nvSpPr>
        <p:spPr>
          <a:xfrm>
            <a:off x="2296451" y="258878"/>
            <a:ext cx="7729728" cy="767490"/>
          </a:xfrm>
        </p:spPr>
        <p:txBody>
          <a:bodyPr/>
          <a:lstStyle/>
          <a:p>
            <a:r>
              <a:rPr lang="en-US" dirty="0" err="1"/>
              <a:t>Cmos</a:t>
            </a:r>
            <a:r>
              <a:rPr lang="en-US" dirty="0"/>
              <a:t> </a:t>
            </a:r>
            <a:r>
              <a:rPr lang="en-US" dirty="0" err="1"/>
              <a:t>nand</a:t>
            </a:r>
            <a:endParaRPr lang="en-US" dirty="0"/>
          </a:p>
        </p:txBody>
      </p:sp>
      <p:sp>
        <p:nvSpPr>
          <p:cNvPr id="7" name="Content Placeholder 6">
            <a:extLst>
              <a:ext uri="{FF2B5EF4-FFF2-40B4-BE49-F238E27FC236}">
                <a16:creationId xmlns:a16="http://schemas.microsoft.com/office/drawing/2014/main" id="{44BEF3AF-C5DD-4EED-B94B-21095F7206AF}"/>
              </a:ext>
            </a:extLst>
          </p:cNvPr>
          <p:cNvSpPr>
            <a:spLocks noGrp="1"/>
          </p:cNvSpPr>
          <p:nvPr>
            <p:ph idx="1"/>
          </p:nvPr>
        </p:nvSpPr>
        <p:spPr>
          <a:xfrm>
            <a:off x="301690" y="1313096"/>
            <a:ext cx="11719249" cy="1392782"/>
          </a:xfrm>
        </p:spPr>
        <p:txBody>
          <a:bodyPr>
            <a:normAutofit/>
          </a:bodyPr>
          <a:lstStyle/>
          <a:p>
            <a:r>
              <a:rPr lang="en-US" sz="1600" b="0" i="0" dirty="0">
                <a:solidFill>
                  <a:srgbClr val="333333"/>
                </a:solidFill>
                <a:effectLst/>
                <a:latin typeface="Arial" panose="020B0604020202020204" pitchFamily="34" charset="0"/>
                <a:cs typeface="Arial" panose="020B0604020202020204" pitchFamily="34" charset="0"/>
              </a:rPr>
              <a:t>The below figure shows a 2-input Complementary MOS NAND gate. It consists of two series NMOS transistors between Y and Ground and two parallel PMOS transistors between Y and VDD.</a:t>
            </a:r>
          </a:p>
          <a:p>
            <a:endParaRPr lang="en-US" dirty="0">
              <a:solidFill>
                <a:srgbClr val="333333"/>
              </a:solidFill>
              <a:latin typeface="Source Sans Pro" panose="020B0503030403020204" pitchFamily="34" charset="0"/>
            </a:endParaRPr>
          </a:p>
        </p:txBody>
      </p:sp>
      <p:pic>
        <p:nvPicPr>
          <p:cNvPr id="9" name="Picture 8">
            <a:extLst>
              <a:ext uri="{FF2B5EF4-FFF2-40B4-BE49-F238E27FC236}">
                <a16:creationId xmlns:a16="http://schemas.microsoft.com/office/drawing/2014/main" id="{F424A5A8-F51B-4E29-A1D2-29B70EB95525}"/>
              </a:ext>
            </a:extLst>
          </p:cNvPr>
          <p:cNvPicPr>
            <a:picLocks noChangeAspect="1"/>
          </p:cNvPicPr>
          <p:nvPr/>
        </p:nvPicPr>
        <p:blipFill>
          <a:blip r:embed="rId2"/>
          <a:stretch>
            <a:fillRect/>
          </a:stretch>
        </p:blipFill>
        <p:spPr>
          <a:xfrm>
            <a:off x="2647950" y="1976437"/>
            <a:ext cx="6896100" cy="2905125"/>
          </a:xfrm>
          <a:prstGeom prst="rect">
            <a:avLst/>
          </a:prstGeom>
        </p:spPr>
      </p:pic>
      <p:sp>
        <p:nvSpPr>
          <p:cNvPr id="10" name="TextBox 9">
            <a:extLst>
              <a:ext uri="{FF2B5EF4-FFF2-40B4-BE49-F238E27FC236}">
                <a16:creationId xmlns:a16="http://schemas.microsoft.com/office/drawing/2014/main" id="{E478D6B1-5396-48C7-83E7-D6519D5B5D49}"/>
              </a:ext>
            </a:extLst>
          </p:cNvPr>
          <p:cNvSpPr txBox="1"/>
          <p:nvPr/>
        </p:nvSpPr>
        <p:spPr>
          <a:xfrm>
            <a:off x="301690" y="5094515"/>
            <a:ext cx="11314922" cy="1600438"/>
          </a:xfrm>
          <a:prstGeom prst="rect">
            <a:avLst/>
          </a:prstGeom>
          <a:noFill/>
        </p:spPr>
        <p:txBody>
          <a:bodyPr wrap="square" rtlCol="0">
            <a:spAutoFit/>
          </a:bodyPr>
          <a:lstStyle/>
          <a:p>
            <a:pPr marL="285750" indent="-285750" algn="just" fontAlgn="base">
              <a:buFont typeface="Arial" panose="020B0604020202020204" pitchFamily="34" charset="0"/>
              <a:buChar char="•"/>
            </a:pPr>
            <a:r>
              <a:rPr lang="en-US" sz="1600" b="0" i="0" dirty="0">
                <a:solidFill>
                  <a:srgbClr val="333333"/>
                </a:solidFill>
                <a:effectLst/>
                <a:latin typeface="Arial" panose="020B0604020202020204" pitchFamily="34" charset="0"/>
                <a:cs typeface="Arial" panose="020B0604020202020204" pitchFamily="34" charset="0"/>
              </a:rPr>
              <a:t>If either input A or B is logic 0, at least one of the NMOS transistors will be OFF, breaking the path from Y to Ground. But at least one of the </a:t>
            </a:r>
            <a:r>
              <a:rPr lang="en-US" sz="1600" dirty="0">
                <a:solidFill>
                  <a:srgbClr val="333333"/>
                </a:solidFill>
                <a:latin typeface="Arial" panose="020B0604020202020204" pitchFamily="34" charset="0"/>
                <a:cs typeface="Arial" panose="020B0604020202020204" pitchFamily="34" charset="0"/>
              </a:rPr>
              <a:t>P</a:t>
            </a:r>
            <a:r>
              <a:rPr lang="en-US" sz="1600" b="0" i="0" dirty="0">
                <a:solidFill>
                  <a:srgbClr val="333333"/>
                </a:solidFill>
                <a:effectLst/>
                <a:latin typeface="Arial" panose="020B0604020202020204" pitchFamily="34" charset="0"/>
                <a:cs typeface="Arial" panose="020B0604020202020204" pitchFamily="34" charset="0"/>
              </a:rPr>
              <a:t>MOS transistors will be ON, creating a path from Y to VDD.</a:t>
            </a:r>
          </a:p>
          <a:p>
            <a:pPr algn="just" fontAlgn="base"/>
            <a:endParaRPr lang="en-US" sz="1600" b="0" i="0" dirty="0">
              <a:solidFill>
                <a:srgbClr val="333333"/>
              </a:solidFill>
              <a:effectLst/>
              <a:latin typeface="Arial" panose="020B0604020202020204" pitchFamily="34" charset="0"/>
              <a:cs typeface="Arial" panose="020B0604020202020204" pitchFamily="34" charset="0"/>
            </a:endParaRPr>
          </a:p>
          <a:p>
            <a:pPr marL="285750" indent="-285750" algn="just" fontAlgn="base">
              <a:buFont typeface="Arial" panose="020B0604020202020204" pitchFamily="34" charset="0"/>
              <a:buChar char="•"/>
            </a:pPr>
            <a:r>
              <a:rPr lang="en-US" sz="1600" b="0" i="0" dirty="0">
                <a:solidFill>
                  <a:srgbClr val="333333"/>
                </a:solidFill>
                <a:effectLst/>
                <a:latin typeface="Arial" panose="020B0604020202020204" pitchFamily="34" charset="0"/>
                <a:cs typeface="Arial" panose="020B0604020202020204" pitchFamily="34" charset="0"/>
              </a:rPr>
              <a:t>Hence, the output Y will be high. If both inputs are high, both of the </a:t>
            </a:r>
            <a:r>
              <a:rPr lang="en-US" sz="1600" dirty="0">
                <a:solidFill>
                  <a:srgbClr val="333333"/>
                </a:solidFill>
                <a:latin typeface="Arial" panose="020B0604020202020204" pitchFamily="34" charset="0"/>
                <a:cs typeface="Arial" panose="020B0604020202020204" pitchFamily="34" charset="0"/>
              </a:rPr>
              <a:t>N</a:t>
            </a:r>
            <a:r>
              <a:rPr lang="en-US" sz="1600" b="0" i="0" dirty="0">
                <a:solidFill>
                  <a:srgbClr val="333333"/>
                </a:solidFill>
                <a:effectLst/>
                <a:latin typeface="Arial" panose="020B0604020202020204" pitchFamily="34" charset="0"/>
                <a:cs typeface="Arial" panose="020B0604020202020204" pitchFamily="34" charset="0"/>
              </a:rPr>
              <a:t>MOS transistors will be ON and both of the </a:t>
            </a:r>
            <a:r>
              <a:rPr lang="en-US" sz="1600" dirty="0">
                <a:solidFill>
                  <a:srgbClr val="333333"/>
                </a:solidFill>
                <a:latin typeface="Arial" panose="020B0604020202020204" pitchFamily="34" charset="0"/>
                <a:cs typeface="Arial" panose="020B0604020202020204" pitchFamily="34" charset="0"/>
              </a:rPr>
              <a:t>P</a:t>
            </a:r>
            <a:r>
              <a:rPr lang="en-US" sz="1600" b="0" i="0" dirty="0">
                <a:solidFill>
                  <a:srgbClr val="333333"/>
                </a:solidFill>
                <a:effectLst/>
                <a:latin typeface="Arial" panose="020B0604020202020204" pitchFamily="34" charset="0"/>
                <a:cs typeface="Arial" panose="020B0604020202020204" pitchFamily="34" charset="0"/>
              </a:rPr>
              <a:t>MOS transistors will be OFF. Hence, the output will be logic low. </a:t>
            </a:r>
          </a:p>
          <a:p>
            <a:endParaRPr lang="en-US" dirty="0"/>
          </a:p>
        </p:txBody>
      </p:sp>
    </p:spTree>
    <p:extLst>
      <p:ext uri="{BB962C8B-B14F-4D97-AF65-F5344CB8AC3E}">
        <p14:creationId xmlns:p14="http://schemas.microsoft.com/office/powerpoint/2010/main" val="1873432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E541-AFC2-47EF-B7FD-3799D1AF70C8}"/>
              </a:ext>
            </a:extLst>
          </p:cNvPr>
          <p:cNvSpPr>
            <a:spLocks noGrp="1"/>
          </p:cNvSpPr>
          <p:nvPr>
            <p:ph type="title"/>
          </p:nvPr>
        </p:nvSpPr>
        <p:spPr/>
        <p:txBody>
          <a:bodyPr/>
          <a:lstStyle/>
          <a:p>
            <a:r>
              <a:rPr lang="en-US" dirty="0"/>
              <a:t>CMOS NAND</a:t>
            </a:r>
          </a:p>
        </p:txBody>
      </p:sp>
      <p:sp>
        <p:nvSpPr>
          <p:cNvPr id="3" name="Content Placeholder 2">
            <a:extLst>
              <a:ext uri="{FF2B5EF4-FFF2-40B4-BE49-F238E27FC236}">
                <a16:creationId xmlns:a16="http://schemas.microsoft.com/office/drawing/2014/main" id="{89DF0B5B-2B62-4147-9C32-94CB838D5D1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4067BED-99EA-47DD-9B09-0338F438F74B}"/>
              </a:ext>
            </a:extLst>
          </p:cNvPr>
          <p:cNvPicPr>
            <a:picLocks noChangeAspect="1"/>
          </p:cNvPicPr>
          <p:nvPr/>
        </p:nvPicPr>
        <p:blipFill>
          <a:blip r:embed="rId2"/>
          <a:stretch>
            <a:fillRect/>
          </a:stretch>
        </p:blipFill>
        <p:spPr>
          <a:xfrm>
            <a:off x="1047750" y="2511456"/>
            <a:ext cx="10096500" cy="38168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26933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6915-34E6-493A-BF63-90BA9EF0E35E}"/>
              </a:ext>
            </a:extLst>
          </p:cNvPr>
          <p:cNvSpPr>
            <a:spLocks noGrp="1"/>
          </p:cNvSpPr>
          <p:nvPr>
            <p:ph type="title"/>
          </p:nvPr>
        </p:nvSpPr>
        <p:spPr>
          <a:xfrm>
            <a:off x="2231136" y="130191"/>
            <a:ext cx="7729728" cy="1188720"/>
          </a:xfrm>
        </p:spPr>
        <p:txBody>
          <a:bodyPr/>
          <a:lstStyle/>
          <a:p>
            <a:r>
              <a:rPr lang="en-US" dirty="0" err="1"/>
              <a:t>Cmos</a:t>
            </a:r>
            <a:r>
              <a:rPr lang="en-US" dirty="0"/>
              <a:t> nor</a:t>
            </a:r>
          </a:p>
        </p:txBody>
      </p:sp>
      <p:pic>
        <p:nvPicPr>
          <p:cNvPr id="5" name="Picture 4">
            <a:extLst>
              <a:ext uri="{FF2B5EF4-FFF2-40B4-BE49-F238E27FC236}">
                <a16:creationId xmlns:a16="http://schemas.microsoft.com/office/drawing/2014/main" id="{B3FB7C3E-C1AE-4884-A801-16FC0C5A2E4D}"/>
              </a:ext>
            </a:extLst>
          </p:cNvPr>
          <p:cNvPicPr>
            <a:picLocks noChangeAspect="1"/>
          </p:cNvPicPr>
          <p:nvPr/>
        </p:nvPicPr>
        <p:blipFill>
          <a:blip r:embed="rId3"/>
          <a:stretch>
            <a:fillRect/>
          </a:stretch>
        </p:blipFill>
        <p:spPr>
          <a:xfrm>
            <a:off x="385890" y="1620282"/>
            <a:ext cx="5333775" cy="5096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BC5EA244-79A1-45F5-88F5-932C9F33CDA4}"/>
              </a:ext>
            </a:extLst>
          </p:cNvPr>
          <p:cNvPicPr>
            <a:picLocks noChangeAspect="1"/>
          </p:cNvPicPr>
          <p:nvPr/>
        </p:nvPicPr>
        <p:blipFill>
          <a:blip r:embed="rId4"/>
          <a:stretch>
            <a:fillRect/>
          </a:stretch>
        </p:blipFill>
        <p:spPr>
          <a:xfrm>
            <a:off x="5924939" y="1620281"/>
            <a:ext cx="6017101" cy="30356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6500310D-6701-4B95-910C-298F32E4A004}"/>
              </a:ext>
            </a:extLst>
          </p:cNvPr>
          <p:cNvSpPr txBox="1"/>
          <p:nvPr/>
        </p:nvSpPr>
        <p:spPr>
          <a:xfrm flipH="1">
            <a:off x="2758773" y="1828800"/>
            <a:ext cx="205274" cy="369332"/>
          </a:xfrm>
          <a:prstGeom prst="rect">
            <a:avLst/>
          </a:prstGeom>
          <a:noFill/>
        </p:spPr>
        <p:txBody>
          <a:bodyPr wrap="square" rtlCol="0">
            <a:spAutoFit/>
          </a:bodyPr>
          <a:lstStyle/>
          <a:p>
            <a:r>
              <a:rPr lang="en-US" dirty="0"/>
              <a:t>S</a:t>
            </a:r>
          </a:p>
        </p:txBody>
      </p:sp>
      <p:sp>
        <p:nvSpPr>
          <p:cNvPr id="8" name="TextBox 7">
            <a:extLst>
              <a:ext uri="{FF2B5EF4-FFF2-40B4-BE49-F238E27FC236}">
                <a16:creationId xmlns:a16="http://schemas.microsoft.com/office/drawing/2014/main" id="{FBE1CD11-667F-40E6-8A50-BE418D00473B}"/>
              </a:ext>
            </a:extLst>
          </p:cNvPr>
          <p:cNvSpPr txBox="1"/>
          <p:nvPr/>
        </p:nvSpPr>
        <p:spPr>
          <a:xfrm>
            <a:off x="3323789" y="5673739"/>
            <a:ext cx="283569" cy="369332"/>
          </a:xfrm>
          <a:prstGeom prst="rect">
            <a:avLst/>
          </a:prstGeom>
          <a:noFill/>
        </p:spPr>
        <p:txBody>
          <a:bodyPr wrap="square">
            <a:spAutoFit/>
          </a:bodyPr>
          <a:lstStyle/>
          <a:p>
            <a:r>
              <a:rPr lang="en-US" dirty="0"/>
              <a:t>S</a:t>
            </a:r>
          </a:p>
        </p:txBody>
      </p:sp>
      <p:sp>
        <p:nvSpPr>
          <p:cNvPr id="10" name="TextBox 9">
            <a:extLst>
              <a:ext uri="{FF2B5EF4-FFF2-40B4-BE49-F238E27FC236}">
                <a16:creationId xmlns:a16="http://schemas.microsoft.com/office/drawing/2014/main" id="{55CE11C8-2C67-4D2F-BAAE-145D194A2566}"/>
              </a:ext>
            </a:extLst>
          </p:cNvPr>
          <p:cNvSpPr txBox="1"/>
          <p:nvPr/>
        </p:nvSpPr>
        <p:spPr>
          <a:xfrm>
            <a:off x="3090754" y="4258853"/>
            <a:ext cx="374819" cy="369332"/>
          </a:xfrm>
          <a:prstGeom prst="rect">
            <a:avLst/>
          </a:prstGeom>
          <a:noFill/>
        </p:spPr>
        <p:txBody>
          <a:bodyPr wrap="square">
            <a:spAutoFit/>
          </a:bodyPr>
          <a:lstStyle/>
          <a:p>
            <a:r>
              <a:rPr lang="en-US" dirty="0"/>
              <a:t>D</a:t>
            </a:r>
          </a:p>
        </p:txBody>
      </p:sp>
      <p:sp>
        <p:nvSpPr>
          <p:cNvPr id="12" name="TextBox 11">
            <a:extLst>
              <a:ext uri="{FF2B5EF4-FFF2-40B4-BE49-F238E27FC236}">
                <a16:creationId xmlns:a16="http://schemas.microsoft.com/office/drawing/2014/main" id="{412B5EC2-21E9-46C6-BC09-5940AED50A30}"/>
              </a:ext>
            </a:extLst>
          </p:cNvPr>
          <p:cNvSpPr txBox="1"/>
          <p:nvPr/>
        </p:nvSpPr>
        <p:spPr>
          <a:xfrm>
            <a:off x="2775140" y="3799311"/>
            <a:ext cx="400139" cy="369332"/>
          </a:xfrm>
          <a:prstGeom prst="rect">
            <a:avLst/>
          </a:prstGeom>
          <a:noFill/>
        </p:spPr>
        <p:txBody>
          <a:bodyPr wrap="square">
            <a:spAutoFit/>
          </a:bodyPr>
          <a:lstStyle/>
          <a:p>
            <a:r>
              <a:rPr lang="en-US" dirty="0"/>
              <a:t>D</a:t>
            </a:r>
          </a:p>
        </p:txBody>
      </p:sp>
      <p:sp>
        <p:nvSpPr>
          <p:cNvPr id="14" name="TextBox 13">
            <a:extLst>
              <a:ext uri="{FF2B5EF4-FFF2-40B4-BE49-F238E27FC236}">
                <a16:creationId xmlns:a16="http://schemas.microsoft.com/office/drawing/2014/main" id="{50EBDA46-0EC6-4E31-8B19-7921E4B720C5}"/>
              </a:ext>
            </a:extLst>
          </p:cNvPr>
          <p:cNvSpPr txBox="1"/>
          <p:nvPr/>
        </p:nvSpPr>
        <p:spPr>
          <a:xfrm>
            <a:off x="4122337" y="4286644"/>
            <a:ext cx="374819" cy="369332"/>
          </a:xfrm>
          <a:prstGeom prst="rect">
            <a:avLst/>
          </a:prstGeom>
          <a:noFill/>
        </p:spPr>
        <p:txBody>
          <a:bodyPr wrap="square">
            <a:spAutoFit/>
          </a:bodyPr>
          <a:lstStyle/>
          <a:p>
            <a:r>
              <a:rPr lang="en-US" dirty="0"/>
              <a:t>D</a:t>
            </a:r>
          </a:p>
        </p:txBody>
      </p:sp>
      <p:sp>
        <p:nvSpPr>
          <p:cNvPr id="16" name="TextBox 15">
            <a:extLst>
              <a:ext uri="{FF2B5EF4-FFF2-40B4-BE49-F238E27FC236}">
                <a16:creationId xmlns:a16="http://schemas.microsoft.com/office/drawing/2014/main" id="{D3CB850E-D01F-4FB7-A8C0-D8437DB6BE8D}"/>
              </a:ext>
            </a:extLst>
          </p:cNvPr>
          <p:cNvSpPr txBox="1"/>
          <p:nvPr/>
        </p:nvSpPr>
        <p:spPr>
          <a:xfrm>
            <a:off x="2240533" y="4980192"/>
            <a:ext cx="271555" cy="369332"/>
          </a:xfrm>
          <a:prstGeom prst="rect">
            <a:avLst/>
          </a:prstGeom>
          <a:noFill/>
        </p:spPr>
        <p:txBody>
          <a:bodyPr wrap="square">
            <a:spAutoFit/>
          </a:bodyPr>
          <a:lstStyle/>
          <a:p>
            <a:r>
              <a:rPr lang="en-US" dirty="0"/>
              <a:t>G</a:t>
            </a:r>
          </a:p>
        </p:txBody>
      </p:sp>
      <p:sp>
        <p:nvSpPr>
          <p:cNvPr id="18" name="TextBox 17">
            <a:extLst>
              <a:ext uri="{FF2B5EF4-FFF2-40B4-BE49-F238E27FC236}">
                <a16:creationId xmlns:a16="http://schemas.microsoft.com/office/drawing/2014/main" id="{28BDEBA2-F716-4571-A996-968A52BADB1B}"/>
              </a:ext>
            </a:extLst>
          </p:cNvPr>
          <p:cNvSpPr txBox="1"/>
          <p:nvPr/>
        </p:nvSpPr>
        <p:spPr>
          <a:xfrm>
            <a:off x="4996543" y="4766704"/>
            <a:ext cx="359228" cy="369332"/>
          </a:xfrm>
          <a:prstGeom prst="rect">
            <a:avLst/>
          </a:prstGeom>
          <a:noFill/>
        </p:spPr>
        <p:txBody>
          <a:bodyPr wrap="square">
            <a:spAutoFit/>
          </a:bodyPr>
          <a:lstStyle/>
          <a:p>
            <a:r>
              <a:rPr lang="en-US" dirty="0"/>
              <a:t>G</a:t>
            </a:r>
          </a:p>
        </p:txBody>
      </p:sp>
      <p:sp>
        <p:nvSpPr>
          <p:cNvPr id="20" name="TextBox 19">
            <a:extLst>
              <a:ext uri="{FF2B5EF4-FFF2-40B4-BE49-F238E27FC236}">
                <a16:creationId xmlns:a16="http://schemas.microsoft.com/office/drawing/2014/main" id="{BE71AE93-46FF-4C0F-95BC-85E438254756}"/>
              </a:ext>
            </a:extLst>
          </p:cNvPr>
          <p:cNvSpPr txBox="1"/>
          <p:nvPr/>
        </p:nvSpPr>
        <p:spPr>
          <a:xfrm>
            <a:off x="2991808" y="3169163"/>
            <a:ext cx="331981" cy="369332"/>
          </a:xfrm>
          <a:prstGeom prst="rect">
            <a:avLst/>
          </a:prstGeom>
          <a:noFill/>
        </p:spPr>
        <p:txBody>
          <a:bodyPr wrap="square">
            <a:spAutoFit/>
          </a:bodyPr>
          <a:lstStyle/>
          <a:p>
            <a:r>
              <a:rPr lang="en-US" dirty="0"/>
              <a:t>S</a:t>
            </a:r>
          </a:p>
        </p:txBody>
      </p:sp>
      <p:sp>
        <p:nvSpPr>
          <p:cNvPr id="22" name="TextBox 21">
            <a:extLst>
              <a:ext uri="{FF2B5EF4-FFF2-40B4-BE49-F238E27FC236}">
                <a16:creationId xmlns:a16="http://schemas.microsoft.com/office/drawing/2014/main" id="{162A20F1-D9B6-498F-B4B0-C1A799C070D5}"/>
              </a:ext>
            </a:extLst>
          </p:cNvPr>
          <p:cNvSpPr txBox="1"/>
          <p:nvPr/>
        </p:nvSpPr>
        <p:spPr>
          <a:xfrm>
            <a:off x="2672503" y="2859314"/>
            <a:ext cx="331981" cy="369332"/>
          </a:xfrm>
          <a:prstGeom prst="rect">
            <a:avLst/>
          </a:prstGeom>
          <a:noFill/>
        </p:spPr>
        <p:txBody>
          <a:bodyPr wrap="square">
            <a:spAutoFit/>
          </a:bodyPr>
          <a:lstStyle/>
          <a:p>
            <a:r>
              <a:rPr lang="en-US" dirty="0"/>
              <a:t>D</a:t>
            </a:r>
          </a:p>
        </p:txBody>
      </p:sp>
      <p:sp>
        <p:nvSpPr>
          <p:cNvPr id="24" name="TextBox 23">
            <a:extLst>
              <a:ext uri="{FF2B5EF4-FFF2-40B4-BE49-F238E27FC236}">
                <a16:creationId xmlns:a16="http://schemas.microsoft.com/office/drawing/2014/main" id="{C2C95036-D676-4E80-98AF-A8E8D8DDD809}"/>
              </a:ext>
            </a:extLst>
          </p:cNvPr>
          <p:cNvSpPr txBox="1"/>
          <p:nvPr/>
        </p:nvSpPr>
        <p:spPr>
          <a:xfrm>
            <a:off x="2240533" y="2343549"/>
            <a:ext cx="288600" cy="369332"/>
          </a:xfrm>
          <a:prstGeom prst="rect">
            <a:avLst/>
          </a:prstGeom>
          <a:noFill/>
        </p:spPr>
        <p:txBody>
          <a:bodyPr wrap="square">
            <a:spAutoFit/>
          </a:bodyPr>
          <a:lstStyle/>
          <a:p>
            <a:r>
              <a:rPr lang="en-US" dirty="0"/>
              <a:t>G</a:t>
            </a:r>
          </a:p>
        </p:txBody>
      </p:sp>
      <p:sp>
        <p:nvSpPr>
          <p:cNvPr id="26" name="TextBox 25">
            <a:extLst>
              <a:ext uri="{FF2B5EF4-FFF2-40B4-BE49-F238E27FC236}">
                <a16:creationId xmlns:a16="http://schemas.microsoft.com/office/drawing/2014/main" id="{9CD7CA27-14CA-44F1-A838-BC6A0DB135B3}"/>
              </a:ext>
            </a:extLst>
          </p:cNvPr>
          <p:cNvSpPr txBox="1"/>
          <p:nvPr/>
        </p:nvSpPr>
        <p:spPr>
          <a:xfrm>
            <a:off x="2243149" y="3277679"/>
            <a:ext cx="285984" cy="369332"/>
          </a:xfrm>
          <a:prstGeom prst="rect">
            <a:avLst/>
          </a:prstGeom>
          <a:noFill/>
        </p:spPr>
        <p:txBody>
          <a:bodyPr wrap="square">
            <a:spAutoFit/>
          </a:bodyPr>
          <a:lstStyle/>
          <a:p>
            <a:r>
              <a:rPr lang="en-US" dirty="0"/>
              <a:t>G</a:t>
            </a:r>
          </a:p>
        </p:txBody>
      </p:sp>
      <p:sp>
        <p:nvSpPr>
          <p:cNvPr id="28" name="TextBox 27">
            <a:extLst>
              <a:ext uri="{FF2B5EF4-FFF2-40B4-BE49-F238E27FC236}">
                <a16:creationId xmlns:a16="http://schemas.microsoft.com/office/drawing/2014/main" id="{99A3EB28-7231-4CBF-8CD1-12220D41DF09}"/>
              </a:ext>
            </a:extLst>
          </p:cNvPr>
          <p:cNvSpPr txBox="1"/>
          <p:nvPr/>
        </p:nvSpPr>
        <p:spPr>
          <a:xfrm>
            <a:off x="4072095" y="5672066"/>
            <a:ext cx="283569" cy="369332"/>
          </a:xfrm>
          <a:prstGeom prst="rect">
            <a:avLst/>
          </a:prstGeom>
          <a:noFill/>
        </p:spPr>
        <p:txBody>
          <a:bodyPr wrap="square">
            <a:spAutoFit/>
          </a:bodyPr>
          <a:lstStyle/>
          <a:p>
            <a:r>
              <a:rPr lang="en-US" dirty="0"/>
              <a:t>S</a:t>
            </a:r>
          </a:p>
        </p:txBody>
      </p:sp>
    </p:spTree>
    <p:extLst>
      <p:ext uri="{BB962C8B-B14F-4D97-AF65-F5344CB8AC3E}">
        <p14:creationId xmlns:p14="http://schemas.microsoft.com/office/powerpoint/2010/main" val="3305530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084D-549E-4D99-8D20-43DA4A515957}"/>
              </a:ext>
            </a:extLst>
          </p:cNvPr>
          <p:cNvSpPr>
            <a:spLocks noGrp="1"/>
          </p:cNvSpPr>
          <p:nvPr>
            <p:ph type="title"/>
          </p:nvPr>
        </p:nvSpPr>
        <p:spPr>
          <a:xfrm>
            <a:off x="2231136" y="283558"/>
            <a:ext cx="7729728" cy="1188720"/>
          </a:xfrm>
        </p:spPr>
        <p:txBody>
          <a:bodyPr/>
          <a:lstStyle/>
          <a:p>
            <a:r>
              <a:rPr lang="en-US" dirty="0"/>
              <a:t>CMOS applications &amp; uses</a:t>
            </a:r>
          </a:p>
        </p:txBody>
      </p:sp>
      <p:sp>
        <p:nvSpPr>
          <p:cNvPr id="3" name="Content Placeholder 2">
            <a:extLst>
              <a:ext uri="{FF2B5EF4-FFF2-40B4-BE49-F238E27FC236}">
                <a16:creationId xmlns:a16="http://schemas.microsoft.com/office/drawing/2014/main" id="{AD185D48-AE80-4642-85C1-ED4C0EC82632}"/>
              </a:ext>
            </a:extLst>
          </p:cNvPr>
          <p:cNvSpPr>
            <a:spLocks noGrp="1"/>
          </p:cNvSpPr>
          <p:nvPr>
            <p:ph idx="1"/>
          </p:nvPr>
        </p:nvSpPr>
        <p:spPr>
          <a:xfrm>
            <a:off x="1559860" y="1773014"/>
            <a:ext cx="9356365" cy="4201295"/>
          </a:xfrm>
        </p:spPr>
        <p:txBody>
          <a:bodyPr>
            <a:noAutofit/>
          </a:bodyPr>
          <a:lstStyle/>
          <a:p>
            <a:pPr>
              <a:lnSpc>
                <a:spcPct val="150000"/>
              </a:lnSpc>
            </a:pPr>
            <a:r>
              <a:rPr lang="en-US" sz="1600" b="0" i="0" dirty="0">
                <a:solidFill>
                  <a:srgbClr val="333333"/>
                </a:solidFill>
                <a:effectLst/>
                <a:latin typeface="Arial" panose="020B0604020202020204" pitchFamily="34" charset="0"/>
                <a:cs typeface="Arial" panose="020B0604020202020204" pitchFamily="34" charset="0"/>
              </a:rPr>
              <a:t>CMOS technology is one of the most popular technology in the </a:t>
            </a:r>
            <a:r>
              <a:rPr lang="en-US" sz="1600" b="1" i="0" dirty="0">
                <a:solidFill>
                  <a:srgbClr val="333333"/>
                </a:solidFill>
                <a:effectLst/>
                <a:latin typeface="Arial" panose="020B0604020202020204" pitchFamily="34" charset="0"/>
                <a:cs typeface="Arial" panose="020B0604020202020204" pitchFamily="34" charset="0"/>
              </a:rPr>
              <a:t>computer chip design industry </a:t>
            </a:r>
            <a:r>
              <a:rPr lang="en-US" sz="1600" b="0" i="0" dirty="0">
                <a:solidFill>
                  <a:srgbClr val="333333"/>
                </a:solidFill>
                <a:effectLst/>
                <a:latin typeface="Arial" panose="020B0604020202020204" pitchFamily="34" charset="0"/>
                <a:cs typeface="Arial" panose="020B0604020202020204" pitchFamily="34" charset="0"/>
              </a:rPr>
              <a:t>and broadly used today to form ICs in numerous and varied applications. </a:t>
            </a:r>
          </a:p>
          <a:p>
            <a:pPr>
              <a:lnSpc>
                <a:spcPct val="150000"/>
              </a:lnSpc>
            </a:pPr>
            <a:r>
              <a:rPr lang="en-US" sz="1600" b="0" i="0" dirty="0">
                <a:solidFill>
                  <a:srgbClr val="333333"/>
                </a:solidFill>
                <a:effectLst/>
                <a:latin typeface="Arial" panose="020B0604020202020204" pitchFamily="34" charset="0"/>
                <a:cs typeface="Arial" panose="020B0604020202020204" pitchFamily="34" charset="0"/>
              </a:rPr>
              <a:t>Today’s computer memories, CPUs and cell phones make use of this technology due to several key advantages. </a:t>
            </a:r>
          </a:p>
          <a:p>
            <a:pPr>
              <a:lnSpc>
                <a:spcPct val="150000"/>
              </a:lnSpc>
            </a:pPr>
            <a:r>
              <a:rPr lang="en-US" sz="1600" b="0" i="0" dirty="0">
                <a:solidFill>
                  <a:srgbClr val="333333"/>
                </a:solidFill>
                <a:effectLst/>
                <a:latin typeface="Arial" panose="020B0604020202020204" pitchFamily="34" charset="0"/>
                <a:cs typeface="Arial" panose="020B0604020202020204" pitchFamily="34" charset="0"/>
              </a:rPr>
              <a:t>This is a technology that makes use of both P channel and N channel semiconductor devices.</a:t>
            </a:r>
          </a:p>
          <a:p>
            <a:pPr>
              <a:lnSpc>
                <a:spcPct val="150000"/>
              </a:lnSpc>
            </a:pPr>
            <a:r>
              <a:rPr lang="en-US" sz="1600" b="0" i="0" dirty="0">
                <a:solidFill>
                  <a:srgbClr val="333333"/>
                </a:solidFill>
                <a:effectLst/>
                <a:latin typeface="Arial" panose="020B0604020202020204" pitchFamily="34" charset="0"/>
                <a:cs typeface="Arial" panose="020B0604020202020204" pitchFamily="34" charset="0"/>
              </a:rPr>
              <a:t>This is the dominant semiconductor technology for microprocessors, microcontroller chips, memories like RAM, ROM, EEPROM and application specific integrated circuits (ASICs).</a:t>
            </a:r>
          </a:p>
          <a:p>
            <a:pPr>
              <a:lnSpc>
                <a:spcPct val="150000"/>
              </a:lnSpc>
            </a:pPr>
            <a:r>
              <a:rPr lang="en-US" sz="1600" b="0" i="0" dirty="0">
                <a:solidFill>
                  <a:srgbClr val="333333"/>
                </a:solidFill>
                <a:effectLst/>
                <a:latin typeface="Arial" panose="020B0604020202020204" pitchFamily="34" charset="0"/>
                <a:cs typeface="Arial" panose="020B0604020202020204" pitchFamily="34" charset="0"/>
              </a:rPr>
              <a:t>The main advantage of CMOS over NMOS and BIPOLAR technology is the </a:t>
            </a:r>
            <a:r>
              <a:rPr lang="en-US" sz="1600" b="1" i="0" dirty="0">
                <a:solidFill>
                  <a:srgbClr val="333333"/>
                </a:solidFill>
                <a:effectLst/>
                <a:latin typeface="Arial" panose="020B0604020202020204" pitchFamily="34" charset="0"/>
                <a:cs typeface="Arial" panose="020B0604020202020204" pitchFamily="34" charset="0"/>
              </a:rPr>
              <a:t>much smaller power dissipation</a:t>
            </a:r>
            <a:r>
              <a:rPr lang="en-US" sz="1600" b="1" i="0" dirty="0">
                <a:solidFill>
                  <a:srgbClr val="333333"/>
                </a:solidFill>
                <a:effectLst/>
                <a:latin typeface="Source Sans Pro" panose="020B0503030403020204" pitchFamily="34" charset="0"/>
              </a:rPr>
              <a:t>.</a:t>
            </a: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622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F642-9FB4-43A8-8008-ED4F2A83AAA5}"/>
              </a:ext>
            </a:extLst>
          </p:cNvPr>
          <p:cNvSpPr>
            <a:spLocks noGrp="1"/>
          </p:cNvSpPr>
          <p:nvPr>
            <p:ph type="title"/>
          </p:nvPr>
        </p:nvSpPr>
        <p:spPr>
          <a:xfrm>
            <a:off x="2106849" y="227846"/>
            <a:ext cx="7729728" cy="1188720"/>
          </a:xfrm>
        </p:spPr>
        <p:txBody>
          <a:bodyPr/>
          <a:lstStyle/>
          <a:p>
            <a:r>
              <a:rPr lang="en-US" dirty="0"/>
              <a:t>Mos basics</a:t>
            </a:r>
          </a:p>
        </p:txBody>
      </p:sp>
      <p:sp>
        <p:nvSpPr>
          <p:cNvPr id="3" name="Content Placeholder 2">
            <a:extLst>
              <a:ext uri="{FF2B5EF4-FFF2-40B4-BE49-F238E27FC236}">
                <a16:creationId xmlns:a16="http://schemas.microsoft.com/office/drawing/2014/main" id="{8E58D281-083C-429C-A767-E1A95CF4A1F6}"/>
              </a:ext>
            </a:extLst>
          </p:cNvPr>
          <p:cNvSpPr>
            <a:spLocks noGrp="1"/>
          </p:cNvSpPr>
          <p:nvPr>
            <p:ph idx="1"/>
          </p:nvPr>
        </p:nvSpPr>
        <p:spPr>
          <a:xfrm>
            <a:off x="378781" y="1676415"/>
            <a:ext cx="7264893" cy="4882718"/>
          </a:xfrm>
        </p:spPr>
        <p:txBody>
          <a:bodyPr>
            <a:normAutofit fontScale="92500" lnSpcReduction="10000"/>
          </a:bodyPr>
          <a:lstStyle/>
          <a:p>
            <a:pPr>
              <a:lnSpc>
                <a:spcPct val="110000"/>
              </a:lnSpc>
            </a:pPr>
            <a:r>
              <a:rPr lang="en-US" sz="1800" b="0" i="0" u="none" strike="noStrike" dirty="0">
                <a:solidFill>
                  <a:srgbClr val="222222"/>
                </a:solidFill>
                <a:effectLst/>
                <a:latin typeface="Arial" panose="020B0604020202020204" pitchFamily="34" charset="0"/>
                <a:cs typeface="Arial" panose="020B0604020202020204" pitchFamily="34" charset="0"/>
              </a:rPr>
              <a:t>The </a:t>
            </a:r>
            <a:r>
              <a:rPr lang="en-US" sz="1800" b="1" i="0" u="none" strike="noStrike" dirty="0">
                <a:solidFill>
                  <a:srgbClr val="222222"/>
                </a:solidFill>
                <a:effectLst/>
                <a:latin typeface="Arial" panose="020B0604020202020204" pitchFamily="34" charset="0"/>
                <a:cs typeface="Arial" panose="020B0604020202020204" pitchFamily="34" charset="0"/>
              </a:rPr>
              <a:t>MOSFET</a:t>
            </a:r>
            <a:r>
              <a:rPr lang="en-US" sz="1800" b="0" i="0" u="none" strike="noStrike" dirty="0">
                <a:solidFill>
                  <a:srgbClr val="222222"/>
                </a:solidFill>
                <a:effectLst/>
                <a:latin typeface="Arial" panose="020B0604020202020204" pitchFamily="34" charset="0"/>
                <a:cs typeface="Arial" panose="020B0604020202020204" pitchFamily="34" charset="0"/>
              </a:rPr>
              <a:t> (Metal Oxide Semiconductor Field Effect Transistor) is a semiconductor device which is widely used for switching and amplifying electronic signals in the electronic devices.</a:t>
            </a:r>
          </a:p>
          <a:p>
            <a:pPr>
              <a:lnSpc>
                <a:spcPct val="110000"/>
              </a:lnSpc>
            </a:pPr>
            <a:endParaRPr lang="en-US" sz="1800" b="0" i="0" u="none" strike="noStrike" dirty="0">
              <a:solidFill>
                <a:srgbClr val="222222"/>
              </a:solidFill>
              <a:effectLst/>
              <a:latin typeface="Arial" panose="020B0604020202020204" pitchFamily="34" charset="0"/>
              <a:cs typeface="Arial" panose="020B0604020202020204" pitchFamily="34" charset="0"/>
            </a:endParaRPr>
          </a:p>
          <a:p>
            <a:pPr algn="just" rtl="0">
              <a:lnSpc>
                <a:spcPct val="110000"/>
              </a:lnSpc>
              <a:spcBef>
                <a:spcPts val="0"/>
              </a:spcBef>
              <a:spcAft>
                <a:spcPts val="0"/>
              </a:spcAft>
            </a:pPr>
            <a:r>
              <a:rPr lang="en-US" dirty="0">
                <a:solidFill>
                  <a:srgbClr val="222222"/>
                </a:solidFill>
                <a:latin typeface="Arial" panose="020B0604020202020204" pitchFamily="34" charset="0"/>
                <a:cs typeface="Arial" panose="020B0604020202020204" pitchFamily="34" charset="0"/>
              </a:rPr>
              <a:t>It is mainly a </a:t>
            </a:r>
            <a:r>
              <a:rPr lang="en-US" sz="1800" b="1" i="0" u="none" strike="noStrike" dirty="0">
                <a:solidFill>
                  <a:srgbClr val="222222"/>
                </a:solidFill>
                <a:effectLst/>
                <a:latin typeface="Arial" panose="020B0604020202020204" pitchFamily="34" charset="0"/>
                <a:cs typeface="Arial" panose="020B0604020202020204" pitchFamily="34" charset="0"/>
              </a:rPr>
              <a:t>three terminal device </a:t>
            </a:r>
            <a:r>
              <a:rPr lang="en-US" sz="1800" b="0" i="0" u="none" strike="noStrike" dirty="0">
                <a:solidFill>
                  <a:srgbClr val="222222"/>
                </a:solidFill>
                <a:effectLst/>
                <a:latin typeface="Arial" panose="020B0604020202020204" pitchFamily="34" charset="0"/>
                <a:cs typeface="Arial" panose="020B0604020202020204" pitchFamily="34" charset="0"/>
              </a:rPr>
              <a:t>such as source, gate, and drain. </a:t>
            </a:r>
          </a:p>
          <a:p>
            <a:pPr marL="0" indent="0" algn="just" rtl="0">
              <a:lnSpc>
                <a:spcPct val="110000"/>
              </a:lnSpc>
              <a:spcBef>
                <a:spcPts val="0"/>
              </a:spcBef>
              <a:spcAft>
                <a:spcPts val="0"/>
              </a:spcAft>
              <a:buNone/>
            </a:pPr>
            <a:endParaRPr lang="en-US" b="0" dirty="0">
              <a:effectLst/>
              <a:latin typeface="Arial" panose="020B0604020202020204" pitchFamily="34" charset="0"/>
              <a:cs typeface="Arial" panose="020B0604020202020204" pitchFamily="34" charset="0"/>
            </a:endParaRPr>
          </a:p>
          <a:p>
            <a:pPr algn="just">
              <a:lnSpc>
                <a:spcPct val="110000"/>
              </a:lnSpc>
              <a:spcBef>
                <a:spcPts val="0"/>
              </a:spcBef>
            </a:pPr>
            <a:r>
              <a:rPr lang="en-US" sz="1800" b="0" i="0" u="none" strike="noStrike" dirty="0">
                <a:solidFill>
                  <a:srgbClr val="222222"/>
                </a:solidFill>
                <a:effectLst/>
                <a:latin typeface="Arial" panose="020B0604020202020204" pitchFamily="34" charset="0"/>
                <a:cs typeface="Arial" panose="020B0604020202020204" pitchFamily="34" charset="0"/>
              </a:rPr>
              <a:t>MOSFET is very far the most common transistor and can be used in both analog and digital circuit</a:t>
            </a:r>
          </a:p>
          <a:p>
            <a:pPr marL="0" indent="0" algn="just">
              <a:lnSpc>
                <a:spcPct val="110000"/>
              </a:lnSpc>
              <a:spcBef>
                <a:spcPts val="0"/>
              </a:spcBef>
              <a:buNone/>
            </a:pPr>
            <a:endParaRPr lang="en-US" b="0" dirty="0">
              <a:effectLst/>
              <a:latin typeface="Arial" panose="020B0604020202020204" pitchFamily="34" charset="0"/>
              <a:cs typeface="Arial" panose="020B0604020202020204" pitchFamily="34" charset="0"/>
            </a:endParaRPr>
          </a:p>
          <a:p>
            <a:pPr algn="just" rtl="0">
              <a:lnSpc>
                <a:spcPct val="110000"/>
              </a:lnSpc>
              <a:spcBef>
                <a:spcPts val="0"/>
              </a:spcBef>
              <a:spcAft>
                <a:spcPts val="0"/>
              </a:spcAft>
            </a:pPr>
            <a:r>
              <a:rPr lang="en-US" sz="1800" b="0" i="0" u="none" strike="noStrike" dirty="0">
                <a:solidFill>
                  <a:srgbClr val="222222"/>
                </a:solidFill>
                <a:effectLst/>
                <a:latin typeface="Arial" panose="020B0604020202020204" pitchFamily="34" charset="0"/>
                <a:cs typeface="Arial" panose="020B0604020202020204" pitchFamily="34" charset="0"/>
              </a:rPr>
              <a:t>MOSFET works by varying the </a:t>
            </a:r>
            <a:r>
              <a:rPr lang="en-US" sz="1800" b="1" i="0" u="none" strike="noStrike" dirty="0">
                <a:solidFill>
                  <a:srgbClr val="222222"/>
                </a:solidFill>
                <a:effectLst/>
                <a:latin typeface="Arial" panose="020B0604020202020204" pitchFamily="34" charset="0"/>
                <a:cs typeface="Arial" panose="020B0604020202020204" pitchFamily="34" charset="0"/>
              </a:rPr>
              <a:t>width of a channel</a:t>
            </a:r>
            <a:r>
              <a:rPr lang="en-US" sz="1800" b="0" i="0" u="none" strike="noStrike" dirty="0">
                <a:solidFill>
                  <a:srgbClr val="222222"/>
                </a:solidFill>
                <a:effectLst/>
                <a:latin typeface="Arial" panose="020B0604020202020204" pitchFamily="34" charset="0"/>
                <a:cs typeface="Arial" panose="020B0604020202020204" pitchFamily="34" charset="0"/>
              </a:rPr>
              <a:t> along which charge carriers flow (holes </a:t>
            </a:r>
            <a:r>
              <a:rPr lang="en-US" dirty="0">
                <a:solidFill>
                  <a:srgbClr val="222222"/>
                </a:solidFill>
                <a:latin typeface="Arial" panose="020B0604020202020204" pitchFamily="34" charset="0"/>
                <a:cs typeface="Arial" panose="020B0604020202020204" pitchFamily="34" charset="0"/>
              </a:rPr>
              <a:t>or </a:t>
            </a:r>
            <a:r>
              <a:rPr lang="en-US" sz="1800" b="0" i="0" u="none" strike="noStrike" dirty="0">
                <a:solidFill>
                  <a:srgbClr val="222222"/>
                </a:solidFill>
                <a:effectLst/>
                <a:latin typeface="Arial" panose="020B0604020202020204" pitchFamily="34" charset="0"/>
                <a:cs typeface="Arial" panose="020B0604020202020204" pitchFamily="34" charset="0"/>
              </a:rPr>
              <a:t>electrons).  </a:t>
            </a:r>
          </a:p>
          <a:p>
            <a:pPr algn="just" rtl="0">
              <a:lnSpc>
                <a:spcPct val="110000"/>
              </a:lnSpc>
              <a:spcBef>
                <a:spcPts val="0"/>
              </a:spcBef>
              <a:spcAft>
                <a:spcPts val="0"/>
              </a:spcAft>
            </a:pPr>
            <a:endParaRPr lang="en-US" b="0" dirty="0">
              <a:effectLst/>
              <a:latin typeface="Arial" panose="020B0604020202020204" pitchFamily="34" charset="0"/>
              <a:cs typeface="Arial" panose="020B0604020202020204" pitchFamily="34" charset="0"/>
            </a:endParaRPr>
          </a:p>
          <a:p>
            <a:pPr algn="just" rtl="0">
              <a:lnSpc>
                <a:spcPct val="110000"/>
              </a:lnSpc>
              <a:spcBef>
                <a:spcPts val="0"/>
              </a:spcBef>
              <a:spcAft>
                <a:spcPts val="0"/>
              </a:spcAft>
            </a:pPr>
            <a:r>
              <a:rPr lang="en-US" sz="1800" b="0" i="0" u="none" strike="noStrike" dirty="0">
                <a:solidFill>
                  <a:srgbClr val="222222"/>
                </a:solidFill>
                <a:effectLst/>
                <a:latin typeface="Arial" panose="020B0604020202020204" pitchFamily="34" charset="0"/>
                <a:cs typeface="Arial" panose="020B0604020202020204" pitchFamily="34" charset="0"/>
              </a:rPr>
              <a:t>The charge carriers enter the channel </a:t>
            </a:r>
            <a:r>
              <a:rPr lang="en-US" sz="1800" b="1" i="0" u="none" strike="noStrike" dirty="0">
                <a:solidFill>
                  <a:srgbClr val="222222"/>
                </a:solidFill>
                <a:effectLst/>
                <a:latin typeface="Arial" panose="020B0604020202020204" pitchFamily="34" charset="0"/>
                <a:cs typeface="Arial" panose="020B0604020202020204" pitchFamily="34" charset="0"/>
              </a:rPr>
              <a:t>from the source </a:t>
            </a:r>
            <a:r>
              <a:rPr lang="en-US" sz="1800" b="0" i="0" u="none" strike="noStrike" dirty="0">
                <a:solidFill>
                  <a:srgbClr val="222222"/>
                </a:solidFill>
                <a:effectLst/>
                <a:latin typeface="Arial" panose="020B0604020202020204" pitchFamily="34" charset="0"/>
                <a:cs typeface="Arial" panose="020B0604020202020204" pitchFamily="34" charset="0"/>
              </a:rPr>
              <a:t>and </a:t>
            </a:r>
            <a:r>
              <a:rPr lang="en-US" sz="1800" b="1" i="0" u="none" strike="noStrike" dirty="0">
                <a:solidFill>
                  <a:srgbClr val="222222"/>
                </a:solidFill>
                <a:effectLst/>
                <a:latin typeface="Arial" panose="020B0604020202020204" pitchFamily="34" charset="0"/>
                <a:cs typeface="Arial" panose="020B0604020202020204" pitchFamily="34" charset="0"/>
              </a:rPr>
              <a:t>exit through the drain. </a:t>
            </a:r>
          </a:p>
          <a:p>
            <a:pPr algn="just" rtl="0">
              <a:lnSpc>
                <a:spcPct val="110000"/>
              </a:lnSpc>
              <a:spcBef>
                <a:spcPts val="0"/>
              </a:spcBef>
              <a:spcAft>
                <a:spcPts val="0"/>
              </a:spcAft>
            </a:pPr>
            <a:endParaRPr lang="en-US" sz="1800" b="1" i="0" u="none" strike="noStrike" dirty="0">
              <a:solidFill>
                <a:srgbClr val="222222"/>
              </a:solidFill>
              <a:latin typeface="Arial" panose="020B0604020202020204" pitchFamily="34" charset="0"/>
              <a:cs typeface="Arial" panose="020B0604020202020204" pitchFamily="34" charset="0"/>
            </a:endParaRPr>
          </a:p>
          <a:p>
            <a:pPr algn="just" rtl="0">
              <a:lnSpc>
                <a:spcPct val="110000"/>
              </a:lnSpc>
              <a:spcBef>
                <a:spcPts val="0"/>
              </a:spcBef>
              <a:spcAft>
                <a:spcPts val="0"/>
              </a:spcAft>
            </a:pPr>
            <a:r>
              <a:rPr lang="en-US" sz="1800" b="0" i="0" u="none" strike="noStrike" dirty="0">
                <a:solidFill>
                  <a:srgbClr val="222222"/>
                </a:solidFill>
                <a:effectLst/>
                <a:latin typeface="Arial" panose="020B0604020202020204" pitchFamily="34" charset="0"/>
                <a:cs typeface="Arial" panose="020B0604020202020204" pitchFamily="34" charset="0"/>
              </a:rPr>
              <a:t>The </a:t>
            </a:r>
            <a:r>
              <a:rPr lang="en-US" sz="1800" b="1" i="0" u="none" strike="noStrike" dirty="0">
                <a:solidFill>
                  <a:srgbClr val="222222"/>
                </a:solidFill>
                <a:effectLst/>
                <a:latin typeface="Arial" panose="020B0604020202020204" pitchFamily="34" charset="0"/>
                <a:cs typeface="Arial" panose="020B0604020202020204" pitchFamily="34" charset="0"/>
              </a:rPr>
              <a:t>channel width is controlled by the voltag</a:t>
            </a:r>
            <a:r>
              <a:rPr lang="en-US" sz="1800" b="0" i="0" u="none" strike="noStrike" dirty="0">
                <a:solidFill>
                  <a:srgbClr val="222222"/>
                </a:solidFill>
                <a:effectLst/>
                <a:latin typeface="Arial" panose="020B0604020202020204" pitchFamily="34" charset="0"/>
                <a:cs typeface="Arial" panose="020B0604020202020204" pitchFamily="34" charset="0"/>
              </a:rPr>
              <a:t>e on </a:t>
            </a:r>
            <a:r>
              <a:rPr lang="en-US" dirty="0">
                <a:solidFill>
                  <a:srgbClr val="222222"/>
                </a:solidFill>
                <a:latin typeface="Arial" panose="020B0604020202020204" pitchFamily="34" charset="0"/>
                <a:cs typeface="Arial" panose="020B0604020202020204" pitchFamily="34" charset="0"/>
              </a:rPr>
              <a:t>the </a:t>
            </a:r>
            <a:r>
              <a:rPr lang="en-US" sz="1800" b="1" i="0" u="none" strike="noStrike" dirty="0">
                <a:solidFill>
                  <a:srgbClr val="222222"/>
                </a:solidFill>
                <a:effectLst/>
                <a:latin typeface="Arial" panose="020B0604020202020204" pitchFamily="34" charset="0"/>
                <a:cs typeface="Arial" panose="020B0604020202020204" pitchFamily="34" charset="0"/>
              </a:rPr>
              <a:t>gate terminal</a:t>
            </a:r>
            <a:r>
              <a:rPr lang="en-US" sz="1800" b="0" i="0" u="none" strike="noStrike" dirty="0">
                <a:solidFill>
                  <a:srgbClr val="222222"/>
                </a:solidFill>
                <a:effectLst/>
                <a:latin typeface="Arial" panose="020B0604020202020204" pitchFamily="34" charset="0"/>
                <a:cs typeface="Arial" panose="020B0604020202020204" pitchFamily="34" charset="0"/>
              </a:rPr>
              <a:t> which is </a:t>
            </a:r>
            <a:r>
              <a:rPr lang="en-US" sz="1800" b="1" i="0" u="none" strike="noStrike" dirty="0">
                <a:solidFill>
                  <a:srgbClr val="222222"/>
                </a:solidFill>
                <a:effectLst/>
                <a:latin typeface="Arial" panose="020B0604020202020204" pitchFamily="34" charset="0"/>
                <a:cs typeface="Arial" panose="020B0604020202020204" pitchFamily="34" charset="0"/>
              </a:rPr>
              <a:t>located between the source and drain</a:t>
            </a:r>
            <a:r>
              <a:rPr lang="en-US" sz="1800" b="0" i="0" u="none" strike="noStrike" dirty="0">
                <a:solidFill>
                  <a:srgbClr val="222222"/>
                </a:solidFill>
                <a:effectLst/>
                <a:latin typeface="Arial" panose="020B0604020202020204" pitchFamily="34" charset="0"/>
                <a:cs typeface="Arial" panose="020B0604020202020204" pitchFamily="34" charset="0"/>
              </a:rPr>
              <a:t>. It is insulated from the channel near an extremely thin layer of metal oxide. </a:t>
            </a: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0C1CECF-22D2-4626-A764-70A0ABF64FD1}"/>
              </a:ext>
            </a:extLst>
          </p:cNvPr>
          <p:cNvPicPr>
            <a:picLocks noChangeAspect="1"/>
          </p:cNvPicPr>
          <p:nvPr/>
        </p:nvPicPr>
        <p:blipFill>
          <a:blip r:embed="rId2"/>
          <a:stretch>
            <a:fillRect/>
          </a:stretch>
        </p:blipFill>
        <p:spPr>
          <a:xfrm>
            <a:off x="7802338" y="1595310"/>
            <a:ext cx="3858721" cy="24341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7B9A42AF-20BB-48CD-B793-A6B242CFCB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02338" y="4208206"/>
            <a:ext cx="3858721" cy="23477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169E3327-FB72-40A2-93B3-72B486DFF652}"/>
              </a:ext>
            </a:extLst>
          </p:cNvPr>
          <p:cNvSpPr txBox="1"/>
          <p:nvPr/>
        </p:nvSpPr>
        <p:spPr>
          <a:xfrm>
            <a:off x="10325182" y="1676414"/>
            <a:ext cx="1356852" cy="369332"/>
          </a:xfrm>
          <a:prstGeom prst="rect">
            <a:avLst/>
          </a:prstGeom>
          <a:noFill/>
        </p:spPr>
        <p:txBody>
          <a:bodyPr wrap="square" rtlCol="0">
            <a:spAutoFit/>
          </a:bodyPr>
          <a:lstStyle/>
          <a:p>
            <a:r>
              <a:rPr lang="en-US" dirty="0"/>
              <a:t>N channel</a:t>
            </a:r>
          </a:p>
        </p:txBody>
      </p:sp>
      <p:sp>
        <p:nvSpPr>
          <p:cNvPr id="11" name="TextBox 10">
            <a:extLst>
              <a:ext uri="{FF2B5EF4-FFF2-40B4-BE49-F238E27FC236}">
                <a16:creationId xmlns:a16="http://schemas.microsoft.com/office/drawing/2014/main" id="{92F0CD79-ECA0-405C-9DFE-E61B9EE78E5D}"/>
              </a:ext>
            </a:extLst>
          </p:cNvPr>
          <p:cNvSpPr txBox="1"/>
          <p:nvPr/>
        </p:nvSpPr>
        <p:spPr>
          <a:xfrm>
            <a:off x="10456367" y="4208206"/>
            <a:ext cx="1356852" cy="369332"/>
          </a:xfrm>
          <a:prstGeom prst="rect">
            <a:avLst/>
          </a:prstGeom>
          <a:noFill/>
        </p:spPr>
        <p:txBody>
          <a:bodyPr wrap="square" rtlCol="0">
            <a:spAutoFit/>
          </a:bodyPr>
          <a:lstStyle/>
          <a:p>
            <a:r>
              <a:rPr lang="en-US" dirty="0"/>
              <a:t>P channel</a:t>
            </a:r>
          </a:p>
        </p:txBody>
      </p:sp>
    </p:spTree>
    <p:extLst>
      <p:ext uri="{BB962C8B-B14F-4D97-AF65-F5344CB8AC3E}">
        <p14:creationId xmlns:p14="http://schemas.microsoft.com/office/powerpoint/2010/main" val="3221345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A1662D-A31F-400D-AC37-938AF71E91CA}"/>
              </a:ext>
            </a:extLst>
          </p:cNvPr>
          <p:cNvSpPr>
            <a:spLocks noGrp="1"/>
          </p:cNvSpPr>
          <p:nvPr>
            <p:ph type="title"/>
          </p:nvPr>
        </p:nvSpPr>
        <p:spPr/>
        <p:txBody>
          <a:bodyPr/>
          <a:lstStyle/>
          <a:p>
            <a:r>
              <a:rPr lang="en-US" dirty="0"/>
              <a:t>reference</a:t>
            </a:r>
          </a:p>
        </p:txBody>
      </p:sp>
      <p:sp>
        <p:nvSpPr>
          <p:cNvPr id="6" name="Content Placeholder 5">
            <a:extLst>
              <a:ext uri="{FF2B5EF4-FFF2-40B4-BE49-F238E27FC236}">
                <a16:creationId xmlns:a16="http://schemas.microsoft.com/office/drawing/2014/main" id="{96E1E672-F2D4-43BC-8503-9A2629169252}"/>
              </a:ext>
            </a:extLst>
          </p:cNvPr>
          <p:cNvSpPr>
            <a:spLocks noGrp="1"/>
          </p:cNvSpPr>
          <p:nvPr>
            <p:ph idx="1"/>
          </p:nvPr>
        </p:nvSpPr>
        <p:spPr/>
        <p:txBody>
          <a:bodyPr>
            <a:normAutofit/>
          </a:bodyPr>
          <a:lstStyle/>
          <a:p>
            <a:r>
              <a:rPr lang="en-US" sz="2800" dirty="0"/>
              <a:t>CHAP 4 of R.P JAIN’s book</a:t>
            </a:r>
          </a:p>
        </p:txBody>
      </p:sp>
    </p:spTree>
    <p:extLst>
      <p:ext uri="{BB962C8B-B14F-4D97-AF65-F5344CB8AC3E}">
        <p14:creationId xmlns:p14="http://schemas.microsoft.com/office/powerpoint/2010/main" val="72336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485B-D523-4761-9ACF-26FB99866207}"/>
              </a:ext>
            </a:extLst>
          </p:cNvPr>
          <p:cNvSpPr>
            <a:spLocks noGrp="1"/>
          </p:cNvSpPr>
          <p:nvPr>
            <p:ph type="title"/>
          </p:nvPr>
        </p:nvSpPr>
        <p:spPr>
          <a:xfrm>
            <a:off x="2231136" y="307745"/>
            <a:ext cx="7729728" cy="769215"/>
          </a:xfrm>
        </p:spPr>
        <p:txBody>
          <a:bodyPr>
            <a:normAutofit/>
          </a:bodyPr>
          <a:lstStyle/>
          <a:p>
            <a:r>
              <a:rPr lang="en-US" dirty="0"/>
              <a:t>Types of </a:t>
            </a:r>
            <a:r>
              <a:rPr lang="en-US" dirty="0" err="1"/>
              <a:t>Mosfet</a:t>
            </a:r>
            <a:r>
              <a:rPr lang="en-US" dirty="0"/>
              <a:t>(</a:t>
            </a:r>
            <a:r>
              <a:rPr lang="en-US" sz="1600" b="1" dirty="0">
                <a:solidFill>
                  <a:srgbClr val="FF0000"/>
                </a:solidFill>
              </a:rPr>
              <a:t>important for 5-7 marks</a:t>
            </a:r>
            <a:r>
              <a:rPr lang="en-US" b="1" dirty="0">
                <a:solidFill>
                  <a:schemeClr val="tx1"/>
                </a:solidFill>
              </a:rPr>
              <a:t>)</a:t>
            </a:r>
            <a:endParaRPr lang="en-US" sz="1600" dirty="0">
              <a:solidFill>
                <a:srgbClr val="FF0000"/>
              </a:solidFill>
            </a:endParaRPr>
          </a:p>
        </p:txBody>
      </p:sp>
      <p:sp>
        <p:nvSpPr>
          <p:cNvPr id="3" name="Content Placeholder 2">
            <a:extLst>
              <a:ext uri="{FF2B5EF4-FFF2-40B4-BE49-F238E27FC236}">
                <a16:creationId xmlns:a16="http://schemas.microsoft.com/office/drawing/2014/main" id="{952AC2E6-FCBC-4C2C-9D5A-396CDF831D64}"/>
              </a:ext>
            </a:extLst>
          </p:cNvPr>
          <p:cNvSpPr>
            <a:spLocks noGrp="1"/>
          </p:cNvSpPr>
          <p:nvPr>
            <p:ph idx="1"/>
          </p:nvPr>
        </p:nvSpPr>
        <p:spPr>
          <a:xfrm>
            <a:off x="166407" y="1234137"/>
            <a:ext cx="8345010" cy="5131293"/>
          </a:xfrm>
        </p:spPr>
        <p:txBody>
          <a:bodyPr>
            <a:noAutofit/>
          </a:bodyPr>
          <a:lstStyle/>
          <a:p>
            <a:pPr marL="0" indent="0" algn="just">
              <a:lnSpc>
                <a:spcPct val="150000"/>
              </a:lnSpc>
              <a:buNone/>
            </a:pPr>
            <a:r>
              <a:rPr lang="en-US" sz="1600" b="0" i="0" dirty="0">
                <a:solidFill>
                  <a:schemeClr val="tx1"/>
                </a:solidFill>
                <a:effectLst/>
                <a:latin typeface="Arial" panose="020B0604020202020204" pitchFamily="34" charset="0"/>
                <a:cs typeface="Arial" panose="020B0604020202020204" pitchFamily="34" charset="0"/>
              </a:rPr>
              <a:t>The MOSFET is classified into </a:t>
            </a:r>
            <a:r>
              <a:rPr lang="en-US" sz="1600" b="1" i="0" dirty="0">
                <a:solidFill>
                  <a:schemeClr val="tx1"/>
                </a:solidFill>
                <a:effectLst/>
                <a:latin typeface="Arial" panose="020B0604020202020204" pitchFamily="34" charset="0"/>
                <a:cs typeface="Arial" panose="020B0604020202020204" pitchFamily="34" charset="0"/>
              </a:rPr>
              <a:t>two types </a:t>
            </a:r>
            <a:r>
              <a:rPr lang="en-US" sz="1600" b="0" i="0" dirty="0">
                <a:solidFill>
                  <a:schemeClr val="tx1"/>
                </a:solidFill>
                <a:effectLst/>
                <a:latin typeface="Arial" panose="020B0604020202020204" pitchFamily="34" charset="0"/>
                <a:cs typeface="Arial" panose="020B0604020202020204" pitchFamily="34" charset="0"/>
              </a:rPr>
              <a:t>such as:</a:t>
            </a:r>
          </a:p>
          <a:p>
            <a:pPr marL="0" indent="0" algn="just">
              <a:lnSpc>
                <a:spcPct val="150000"/>
              </a:lnSpc>
              <a:buNone/>
            </a:pPr>
            <a:r>
              <a:rPr lang="en-US" sz="1600" i="0" u="sng" dirty="0">
                <a:solidFill>
                  <a:schemeClr val="tx1"/>
                </a:solidFill>
                <a:effectLst/>
                <a:latin typeface="Arial" panose="020B0604020202020204" pitchFamily="34" charset="0"/>
                <a:cs typeface="Arial" panose="020B0604020202020204" pitchFamily="34" charset="0"/>
              </a:rPr>
              <a:t>1.Depletion Mode: </a:t>
            </a:r>
            <a:r>
              <a:rPr lang="en-US" sz="1600" b="0" i="0" dirty="0">
                <a:solidFill>
                  <a:schemeClr val="tx1"/>
                </a:solidFill>
                <a:effectLst/>
                <a:latin typeface="Arial" panose="020B0604020202020204" pitchFamily="34" charset="0"/>
                <a:cs typeface="Arial" panose="020B0604020202020204" pitchFamily="34" charset="0"/>
              </a:rPr>
              <a:t>The depletion mode MOSFET is equivalent to a “Normally Closed” switch at zero gate voltage. </a:t>
            </a:r>
            <a:r>
              <a:rPr lang="en-US" sz="1600" dirty="0">
                <a:solidFill>
                  <a:schemeClr val="tx1"/>
                </a:solidFill>
                <a:latin typeface="Arial" panose="020B0604020202020204" pitchFamily="34" charset="0"/>
                <a:cs typeface="Arial" panose="020B0604020202020204" pitchFamily="34" charset="0"/>
              </a:rPr>
              <a:t>T</a:t>
            </a:r>
            <a:r>
              <a:rPr lang="en-US" sz="1600" b="0" i="0" dirty="0">
                <a:solidFill>
                  <a:schemeClr val="tx1"/>
                </a:solidFill>
                <a:effectLst/>
                <a:latin typeface="Arial" panose="020B0604020202020204" pitchFamily="34" charset="0"/>
                <a:cs typeface="Arial" panose="020B0604020202020204" pitchFamily="34" charset="0"/>
              </a:rPr>
              <a:t>he transistor requires the Gate-Source voltage, ( </a:t>
            </a:r>
            <a:r>
              <a:rPr lang="en-US" sz="1600" b="0" i="0" u="none" strike="noStrike" dirty="0">
                <a:solidFill>
                  <a:schemeClr val="tx1"/>
                </a:solidFill>
                <a:effectLst/>
                <a:latin typeface="Arial" panose="020B0604020202020204" pitchFamily="34" charset="0"/>
                <a:cs typeface="Arial" panose="020B0604020202020204" pitchFamily="34" charset="0"/>
              </a:rPr>
              <a:t>V</a:t>
            </a:r>
            <a:r>
              <a:rPr lang="en-US" sz="1600" b="0" i="0" u="none" strike="noStrike" baseline="-25000" dirty="0">
                <a:solidFill>
                  <a:schemeClr val="tx1"/>
                </a:solidFill>
                <a:effectLst/>
                <a:latin typeface="Arial" panose="020B0604020202020204" pitchFamily="34" charset="0"/>
                <a:cs typeface="Arial" panose="020B0604020202020204" pitchFamily="34" charset="0"/>
              </a:rPr>
              <a:t>GS</a:t>
            </a:r>
            <a:r>
              <a:rPr lang="en-US" sz="1600" b="0" i="0" dirty="0">
                <a:solidFill>
                  <a:schemeClr val="tx1"/>
                </a:solidFill>
                <a:effectLst/>
                <a:latin typeface="Arial" panose="020B0604020202020204" pitchFamily="34" charset="0"/>
                <a:cs typeface="Arial" panose="020B0604020202020204" pitchFamily="34" charset="0"/>
              </a:rPr>
              <a:t> ) to switch the device “OFF”. </a:t>
            </a:r>
          </a:p>
          <a:p>
            <a:pPr algn="just">
              <a:lnSpc>
                <a:spcPct val="150000"/>
              </a:lnSpc>
            </a:pPr>
            <a:r>
              <a:rPr lang="en-US" sz="1600" dirty="0">
                <a:solidFill>
                  <a:schemeClr val="tx1"/>
                </a:solidFill>
                <a:latin typeface="Arial" panose="020B0604020202020204" pitchFamily="34" charset="0"/>
                <a:cs typeface="Arial" panose="020B0604020202020204" pitchFamily="34" charset="0"/>
              </a:rPr>
              <a:t>I</a:t>
            </a:r>
            <a:r>
              <a:rPr lang="en-US" sz="1600" b="0" i="0" dirty="0">
                <a:solidFill>
                  <a:schemeClr val="tx1"/>
                </a:solidFill>
                <a:effectLst/>
                <a:latin typeface="Arial" panose="020B0604020202020204" pitchFamily="34" charset="0"/>
                <a:cs typeface="Arial" panose="020B0604020202020204" pitchFamily="34" charset="0"/>
              </a:rPr>
              <a:t>n depletion MOSFET, the channel is permanently fabricated (by doping) at the time of construction of MOSFET itself.</a:t>
            </a:r>
            <a:endParaRPr lang="en-US" sz="1600" dirty="0">
              <a:solidFill>
                <a:schemeClr val="tx1"/>
              </a:solidFill>
              <a:latin typeface="Arial" panose="020B0604020202020204" pitchFamily="34" charset="0"/>
              <a:cs typeface="Arial" panose="020B0604020202020204" pitchFamily="34" charset="0"/>
            </a:endParaRPr>
          </a:p>
          <a:p>
            <a:pPr marL="0" indent="0" algn="just">
              <a:lnSpc>
                <a:spcPct val="150000"/>
              </a:lnSpc>
              <a:buNone/>
            </a:pPr>
            <a:r>
              <a:rPr lang="en-US" sz="1600" i="0" u="sng" dirty="0">
                <a:solidFill>
                  <a:schemeClr val="tx1"/>
                </a:solidFill>
                <a:effectLst/>
                <a:latin typeface="Arial" panose="020B0604020202020204" pitchFamily="34" charset="0"/>
                <a:cs typeface="Arial" panose="020B0604020202020204" pitchFamily="34" charset="0"/>
              </a:rPr>
              <a:t>2.Enhancement Mode:  </a:t>
            </a:r>
            <a:r>
              <a:rPr lang="en-US" sz="1600" b="0" i="0" dirty="0">
                <a:solidFill>
                  <a:schemeClr val="tx1"/>
                </a:solidFill>
                <a:effectLst/>
                <a:latin typeface="Arial" panose="020B0604020202020204" pitchFamily="34" charset="0"/>
                <a:cs typeface="Arial" panose="020B0604020202020204" pitchFamily="34" charset="0"/>
              </a:rPr>
              <a:t>The enhancement mode MOSFET is equivalent to a “Normally Open” switch. When there is </a:t>
            </a:r>
            <a:r>
              <a:rPr lang="en-US" sz="1600" b="1" i="0" dirty="0">
                <a:solidFill>
                  <a:schemeClr val="tx1"/>
                </a:solidFill>
                <a:effectLst/>
                <a:latin typeface="Arial" panose="020B0604020202020204" pitchFamily="34" charset="0"/>
                <a:cs typeface="Arial" panose="020B0604020202020204" pitchFamily="34" charset="0"/>
              </a:rPr>
              <a:t>no voltage </a:t>
            </a:r>
            <a:r>
              <a:rPr lang="en-US" sz="1600" b="0" i="0" dirty="0">
                <a:solidFill>
                  <a:schemeClr val="tx1"/>
                </a:solidFill>
                <a:effectLst/>
                <a:latin typeface="Arial" panose="020B0604020202020204" pitchFamily="34" charset="0"/>
                <a:cs typeface="Arial" panose="020B0604020202020204" pitchFamily="34" charset="0"/>
              </a:rPr>
              <a:t>on the </a:t>
            </a:r>
            <a:r>
              <a:rPr lang="en-US" sz="1600" b="1" i="0" dirty="0">
                <a:solidFill>
                  <a:schemeClr val="tx1"/>
                </a:solidFill>
                <a:effectLst/>
                <a:latin typeface="Arial" panose="020B0604020202020204" pitchFamily="34" charset="0"/>
                <a:cs typeface="Arial" panose="020B0604020202020204" pitchFamily="34" charset="0"/>
              </a:rPr>
              <a:t>gate terminal </a:t>
            </a:r>
            <a:r>
              <a:rPr lang="en-US" sz="1600" b="0" i="0" dirty="0">
                <a:solidFill>
                  <a:schemeClr val="tx1"/>
                </a:solidFill>
                <a:effectLst/>
                <a:latin typeface="Arial" panose="020B0604020202020204" pitchFamily="34" charset="0"/>
                <a:cs typeface="Arial" panose="020B0604020202020204" pitchFamily="34" charset="0"/>
              </a:rPr>
              <a:t>the device </a:t>
            </a:r>
            <a:r>
              <a:rPr lang="en-US" sz="1600" b="1" i="0" dirty="0">
                <a:solidFill>
                  <a:schemeClr val="tx1"/>
                </a:solidFill>
                <a:effectLst/>
                <a:latin typeface="Arial" panose="020B0604020202020204" pitchFamily="34" charset="0"/>
                <a:cs typeface="Arial" panose="020B0604020202020204" pitchFamily="34" charset="0"/>
              </a:rPr>
              <a:t>does not conduct</a:t>
            </a:r>
            <a:r>
              <a:rPr lang="en-US" sz="1600" b="0" i="0" dirty="0">
                <a:solidFill>
                  <a:schemeClr val="tx1"/>
                </a:solidFill>
                <a:effectLst/>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It </a:t>
            </a:r>
            <a:r>
              <a:rPr lang="en-US" sz="1600" b="0" i="0" dirty="0">
                <a:solidFill>
                  <a:schemeClr val="tx1"/>
                </a:solidFill>
                <a:effectLst/>
                <a:latin typeface="Arial" panose="020B0604020202020204" pitchFamily="34" charset="0"/>
                <a:cs typeface="Arial" panose="020B0604020202020204" pitchFamily="34" charset="0"/>
              </a:rPr>
              <a:t>requires a Gate-Source voltage, ( </a:t>
            </a:r>
            <a:r>
              <a:rPr lang="en-US" sz="1600" b="0" i="0" u="none" strike="noStrike" dirty="0">
                <a:solidFill>
                  <a:schemeClr val="tx1"/>
                </a:solidFill>
                <a:effectLst/>
                <a:latin typeface="Arial" panose="020B0604020202020204" pitchFamily="34" charset="0"/>
                <a:cs typeface="Arial" panose="020B0604020202020204" pitchFamily="34" charset="0"/>
              </a:rPr>
              <a:t>V</a:t>
            </a:r>
            <a:r>
              <a:rPr lang="en-US" sz="1600" b="0" i="0" u="none" strike="noStrike" baseline="-25000" dirty="0">
                <a:solidFill>
                  <a:schemeClr val="tx1"/>
                </a:solidFill>
                <a:effectLst/>
                <a:latin typeface="Arial" panose="020B0604020202020204" pitchFamily="34" charset="0"/>
                <a:cs typeface="Arial" panose="020B0604020202020204" pitchFamily="34" charset="0"/>
              </a:rPr>
              <a:t>GS</a:t>
            </a:r>
            <a:r>
              <a:rPr lang="en-US" sz="1600" b="0" i="0" dirty="0">
                <a:solidFill>
                  <a:schemeClr val="tx1"/>
                </a:solidFill>
                <a:effectLst/>
                <a:latin typeface="Arial" panose="020B0604020202020204" pitchFamily="34" charset="0"/>
                <a:cs typeface="Arial" panose="020B0604020202020204" pitchFamily="34" charset="0"/>
              </a:rPr>
              <a:t> ) to switch the device “ON”. More voltage applied on the gate terminal, the device has good conductivity.</a:t>
            </a:r>
          </a:p>
          <a:p>
            <a:pPr algn="just">
              <a:lnSpc>
                <a:spcPct val="150000"/>
              </a:lnSpc>
            </a:pPr>
            <a:r>
              <a:rPr lang="en-US" sz="1600" b="0" i="0" dirty="0">
                <a:solidFill>
                  <a:schemeClr val="tx1"/>
                </a:solidFill>
                <a:effectLst/>
                <a:latin typeface="Arial" panose="020B0604020202020204" pitchFamily="34" charset="0"/>
                <a:cs typeface="Arial" panose="020B0604020202020204" pitchFamily="34" charset="0"/>
              </a:rPr>
              <a:t>In Enhancement MOSFET, the channel does not exist initially and is induced </a:t>
            </a:r>
            <a:r>
              <a:rPr lang="en-US" sz="1600" b="0" i="0" dirty="0" err="1">
                <a:solidFill>
                  <a:schemeClr val="tx1"/>
                </a:solidFill>
                <a:effectLst/>
                <a:latin typeface="Arial" panose="020B0604020202020204" pitchFamily="34" charset="0"/>
                <a:cs typeface="Arial" panose="020B0604020202020204" pitchFamily="34" charset="0"/>
              </a:rPr>
              <a:t>i.e</a:t>
            </a:r>
            <a:r>
              <a:rPr lang="en-US" sz="1600" b="0" i="0" dirty="0">
                <a:solidFill>
                  <a:schemeClr val="tx1"/>
                </a:solidFill>
                <a:effectLst/>
                <a:latin typeface="Arial" panose="020B0604020202020204" pitchFamily="34" charset="0"/>
                <a:cs typeface="Arial" panose="020B0604020202020204" pitchFamily="34" charset="0"/>
              </a:rPr>
              <a:t> the channel is developed by applying a voltage greater than threshold voltage, at the gate terminals. </a:t>
            </a:r>
          </a:p>
          <a:p>
            <a:pPr marL="0" indent="0" algn="just">
              <a:buNone/>
            </a:pPr>
            <a:endParaRPr lang="en-US" b="0" i="0" dirty="0">
              <a:solidFill>
                <a:schemeClr val="tx1"/>
              </a:solidFill>
              <a:effectLst/>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F4468C9-3703-4B6A-9F9A-EB0D222BE8E1}"/>
              </a:ext>
            </a:extLst>
          </p:cNvPr>
          <p:cNvPicPr>
            <a:picLocks noChangeAspect="1"/>
          </p:cNvPicPr>
          <p:nvPr/>
        </p:nvPicPr>
        <p:blipFill>
          <a:blip r:embed="rId3"/>
          <a:stretch>
            <a:fillRect/>
          </a:stretch>
        </p:blipFill>
        <p:spPr>
          <a:xfrm>
            <a:off x="8777056" y="4278552"/>
            <a:ext cx="3136777" cy="22717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FFEDBA6B-D59A-424D-84F3-176BD0ED0366}"/>
              </a:ext>
            </a:extLst>
          </p:cNvPr>
          <p:cNvPicPr>
            <a:picLocks noChangeAspect="1"/>
          </p:cNvPicPr>
          <p:nvPr/>
        </p:nvPicPr>
        <p:blipFill>
          <a:blip r:embed="rId4"/>
          <a:stretch>
            <a:fillRect/>
          </a:stretch>
        </p:blipFill>
        <p:spPr>
          <a:xfrm>
            <a:off x="8777056" y="1751657"/>
            <a:ext cx="3175247" cy="22717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C1DDC23A-D376-440D-864E-C57678F949A8}"/>
              </a:ext>
            </a:extLst>
          </p:cNvPr>
          <p:cNvSpPr txBox="1"/>
          <p:nvPr/>
        </p:nvSpPr>
        <p:spPr>
          <a:xfrm>
            <a:off x="11206480" y="1751657"/>
            <a:ext cx="1219200" cy="430887"/>
          </a:xfrm>
          <a:prstGeom prst="rect">
            <a:avLst/>
          </a:prstGeom>
          <a:noFill/>
        </p:spPr>
        <p:txBody>
          <a:bodyPr wrap="square" rtlCol="0">
            <a:spAutoFit/>
          </a:bodyPr>
          <a:lstStyle/>
          <a:p>
            <a:r>
              <a:rPr lang="en-US" sz="1100" dirty="0">
                <a:solidFill>
                  <a:srgbClr val="FF0000"/>
                </a:solidFill>
              </a:rPr>
              <a:t>Depletion </a:t>
            </a:r>
          </a:p>
          <a:p>
            <a:r>
              <a:rPr lang="en-US" sz="1100" dirty="0">
                <a:solidFill>
                  <a:srgbClr val="FF0000"/>
                </a:solidFill>
              </a:rPr>
              <a:t>Type</a:t>
            </a:r>
          </a:p>
        </p:txBody>
      </p:sp>
      <p:sp>
        <p:nvSpPr>
          <p:cNvPr id="6" name="TextBox 5">
            <a:extLst>
              <a:ext uri="{FF2B5EF4-FFF2-40B4-BE49-F238E27FC236}">
                <a16:creationId xmlns:a16="http://schemas.microsoft.com/office/drawing/2014/main" id="{EC623C00-28AC-4B9B-9C48-5540960D3941}"/>
              </a:ext>
            </a:extLst>
          </p:cNvPr>
          <p:cNvSpPr txBox="1"/>
          <p:nvPr/>
        </p:nvSpPr>
        <p:spPr>
          <a:xfrm>
            <a:off x="8755552" y="4278552"/>
            <a:ext cx="1443904" cy="430887"/>
          </a:xfrm>
          <a:prstGeom prst="rect">
            <a:avLst/>
          </a:prstGeom>
          <a:noFill/>
        </p:spPr>
        <p:txBody>
          <a:bodyPr wrap="square" rtlCol="0">
            <a:spAutoFit/>
          </a:bodyPr>
          <a:lstStyle/>
          <a:p>
            <a:r>
              <a:rPr lang="en-US" sz="1100" dirty="0">
                <a:solidFill>
                  <a:srgbClr val="FF0000"/>
                </a:solidFill>
              </a:rPr>
              <a:t>Enhancement </a:t>
            </a:r>
          </a:p>
          <a:p>
            <a:r>
              <a:rPr lang="en-US" sz="1100" dirty="0">
                <a:solidFill>
                  <a:srgbClr val="FF0000"/>
                </a:solidFill>
              </a:rPr>
              <a:t>Type</a:t>
            </a:r>
          </a:p>
        </p:txBody>
      </p:sp>
    </p:spTree>
    <p:extLst>
      <p:ext uri="{BB962C8B-B14F-4D97-AF65-F5344CB8AC3E}">
        <p14:creationId xmlns:p14="http://schemas.microsoft.com/office/powerpoint/2010/main" val="194155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FE2E-36A9-4051-875D-2472D79A0704}"/>
              </a:ext>
            </a:extLst>
          </p:cNvPr>
          <p:cNvSpPr>
            <a:spLocks noGrp="1"/>
          </p:cNvSpPr>
          <p:nvPr>
            <p:ph type="title"/>
          </p:nvPr>
        </p:nvSpPr>
        <p:spPr/>
        <p:txBody>
          <a:bodyPr/>
          <a:lstStyle/>
          <a:p>
            <a:r>
              <a:rPr lang="en-US" dirty="0" err="1"/>
              <a:t>Nmos</a:t>
            </a:r>
            <a:r>
              <a:rPr lang="en-US" dirty="0"/>
              <a:t> &amp; </a:t>
            </a:r>
            <a:r>
              <a:rPr lang="en-US" dirty="0" err="1"/>
              <a:t>pmos</a:t>
            </a:r>
            <a:endParaRPr lang="en-US" dirty="0"/>
          </a:p>
        </p:txBody>
      </p:sp>
      <p:pic>
        <p:nvPicPr>
          <p:cNvPr id="7" name="Content Placeholder 6">
            <a:extLst>
              <a:ext uri="{FF2B5EF4-FFF2-40B4-BE49-F238E27FC236}">
                <a16:creationId xmlns:a16="http://schemas.microsoft.com/office/drawing/2014/main" id="{37A73A9B-CA44-4973-9A4E-0C3FFC0747D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1" r="-2731" b="48344"/>
          <a:stretch/>
        </p:blipFill>
        <p:spPr>
          <a:xfrm>
            <a:off x="1080378" y="2725444"/>
            <a:ext cx="5221756" cy="3700231"/>
          </a:xfrm>
        </p:spPr>
      </p:pic>
      <p:pic>
        <p:nvPicPr>
          <p:cNvPr id="9" name="Picture 8">
            <a:extLst>
              <a:ext uri="{FF2B5EF4-FFF2-40B4-BE49-F238E27FC236}">
                <a16:creationId xmlns:a16="http://schemas.microsoft.com/office/drawing/2014/main" id="{68F2BC39-D28A-4EDA-BF34-501E89AC45F1}"/>
              </a:ext>
            </a:extLst>
          </p:cNvPr>
          <p:cNvPicPr>
            <a:picLocks noChangeAspect="1"/>
          </p:cNvPicPr>
          <p:nvPr/>
        </p:nvPicPr>
        <p:blipFill rotWithShape="1">
          <a:blip r:embed="rId2">
            <a:extLst>
              <a:ext uri="{28A0092B-C50C-407E-A947-70E740481C1C}">
                <a14:useLocalDpi xmlns:a14="http://schemas.microsoft.com/office/drawing/2010/main" val="0"/>
              </a:ext>
            </a:extLst>
          </a:blip>
          <a:srcRect t="48544"/>
          <a:stretch/>
        </p:blipFill>
        <p:spPr>
          <a:xfrm>
            <a:off x="6096000" y="2725444"/>
            <a:ext cx="4876800" cy="3528874"/>
          </a:xfrm>
          <a:prstGeom prst="rect">
            <a:avLst/>
          </a:prstGeom>
        </p:spPr>
      </p:pic>
    </p:spTree>
    <p:extLst>
      <p:ext uri="{BB962C8B-B14F-4D97-AF65-F5344CB8AC3E}">
        <p14:creationId xmlns:p14="http://schemas.microsoft.com/office/powerpoint/2010/main" val="272928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6310-88F0-4864-A54A-BB6C36760203}"/>
              </a:ext>
            </a:extLst>
          </p:cNvPr>
          <p:cNvSpPr>
            <a:spLocks noGrp="1"/>
          </p:cNvSpPr>
          <p:nvPr>
            <p:ph type="title"/>
          </p:nvPr>
        </p:nvSpPr>
        <p:spPr>
          <a:xfrm>
            <a:off x="2231136" y="201212"/>
            <a:ext cx="7729728" cy="1188720"/>
          </a:xfrm>
        </p:spPr>
        <p:txBody>
          <a:bodyPr/>
          <a:lstStyle/>
          <a:p>
            <a:r>
              <a:rPr lang="en-US" dirty="0" err="1"/>
              <a:t>nmos</a:t>
            </a:r>
            <a:r>
              <a:rPr lang="en-US" dirty="0"/>
              <a:t> &amp; </a:t>
            </a:r>
            <a:r>
              <a:rPr lang="en-US" dirty="0" err="1"/>
              <a:t>pmos</a:t>
            </a:r>
            <a:endParaRPr lang="en-US" dirty="0"/>
          </a:p>
        </p:txBody>
      </p:sp>
      <p:pic>
        <p:nvPicPr>
          <p:cNvPr id="5" name="Content Placeholder 4">
            <a:extLst>
              <a:ext uri="{FF2B5EF4-FFF2-40B4-BE49-F238E27FC236}">
                <a16:creationId xmlns:a16="http://schemas.microsoft.com/office/drawing/2014/main" id="{B287980C-F32F-42EB-91FA-B52A8D73C8D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87757" y="1819922"/>
            <a:ext cx="4542526" cy="4673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339E39B5-ED17-436A-817C-09B5EB79242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61719" y="1819922"/>
            <a:ext cx="4631182" cy="46733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8502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71021-E576-4389-BE8F-C1AAF51FDBE8}"/>
              </a:ext>
            </a:extLst>
          </p:cNvPr>
          <p:cNvSpPr>
            <a:spLocks noGrp="1"/>
          </p:cNvSpPr>
          <p:nvPr>
            <p:ph type="title"/>
          </p:nvPr>
        </p:nvSpPr>
        <p:spPr/>
        <p:txBody>
          <a:bodyPr/>
          <a:lstStyle/>
          <a:p>
            <a:r>
              <a:rPr lang="en-US" dirty="0"/>
              <a:t>NMOS &amp; </a:t>
            </a:r>
            <a:r>
              <a:rPr lang="en-US" dirty="0" err="1"/>
              <a:t>Pmos</a:t>
            </a:r>
            <a:r>
              <a:rPr lang="en-US" dirty="0"/>
              <a:t> summary</a:t>
            </a:r>
          </a:p>
        </p:txBody>
      </p:sp>
      <p:pic>
        <p:nvPicPr>
          <p:cNvPr id="5" name="Content Placeholder 4">
            <a:extLst>
              <a:ext uri="{FF2B5EF4-FFF2-40B4-BE49-F238E27FC236}">
                <a16:creationId xmlns:a16="http://schemas.microsoft.com/office/drawing/2014/main" id="{7B79FBE9-EB15-4DB5-8AF1-26C3C6B4D44C}"/>
              </a:ext>
            </a:extLst>
          </p:cNvPr>
          <p:cNvPicPr>
            <a:picLocks noGrp="1" noChangeAspect="1"/>
          </p:cNvPicPr>
          <p:nvPr>
            <p:ph idx="1"/>
          </p:nvPr>
        </p:nvPicPr>
        <p:blipFill>
          <a:blip r:embed="rId2"/>
          <a:stretch>
            <a:fillRect/>
          </a:stretch>
        </p:blipFill>
        <p:spPr>
          <a:xfrm>
            <a:off x="2231136" y="2706370"/>
            <a:ext cx="7657990" cy="3186938"/>
          </a:xfrm>
        </p:spPr>
      </p:pic>
    </p:spTree>
    <p:extLst>
      <p:ext uri="{BB962C8B-B14F-4D97-AF65-F5344CB8AC3E}">
        <p14:creationId xmlns:p14="http://schemas.microsoft.com/office/powerpoint/2010/main" val="2030486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D29B-50BA-4CCC-A28F-35BA73721D3B}"/>
              </a:ext>
            </a:extLst>
          </p:cNvPr>
          <p:cNvSpPr>
            <a:spLocks noGrp="1"/>
          </p:cNvSpPr>
          <p:nvPr>
            <p:ph type="title"/>
          </p:nvPr>
        </p:nvSpPr>
        <p:spPr>
          <a:xfrm>
            <a:off x="1822822" y="259453"/>
            <a:ext cx="8546355" cy="1188720"/>
          </a:xfrm>
        </p:spPr>
        <p:txBody>
          <a:bodyPr/>
          <a:lstStyle/>
          <a:p>
            <a:r>
              <a:rPr lang="en-US" dirty="0"/>
              <a:t>Mos inverter with enhancement load</a:t>
            </a:r>
          </a:p>
        </p:txBody>
      </p:sp>
      <p:pic>
        <p:nvPicPr>
          <p:cNvPr id="5" name="Content Placeholder 4">
            <a:extLst>
              <a:ext uri="{FF2B5EF4-FFF2-40B4-BE49-F238E27FC236}">
                <a16:creationId xmlns:a16="http://schemas.microsoft.com/office/drawing/2014/main" id="{8B1005AB-53F3-45FE-860D-830D732A9FA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2822" y="1932283"/>
            <a:ext cx="4180061" cy="44648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FBA91168-AD6C-4F1C-9CD7-AF5BDD8906BA}"/>
              </a:ext>
            </a:extLst>
          </p:cNvPr>
          <p:cNvSpPr txBox="1"/>
          <p:nvPr/>
        </p:nvSpPr>
        <p:spPr>
          <a:xfrm>
            <a:off x="6189119" y="1448173"/>
            <a:ext cx="6002881" cy="563231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Here, </a:t>
            </a:r>
            <a:r>
              <a:rPr lang="en-US" dirty="0" err="1"/>
              <a:t>Vdd</a:t>
            </a:r>
            <a:r>
              <a:rPr lang="en-US" dirty="0"/>
              <a:t> = 5V and voltage applied to gate to T2 is also 5V</a:t>
            </a:r>
          </a:p>
          <a:p>
            <a:pPr marL="285750" indent="-285750">
              <a:lnSpc>
                <a:spcPct val="200000"/>
              </a:lnSpc>
              <a:buFont typeface="Arial" panose="020B0604020202020204" pitchFamily="34" charset="0"/>
              <a:buChar char="•"/>
            </a:pPr>
            <a:r>
              <a:rPr lang="en-US" dirty="0"/>
              <a:t>So, T2 is always in ‘ON’ state</a:t>
            </a:r>
          </a:p>
          <a:p>
            <a:pPr marL="285750" indent="-285750">
              <a:lnSpc>
                <a:spcPct val="200000"/>
              </a:lnSpc>
              <a:buFont typeface="Arial" panose="020B0604020202020204" pitchFamily="34" charset="0"/>
              <a:buChar char="•"/>
            </a:pPr>
            <a:r>
              <a:rPr lang="en-US" dirty="0"/>
              <a:t>For T1,  Vi = </a:t>
            </a:r>
            <a:r>
              <a:rPr lang="en-US" dirty="0" err="1"/>
              <a:t>Vgs</a:t>
            </a:r>
            <a:r>
              <a:rPr lang="en-US" dirty="0"/>
              <a:t> and Vo = </a:t>
            </a:r>
            <a:r>
              <a:rPr lang="en-US" dirty="0" err="1"/>
              <a:t>Vds</a:t>
            </a:r>
            <a:endParaRPr lang="en-US" dirty="0"/>
          </a:p>
          <a:p>
            <a:pPr marL="285750" indent="-285750">
              <a:lnSpc>
                <a:spcPct val="200000"/>
              </a:lnSpc>
              <a:buFont typeface="Arial" panose="020B0604020202020204" pitchFamily="34" charset="0"/>
              <a:buChar char="•"/>
            </a:pPr>
            <a:r>
              <a:rPr lang="en-US" dirty="0"/>
              <a:t>If  </a:t>
            </a:r>
            <a:r>
              <a:rPr lang="en-US" b="1" dirty="0"/>
              <a:t>Vi = 0V</a:t>
            </a:r>
            <a:r>
              <a:rPr lang="en-US" dirty="0"/>
              <a:t>, T1 = ‘OFF’</a:t>
            </a:r>
          </a:p>
          <a:p>
            <a:pPr marL="285750" indent="-285750">
              <a:lnSpc>
                <a:spcPct val="200000"/>
              </a:lnSpc>
              <a:buFont typeface="Arial" panose="020B0604020202020204" pitchFamily="34" charset="0"/>
              <a:buChar char="•"/>
            </a:pPr>
            <a:r>
              <a:rPr lang="en-US" dirty="0"/>
              <a:t>So, Vo gets connected to </a:t>
            </a:r>
            <a:r>
              <a:rPr lang="en-US" dirty="0" err="1"/>
              <a:t>Vdd</a:t>
            </a:r>
            <a:r>
              <a:rPr lang="en-US" dirty="0"/>
              <a:t>, </a:t>
            </a:r>
            <a:r>
              <a:rPr lang="en-US" dirty="0" err="1"/>
              <a:t>i.e</a:t>
            </a:r>
            <a:r>
              <a:rPr lang="en-US" dirty="0"/>
              <a:t> </a:t>
            </a:r>
            <a:r>
              <a:rPr lang="en-US" b="1" dirty="0"/>
              <a:t>Vo = HIGH</a:t>
            </a:r>
            <a:r>
              <a:rPr lang="en-US" dirty="0"/>
              <a:t> voltage (around 3.7 V)</a:t>
            </a:r>
          </a:p>
          <a:p>
            <a:pPr marL="285750" indent="-285750">
              <a:lnSpc>
                <a:spcPct val="200000"/>
              </a:lnSpc>
              <a:buFont typeface="Arial" panose="020B0604020202020204" pitchFamily="34" charset="0"/>
              <a:buChar char="•"/>
            </a:pPr>
            <a:r>
              <a:rPr lang="en-US" dirty="0"/>
              <a:t>When </a:t>
            </a:r>
            <a:r>
              <a:rPr lang="en-US" b="1" dirty="0"/>
              <a:t>Vi = 5V</a:t>
            </a:r>
            <a:r>
              <a:rPr lang="en-US" dirty="0"/>
              <a:t>,  T1 = ‘ON’</a:t>
            </a:r>
          </a:p>
          <a:p>
            <a:pPr marL="285750" indent="-285750">
              <a:lnSpc>
                <a:spcPct val="200000"/>
              </a:lnSpc>
              <a:buFont typeface="Arial" panose="020B0604020202020204" pitchFamily="34" charset="0"/>
              <a:buChar char="•"/>
            </a:pPr>
            <a:r>
              <a:rPr lang="en-US" dirty="0"/>
              <a:t>So current from </a:t>
            </a:r>
            <a:r>
              <a:rPr lang="en-US" dirty="0" err="1"/>
              <a:t>Vdd</a:t>
            </a:r>
            <a:r>
              <a:rPr lang="en-US" dirty="0"/>
              <a:t> can flow through T1 to </a:t>
            </a:r>
            <a:r>
              <a:rPr lang="en-US" dirty="0" err="1"/>
              <a:t>gnd</a:t>
            </a:r>
            <a:endParaRPr lang="en-US" dirty="0"/>
          </a:p>
          <a:p>
            <a:pPr marL="285750" indent="-285750">
              <a:lnSpc>
                <a:spcPct val="200000"/>
              </a:lnSpc>
              <a:buFont typeface="Arial" panose="020B0604020202020204" pitchFamily="34" charset="0"/>
              <a:buChar char="•"/>
            </a:pPr>
            <a:r>
              <a:rPr lang="en-US" dirty="0"/>
              <a:t>Thus, </a:t>
            </a:r>
            <a:r>
              <a:rPr lang="en-US" b="1" dirty="0"/>
              <a:t>Vo = </a:t>
            </a:r>
            <a:r>
              <a:rPr lang="en-US" b="1" dirty="0" err="1"/>
              <a:t>Vds</a:t>
            </a:r>
            <a:r>
              <a:rPr lang="en-US" b="1" dirty="0"/>
              <a:t> = LOW</a:t>
            </a:r>
            <a:r>
              <a:rPr lang="en-US" dirty="0"/>
              <a:t> voltage (around 0.3V)</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82064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D29B-50BA-4CCC-A28F-35BA73721D3B}"/>
              </a:ext>
            </a:extLst>
          </p:cNvPr>
          <p:cNvSpPr>
            <a:spLocks noGrp="1"/>
          </p:cNvSpPr>
          <p:nvPr>
            <p:ph type="title"/>
          </p:nvPr>
        </p:nvSpPr>
        <p:spPr>
          <a:xfrm>
            <a:off x="1822822" y="523613"/>
            <a:ext cx="8546355" cy="1188720"/>
          </a:xfrm>
        </p:spPr>
        <p:txBody>
          <a:bodyPr/>
          <a:lstStyle/>
          <a:p>
            <a:r>
              <a:rPr lang="en-US" dirty="0"/>
              <a:t>Mos inverter with depletion load</a:t>
            </a:r>
          </a:p>
        </p:txBody>
      </p:sp>
      <p:pic>
        <p:nvPicPr>
          <p:cNvPr id="5" name="Content Placeholder 4">
            <a:extLst>
              <a:ext uri="{FF2B5EF4-FFF2-40B4-BE49-F238E27FC236}">
                <a16:creationId xmlns:a16="http://schemas.microsoft.com/office/drawing/2014/main" id="{8B1005AB-53F3-45FE-860D-830D732A9FA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65971" y="1974204"/>
            <a:ext cx="5065658" cy="40535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7C4AEE4E-09EE-4FB9-8BA0-32574165BBF4}"/>
              </a:ext>
            </a:extLst>
          </p:cNvPr>
          <p:cNvSpPr txBox="1"/>
          <p:nvPr/>
        </p:nvSpPr>
        <p:spPr>
          <a:xfrm>
            <a:off x="5943600" y="1847744"/>
            <a:ext cx="6136640" cy="47859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Transistor T1 is </a:t>
            </a:r>
            <a:r>
              <a:rPr lang="en-US" sz="1600" b="1" dirty="0">
                <a:latin typeface="Arial" panose="020B0604020202020204" pitchFamily="34" charset="0"/>
                <a:cs typeface="Arial" panose="020B0604020202020204" pitchFamily="34" charset="0"/>
              </a:rPr>
              <a:t>Enhancement type</a:t>
            </a:r>
            <a:r>
              <a:rPr lang="en-US" sz="1600" dirty="0">
                <a:latin typeface="Arial" panose="020B0604020202020204" pitchFamily="34" charset="0"/>
                <a:cs typeface="Arial" panose="020B0604020202020204" pitchFamily="34" charset="0"/>
              </a:rPr>
              <a:t> and T2 is </a:t>
            </a:r>
            <a:r>
              <a:rPr lang="en-US" sz="1600" b="1" dirty="0">
                <a:latin typeface="Arial" panose="020B0604020202020204" pitchFamily="34" charset="0"/>
                <a:cs typeface="Arial" panose="020B0604020202020204" pitchFamily="34" charset="0"/>
              </a:rPr>
              <a:t>Depletion type NMOS. </a:t>
            </a:r>
            <a:r>
              <a:rPr lang="en-US" sz="1600" dirty="0">
                <a:latin typeface="Arial" panose="020B0604020202020204" pitchFamily="34" charset="0"/>
                <a:cs typeface="Arial" panose="020B0604020202020204" pitchFamily="34" charset="0"/>
              </a:rPr>
              <a:t>Gate and source terminal of T2 is connected. </a:t>
            </a:r>
          </a:p>
          <a:p>
            <a:pPr marL="285750" indent="-285750">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Threshold voltage </a:t>
            </a:r>
            <a:r>
              <a:rPr lang="en-US" sz="1600" dirty="0">
                <a:latin typeface="Arial" panose="020B0604020202020204" pitchFamily="34" charset="0"/>
                <a:cs typeface="Arial" panose="020B0604020202020204" pitchFamily="34" charset="0"/>
              </a:rPr>
              <a:t>for depletion type NMOS is </a:t>
            </a:r>
            <a:r>
              <a:rPr lang="en-US" sz="1600" b="1" dirty="0">
                <a:latin typeface="Arial" panose="020B0604020202020204" pitchFamily="34" charset="0"/>
                <a:cs typeface="Arial" panose="020B0604020202020204" pitchFamily="34" charset="0"/>
              </a:rPr>
              <a:t>– 4V</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i.e</a:t>
            </a:r>
            <a:r>
              <a:rPr lang="en-US" sz="1600" dirty="0">
                <a:latin typeface="Arial" panose="020B0604020202020204" pitchFamily="34" charset="0"/>
                <a:cs typeface="Arial" panose="020B0604020202020204" pitchFamily="34" charset="0"/>
              </a:rPr>
              <a:t> for T2, if </a:t>
            </a:r>
            <a:r>
              <a:rPr lang="en-US" sz="1600" dirty="0" err="1">
                <a:latin typeface="Arial" panose="020B0604020202020204" pitchFamily="34" charset="0"/>
                <a:cs typeface="Arial" panose="020B0604020202020204" pitchFamily="34" charset="0"/>
              </a:rPr>
              <a:t>Vgs</a:t>
            </a:r>
            <a:r>
              <a:rPr lang="en-US" sz="1600" dirty="0">
                <a:latin typeface="Arial" panose="020B0604020202020204" pitchFamily="34" charset="0"/>
                <a:cs typeface="Arial" panose="020B0604020202020204" pitchFamily="34" charset="0"/>
              </a:rPr>
              <a:t> &gt; -4V, the transistor will be ON. </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Here, </a:t>
            </a:r>
            <a:r>
              <a:rPr lang="en-US" sz="1600" dirty="0" err="1">
                <a:latin typeface="Arial" panose="020B0604020202020204" pitchFamily="34" charset="0"/>
                <a:cs typeface="Arial" panose="020B0604020202020204" pitchFamily="34" charset="0"/>
              </a:rPr>
              <a:t>Vgs</a:t>
            </a:r>
            <a:r>
              <a:rPr lang="en-US" sz="1600" dirty="0">
                <a:latin typeface="Arial" panose="020B0604020202020204" pitchFamily="34" charset="0"/>
                <a:cs typeface="Arial" panose="020B0604020202020204" pitchFamily="34" charset="0"/>
              </a:rPr>
              <a:t> = 0 V for T2.  As there is no voltage applied to the gate terminal.</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So T2 is always ON.</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Now, when  </a:t>
            </a:r>
            <a:r>
              <a:rPr lang="en-US" sz="1600" b="1" dirty="0">
                <a:latin typeface="Arial" panose="020B0604020202020204" pitchFamily="34" charset="0"/>
                <a:cs typeface="Arial" panose="020B0604020202020204" pitchFamily="34" charset="0"/>
              </a:rPr>
              <a:t>Vi = 0V </a:t>
            </a:r>
            <a:r>
              <a:rPr lang="en-US" sz="1600" dirty="0">
                <a:latin typeface="Arial" panose="020B0604020202020204" pitchFamily="34" charset="0"/>
                <a:cs typeface="Arial" panose="020B0604020202020204" pitchFamily="34" charset="0"/>
              </a:rPr>
              <a:t>applied, T1 = ‘OFF’</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So, Vo gets connected to </a:t>
            </a:r>
            <a:r>
              <a:rPr lang="en-US" sz="1600" dirty="0" err="1">
                <a:latin typeface="Arial" panose="020B0604020202020204" pitchFamily="34" charset="0"/>
                <a:cs typeface="Arial" panose="020B0604020202020204" pitchFamily="34" charset="0"/>
              </a:rPr>
              <a:t>Vdd</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i.e</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Vo = HIGH</a:t>
            </a:r>
            <a:r>
              <a:rPr lang="en-US" sz="1600" dirty="0">
                <a:latin typeface="Arial" panose="020B0604020202020204" pitchFamily="34" charset="0"/>
                <a:cs typeface="Arial" panose="020B0604020202020204" pitchFamily="34" charset="0"/>
              </a:rPr>
              <a:t> voltage </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When </a:t>
            </a:r>
            <a:r>
              <a:rPr lang="en-US" sz="1600" b="1" dirty="0">
                <a:latin typeface="Arial" panose="020B0604020202020204" pitchFamily="34" charset="0"/>
                <a:cs typeface="Arial" panose="020B0604020202020204" pitchFamily="34" charset="0"/>
              </a:rPr>
              <a:t>Vi = 5V</a:t>
            </a:r>
            <a:r>
              <a:rPr lang="en-US" sz="1600" dirty="0">
                <a:latin typeface="Arial" panose="020B0604020202020204" pitchFamily="34" charset="0"/>
                <a:cs typeface="Arial" panose="020B0604020202020204" pitchFamily="34" charset="0"/>
              </a:rPr>
              <a:t>,  T1 = ‘ON’</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So current from </a:t>
            </a:r>
            <a:r>
              <a:rPr lang="en-US" sz="1600" dirty="0" err="1">
                <a:latin typeface="Arial" panose="020B0604020202020204" pitchFamily="34" charset="0"/>
                <a:cs typeface="Arial" panose="020B0604020202020204" pitchFamily="34" charset="0"/>
              </a:rPr>
              <a:t>Vdd</a:t>
            </a:r>
            <a:r>
              <a:rPr lang="en-US" sz="1600" dirty="0">
                <a:latin typeface="Arial" panose="020B0604020202020204" pitchFamily="34" charset="0"/>
                <a:cs typeface="Arial" panose="020B0604020202020204" pitchFamily="34" charset="0"/>
              </a:rPr>
              <a:t> can flow through T1 to </a:t>
            </a:r>
            <a:r>
              <a:rPr lang="en-US" sz="1600" dirty="0" err="1">
                <a:latin typeface="Arial" panose="020B0604020202020204" pitchFamily="34" charset="0"/>
                <a:cs typeface="Arial" panose="020B0604020202020204" pitchFamily="34" charset="0"/>
              </a:rPr>
              <a:t>gnd</a:t>
            </a:r>
            <a:endParaRPr lang="en-US"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Thus, </a:t>
            </a:r>
            <a:r>
              <a:rPr lang="en-US" sz="1600" b="1" dirty="0">
                <a:latin typeface="Arial" panose="020B0604020202020204" pitchFamily="34" charset="0"/>
                <a:cs typeface="Arial" panose="020B0604020202020204" pitchFamily="34" charset="0"/>
              </a:rPr>
              <a:t>Vo = </a:t>
            </a:r>
            <a:r>
              <a:rPr lang="en-US" sz="1600" b="1" dirty="0" err="1">
                <a:latin typeface="Arial" panose="020B0604020202020204" pitchFamily="34" charset="0"/>
                <a:cs typeface="Arial" panose="020B0604020202020204" pitchFamily="34" charset="0"/>
              </a:rPr>
              <a:t>Vds</a:t>
            </a:r>
            <a:r>
              <a:rPr lang="en-US" sz="1600" b="1" dirty="0">
                <a:latin typeface="Arial" panose="020B0604020202020204" pitchFamily="34" charset="0"/>
                <a:cs typeface="Arial" panose="020B0604020202020204" pitchFamily="34" charset="0"/>
              </a:rPr>
              <a:t> = LOW</a:t>
            </a:r>
            <a:r>
              <a:rPr lang="en-US" sz="1600" dirty="0">
                <a:latin typeface="Arial" panose="020B0604020202020204" pitchFamily="34" charset="0"/>
                <a:cs typeface="Arial" panose="020B0604020202020204" pitchFamily="34" charset="0"/>
              </a:rPr>
              <a:t> voltage </a:t>
            </a:r>
          </a:p>
          <a:p>
            <a:endParaRPr lang="en-US" sz="1700" dirty="0"/>
          </a:p>
        </p:txBody>
      </p:sp>
      <p:sp>
        <p:nvSpPr>
          <p:cNvPr id="6" name="TextBox 5">
            <a:extLst>
              <a:ext uri="{FF2B5EF4-FFF2-40B4-BE49-F238E27FC236}">
                <a16:creationId xmlns:a16="http://schemas.microsoft.com/office/drawing/2014/main" id="{11C5FED1-3753-4D31-8246-6D94DC646CAC}"/>
              </a:ext>
            </a:extLst>
          </p:cNvPr>
          <p:cNvSpPr txBox="1"/>
          <p:nvPr/>
        </p:nvSpPr>
        <p:spPr>
          <a:xfrm>
            <a:off x="2794000" y="5054798"/>
            <a:ext cx="609600" cy="369332"/>
          </a:xfrm>
          <a:prstGeom prst="rect">
            <a:avLst/>
          </a:prstGeom>
          <a:noFill/>
        </p:spPr>
        <p:txBody>
          <a:bodyPr wrap="square" rtlCol="0">
            <a:spAutoFit/>
          </a:bodyPr>
          <a:lstStyle/>
          <a:p>
            <a:r>
              <a:rPr lang="en-US" dirty="0"/>
              <a:t>T</a:t>
            </a:r>
            <a:r>
              <a:rPr lang="en-US" sz="1400" dirty="0"/>
              <a:t>1</a:t>
            </a:r>
            <a:endParaRPr lang="en-US" dirty="0"/>
          </a:p>
        </p:txBody>
      </p:sp>
      <p:sp>
        <p:nvSpPr>
          <p:cNvPr id="10" name="TextBox 9">
            <a:extLst>
              <a:ext uri="{FF2B5EF4-FFF2-40B4-BE49-F238E27FC236}">
                <a16:creationId xmlns:a16="http://schemas.microsoft.com/office/drawing/2014/main" id="{42CC359D-E11F-402F-ABFB-B56EFD7F10AD}"/>
              </a:ext>
            </a:extLst>
          </p:cNvPr>
          <p:cNvSpPr txBox="1"/>
          <p:nvPr/>
        </p:nvSpPr>
        <p:spPr>
          <a:xfrm>
            <a:off x="2621280" y="2807590"/>
            <a:ext cx="955040" cy="369332"/>
          </a:xfrm>
          <a:prstGeom prst="rect">
            <a:avLst/>
          </a:prstGeom>
          <a:noFill/>
        </p:spPr>
        <p:txBody>
          <a:bodyPr wrap="square">
            <a:spAutoFit/>
          </a:bodyPr>
          <a:lstStyle/>
          <a:p>
            <a:r>
              <a:rPr lang="en-US" dirty="0"/>
              <a:t>T</a:t>
            </a:r>
            <a:r>
              <a:rPr lang="en-US" sz="1400" dirty="0"/>
              <a:t>2 (Load)</a:t>
            </a:r>
            <a:endParaRPr lang="en-US" dirty="0"/>
          </a:p>
        </p:txBody>
      </p:sp>
      <p:sp>
        <p:nvSpPr>
          <p:cNvPr id="4" name="TextBox 3">
            <a:extLst>
              <a:ext uri="{FF2B5EF4-FFF2-40B4-BE49-F238E27FC236}">
                <a16:creationId xmlns:a16="http://schemas.microsoft.com/office/drawing/2014/main" id="{88120DB4-8518-4459-A73F-287E12B7369A}"/>
              </a:ext>
            </a:extLst>
          </p:cNvPr>
          <p:cNvSpPr txBox="1"/>
          <p:nvPr/>
        </p:nvSpPr>
        <p:spPr>
          <a:xfrm>
            <a:off x="2146749" y="2535991"/>
            <a:ext cx="325120" cy="369332"/>
          </a:xfrm>
          <a:prstGeom prst="rect">
            <a:avLst/>
          </a:prstGeom>
          <a:noFill/>
        </p:spPr>
        <p:txBody>
          <a:bodyPr wrap="square" rtlCol="0">
            <a:spAutoFit/>
          </a:bodyPr>
          <a:lstStyle/>
          <a:p>
            <a:r>
              <a:rPr lang="en-US" dirty="0"/>
              <a:t>D</a:t>
            </a:r>
          </a:p>
        </p:txBody>
      </p:sp>
      <p:sp>
        <p:nvSpPr>
          <p:cNvPr id="7" name="TextBox 6">
            <a:extLst>
              <a:ext uri="{FF2B5EF4-FFF2-40B4-BE49-F238E27FC236}">
                <a16:creationId xmlns:a16="http://schemas.microsoft.com/office/drawing/2014/main" id="{BEA9507D-D9AA-472E-B054-A84078FC66C1}"/>
              </a:ext>
            </a:extLst>
          </p:cNvPr>
          <p:cNvSpPr txBox="1"/>
          <p:nvPr/>
        </p:nvSpPr>
        <p:spPr>
          <a:xfrm>
            <a:off x="1937874" y="2978464"/>
            <a:ext cx="371435" cy="369332"/>
          </a:xfrm>
          <a:prstGeom prst="rect">
            <a:avLst/>
          </a:prstGeom>
          <a:noFill/>
        </p:spPr>
        <p:txBody>
          <a:bodyPr wrap="square" rtlCol="0">
            <a:spAutoFit/>
          </a:bodyPr>
          <a:lstStyle/>
          <a:p>
            <a:r>
              <a:rPr lang="en-US" dirty="0"/>
              <a:t>G</a:t>
            </a:r>
          </a:p>
        </p:txBody>
      </p:sp>
      <p:sp>
        <p:nvSpPr>
          <p:cNvPr id="11" name="TextBox 10">
            <a:extLst>
              <a:ext uri="{FF2B5EF4-FFF2-40B4-BE49-F238E27FC236}">
                <a16:creationId xmlns:a16="http://schemas.microsoft.com/office/drawing/2014/main" id="{3E46FCFC-E65A-4700-B923-0896FB5E6EA9}"/>
              </a:ext>
            </a:extLst>
          </p:cNvPr>
          <p:cNvSpPr txBox="1"/>
          <p:nvPr/>
        </p:nvSpPr>
        <p:spPr>
          <a:xfrm>
            <a:off x="1822822" y="4783199"/>
            <a:ext cx="323927" cy="369332"/>
          </a:xfrm>
          <a:prstGeom prst="rect">
            <a:avLst/>
          </a:prstGeom>
          <a:noFill/>
        </p:spPr>
        <p:txBody>
          <a:bodyPr wrap="square">
            <a:spAutoFit/>
          </a:bodyPr>
          <a:lstStyle/>
          <a:p>
            <a:r>
              <a:rPr lang="en-US" dirty="0"/>
              <a:t>G</a:t>
            </a:r>
          </a:p>
        </p:txBody>
      </p:sp>
      <p:sp>
        <p:nvSpPr>
          <p:cNvPr id="12" name="TextBox 11">
            <a:extLst>
              <a:ext uri="{FF2B5EF4-FFF2-40B4-BE49-F238E27FC236}">
                <a16:creationId xmlns:a16="http://schemas.microsoft.com/office/drawing/2014/main" id="{64367980-FBA8-4E6F-8BBA-6A55E0086656}"/>
              </a:ext>
            </a:extLst>
          </p:cNvPr>
          <p:cNvSpPr txBox="1"/>
          <p:nvPr/>
        </p:nvSpPr>
        <p:spPr>
          <a:xfrm>
            <a:off x="2225040" y="4324304"/>
            <a:ext cx="6096000" cy="369332"/>
          </a:xfrm>
          <a:prstGeom prst="rect">
            <a:avLst/>
          </a:prstGeom>
          <a:noFill/>
        </p:spPr>
        <p:txBody>
          <a:bodyPr wrap="square">
            <a:spAutoFit/>
          </a:bodyPr>
          <a:lstStyle/>
          <a:p>
            <a:r>
              <a:rPr lang="en-US" dirty="0"/>
              <a:t>D</a:t>
            </a:r>
          </a:p>
        </p:txBody>
      </p:sp>
      <p:sp>
        <p:nvSpPr>
          <p:cNvPr id="16" name="TextBox 15">
            <a:extLst>
              <a:ext uri="{FF2B5EF4-FFF2-40B4-BE49-F238E27FC236}">
                <a16:creationId xmlns:a16="http://schemas.microsoft.com/office/drawing/2014/main" id="{BC98313E-9450-4768-B746-62A65C075553}"/>
              </a:ext>
            </a:extLst>
          </p:cNvPr>
          <p:cNvSpPr txBox="1"/>
          <p:nvPr/>
        </p:nvSpPr>
        <p:spPr>
          <a:xfrm>
            <a:off x="2225040" y="5338056"/>
            <a:ext cx="6096000" cy="369332"/>
          </a:xfrm>
          <a:prstGeom prst="rect">
            <a:avLst/>
          </a:prstGeom>
          <a:noFill/>
        </p:spPr>
        <p:txBody>
          <a:bodyPr wrap="square">
            <a:spAutoFit/>
          </a:bodyPr>
          <a:lstStyle/>
          <a:p>
            <a:r>
              <a:rPr lang="en-US" dirty="0"/>
              <a:t>S</a:t>
            </a:r>
          </a:p>
        </p:txBody>
      </p:sp>
    </p:spTree>
    <p:extLst>
      <p:ext uri="{BB962C8B-B14F-4D97-AF65-F5344CB8AC3E}">
        <p14:creationId xmlns:p14="http://schemas.microsoft.com/office/powerpoint/2010/main" val="573199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DF05-ED74-4928-A0DC-A5FF82E29FE4}"/>
              </a:ext>
            </a:extLst>
          </p:cNvPr>
          <p:cNvSpPr>
            <a:spLocks noGrp="1"/>
          </p:cNvSpPr>
          <p:nvPr>
            <p:ph type="title"/>
          </p:nvPr>
        </p:nvSpPr>
        <p:spPr>
          <a:xfrm>
            <a:off x="2231136" y="369888"/>
            <a:ext cx="7729728" cy="1188720"/>
          </a:xfrm>
        </p:spPr>
        <p:txBody>
          <a:bodyPr/>
          <a:lstStyle/>
          <a:p>
            <a:r>
              <a:rPr lang="en-US" dirty="0"/>
              <a:t>Mos </a:t>
            </a:r>
            <a:r>
              <a:rPr lang="en-US" dirty="0" err="1"/>
              <a:t>nand</a:t>
            </a:r>
            <a:r>
              <a:rPr lang="en-US" dirty="0"/>
              <a:t> &amp; nor gates</a:t>
            </a:r>
          </a:p>
        </p:txBody>
      </p:sp>
      <p:pic>
        <p:nvPicPr>
          <p:cNvPr id="5" name="Content Placeholder 4">
            <a:extLst>
              <a:ext uri="{FF2B5EF4-FFF2-40B4-BE49-F238E27FC236}">
                <a16:creationId xmlns:a16="http://schemas.microsoft.com/office/drawing/2014/main" id="{03FB4F6E-ACE6-40A6-BD2C-8C428950E762}"/>
              </a:ext>
            </a:extLst>
          </p:cNvPr>
          <p:cNvPicPr>
            <a:picLocks noGrp="1" noChangeAspect="1"/>
          </p:cNvPicPr>
          <p:nvPr>
            <p:ph idx="1"/>
          </p:nvPr>
        </p:nvPicPr>
        <p:blipFill>
          <a:blip r:embed="rId3"/>
          <a:stretch>
            <a:fillRect/>
          </a:stretch>
        </p:blipFill>
        <p:spPr>
          <a:xfrm>
            <a:off x="1814576" y="2061032"/>
            <a:ext cx="7729728" cy="46341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EFB30394-B896-40AF-A9E0-2A87E673FB78}"/>
              </a:ext>
            </a:extLst>
          </p:cNvPr>
          <p:cNvSpPr txBox="1"/>
          <p:nvPr/>
        </p:nvSpPr>
        <p:spPr>
          <a:xfrm>
            <a:off x="3728720" y="3230880"/>
            <a:ext cx="45719" cy="369332"/>
          </a:xfrm>
          <a:prstGeom prst="rect">
            <a:avLst/>
          </a:prstGeom>
          <a:noFill/>
        </p:spPr>
        <p:txBody>
          <a:bodyPr wrap="square" rtlCol="0">
            <a:spAutoFit/>
          </a:bodyPr>
          <a:lstStyle/>
          <a:p>
            <a:r>
              <a:rPr lang="en-US" dirty="0"/>
              <a:t>G</a:t>
            </a:r>
          </a:p>
        </p:txBody>
      </p:sp>
      <p:sp>
        <p:nvSpPr>
          <p:cNvPr id="6" name="TextBox 5">
            <a:extLst>
              <a:ext uri="{FF2B5EF4-FFF2-40B4-BE49-F238E27FC236}">
                <a16:creationId xmlns:a16="http://schemas.microsoft.com/office/drawing/2014/main" id="{96AC2557-FD38-4D40-B76C-5CEB8BDA9153}"/>
              </a:ext>
            </a:extLst>
          </p:cNvPr>
          <p:cNvSpPr txBox="1"/>
          <p:nvPr/>
        </p:nvSpPr>
        <p:spPr>
          <a:xfrm>
            <a:off x="4480560" y="2519680"/>
            <a:ext cx="416560" cy="369332"/>
          </a:xfrm>
          <a:prstGeom prst="rect">
            <a:avLst/>
          </a:prstGeom>
          <a:noFill/>
        </p:spPr>
        <p:txBody>
          <a:bodyPr wrap="square">
            <a:spAutoFit/>
          </a:bodyPr>
          <a:lstStyle/>
          <a:p>
            <a:r>
              <a:rPr lang="en-US" dirty="0"/>
              <a:t>D</a:t>
            </a:r>
          </a:p>
        </p:txBody>
      </p:sp>
      <p:sp>
        <p:nvSpPr>
          <p:cNvPr id="10" name="TextBox 9">
            <a:extLst>
              <a:ext uri="{FF2B5EF4-FFF2-40B4-BE49-F238E27FC236}">
                <a16:creationId xmlns:a16="http://schemas.microsoft.com/office/drawing/2014/main" id="{991119C8-7AD1-4BC0-94C3-E10F1CB7FA73}"/>
              </a:ext>
            </a:extLst>
          </p:cNvPr>
          <p:cNvSpPr txBox="1"/>
          <p:nvPr/>
        </p:nvSpPr>
        <p:spPr>
          <a:xfrm>
            <a:off x="2915920" y="4193438"/>
            <a:ext cx="396240" cy="369332"/>
          </a:xfrm>
          <a:prstGeom prst="rect">
            <a:avLst/>
          </a:prstGeom>
          <a:noFill/>
        </p:spPr>
        <p:txBody>
          <a:bodyPr wrap="square">
            <a:spAutoFit/>
          </a:bodyPr>
          <a:lstStyle/>
          <a:p>
            <a:r>
              <a:rPr lang="en-US" dirty="0"/>
              <a:t>G</a:t>
            </a:r>
          </a:p>
        </p:txBody>
      </p:sp>
      <p:sp>
        <p:nvSpPr>
          <p:cNvPr id="12" name="TextBox 11">
            <a:extLst>
              <a:ext uri="{FF2B5EF4-FFF2-40B4-BE49-F238E27FC236}">
                <a16:creationId xmlns:a16="http://schemas.microsoft.com/office/drawing/2014/main" id="{A1591BAC-E1F4-4ECC-84D3-78677B77E1F9}"/>
              </a:ext>
            </a:extLst>
          </p:cNvPr>
          <p:cNvSpPr txBox="1"/>
          <p:nvPr/>
        </p:nvSpPr>
        <p:spPr>
          <a:xfrm>
            <a:off x="5679440" y="4193438"/>
            <a:ext cx="294640" cy="369332"/>
          </a:xfrm>
          <a:prstGeom prst="rect">
            <a:avLst/>
          </a:prstGeom>
          <a:noFill/>
        </p:spPr>
        <p:txBody>
          <a:bodyPr wrap="square">
            <a:spAutoFit/>
          </a:bodyPr>
          <a:lstStyle/>
          <a:p>
            <a:r>
              <a:rPr lang="en-US" dirty="0"/>
              <a:t>G</a:t>
            </a:r>
          </a:p>
        </p:txBody>
      </p:sp>
      <p:sp>
        <p:nvSpPr>
          <p:cNvPr id="11" name="TextBox 10">
            <a:extLst>
              <a:ext uri="{FF2B5EF4-FFF2-40B4-BE49-F238E27FC236}">
                <a16:creationId xmlns:a16="http://schemas.microsoft.com/office/drawing/2014/main" id="{768A9A1D-D4A3-494A-ABF8-1E49565786D4}"/>
              </a:ext>
            </a:extLst>
          </p:cNvPr>
          <p:cNvSpPr txBox="1"/>
          <p:nvPr/>
        </p:nvSpPr>
        <p:spPr>
          <a:xfrm>
            <a:off x="4062046" y="5092839"/>
            <a:ext cx="329084" cy="369332"/>
          </a:xfrm>
          <a:prstGeom prst="rect">
            <a:avLst/>
          </a:prstGeom>
          <a:noFill/>
        </p:spPr>
        <p:txBody>
          <a:bodyPr wrap="square">
            <a:spAutoFit/>
          </a:bodyPr>
          <a:lstStyle/>
          <a:p>
            <a:r>
              <a:rPr lang="en-US" dirty="0"/>
              <a:t>S</a:t>
            </a:r>
          </a:p>
        </p:txBody>
      </p:sp>
      <p:sp>
        <p:nvSpPr>
          <p:cNvPr id="13" name="TextBox 12">
            <a:extLst>
              <a:ext uri="{FF2B5EF4-FFF2-40B4-BE49-F238E27FC236}">
                <a16:creationId xmlns:a16="http://schemas.microsoft.com/office/drawing/2014/main" id="{CF5106C5-183B-4B69-A4CE-8B3DF5A95350}"/>
              </a:ext>
            </a:extLst>
          </p:cNvPr>
          <p:cNvSpPr txBox="1"/>
          <p:nvPr/>
        </p:nvSpPr>
        <p:spPr>
          <a:xfrm>
            <a:off x="4688840" y="5092839"/>
            <a:ext cx="329084" cy="369332"/>
          </a:xfrm>
          <a:prstGeom prst="rect">
            <a:avLst/>
          </a:prstGeom>
          <a:noFill/>
        </p:spPr>
        <p:txBody>
          <a:bodyPr wrap="square">
            <a:spAutoFit/>
          </a:bodyPr>
          <a:lstStyle/>
          <a:p>
            <a:r>
              <a:rPr lang="en-US" dirty="0"/>
              <a:t>S</a:t>
            </a:r>
          </a:p>
        </p:txBody>
      </p:sp>
      <p:sp>
        <p:nvSpPr>
          <p:cNvPr id="14" name="TextBox 13">
            <a:extLst>
              <a:ext uri="{FF2B5EF4-FFF2-40B4-BE49-F238E27FC236}">
                <a16:creationId xmlns:a16="http://schemas.microsoft.com/office/drawing/2014/main" id="{64DC889E-2C6E-4F9A-AF8F-7608620AC8DB}"/>
              </a:ext>
            </a:extLst>
          </p:cNvPr>
          <p:cNvSpPr txBox="1"/>
          <p:nvPr/>
        </p:nvSpPr>
        <p:spPr>
          <a:xfrm>
            <a:off x="8031146" y="5060280"/>
            <a:ext cx="248696" cy="369332"/>
          </a:xfrm>
          <a:prstGeom prst="rect">
            <a:avLst/>
          </a:prstGeom>
          <a:noFill/>
        </p:spPr>
        <p:txBody>
          <a:bodyPr wrap="square">
            <a:spAutoFit/>
          </a:bodyPr>
          <a:lstStyle/>
          <a:p>
            <a:r>
              <a:rPr lang="en-US" dirty="0"/>
              <a:t>S</a:t>
            </a:r>
          </a:p>
        </p:txBody>
      </p:sp>
      <p:sp>
        <p:nvSpPr>
          <p:cNvPr id="16" name="TextBox 15">
            <a:extLst>
              <a:ext uri="{FF2B5EF4-FFF2-40B4-BE49-F238E27FC236}">
                <a16:creationId xmlns:a16="http://schemas.microsoft.com/office/drawing/2014/main" id="{4DE9E8DD-5E78-4129-9D62-96D94EF56C16}"/>
              </a:ext>
            </a:extLst>
          </p:cNvPr>
          <p:cNvSpPr txBox="1"/>
          <p:nvPr/>
        </p:nvSpPr>
        <p:spPr>
          <a:xfrm>
            <a:off x="8123339" y="2425450"/>
            <a:ext cx="256986" cy="369332"/>
          </a:xfrm>
          <a:prstGeom prst="rect">
            <a:avLst/>
          </a:prstGeom>
          <a:noFill/>
        </p:spPr>
        <p:txBody>
          <a:bodyPr wrap="square">
            <a:spAutoFit/>
          </a:bodyPr>
          <a:lstStyle/>
          <a:p>
            <a:r>
              <a:rPr lang="en-US" dirty="0"/>
              <a:t>D</a:t>
            </a:r>
          </a:p>
        </p:txBody>
      </p:sp>
      <p:sp>
        <p:nvSpPr>
          <p:cNvPr id="18" name="TextBox 17">
            <a:extLst>
              <a:ext uri="{FF2B5EF4-FFF2-40B4-BE49-F238E27FC236}">
                <a16:creationId xmlns:a16="http://schemas.microsoft.com/office/drawing/2014/main" id="{CCF95F94-AA84-4492-9367-C081416BB2FA}"/>
              </a:ext>
            </a:extLst>
          </p:cNvPr>
          <p:cNvSpPr txBox="1"/>
          <p:nvPr/>
        </p:nvSpPr>
        <p:spPr>
          <a:xfrm>
            <a:off x="7642999" y="2889286"/>
            <a:ext cx="416560" cy="369332"/>
          </a:xfrm>
          <a:prstGeom prst="rect">
            <a:avLst/>
          </a:prstGeom>
          <a:noFill/>
        </p:spPr>
        <p:txBody>
          <a:bodyPr wrap="square">
            <a:spAutoFit/>
          </a:bodyPr>
          <a:lstStyle/>
          <a:p>
            <a:r>
              <a:rPr lang="en-US" dirty="0"/>
              <a:t>G</a:t>
            </a:r>
          </a:p>
        </p:txBody>
      </p:sp>
    </p:spTree>
    <p:extLst>
      <p:ext uri="{BB962C8B-B14F-4D97-AF65-F5344CB8AC3E}">
        <p14:creationId xmlns:p14="http://schemas.microsoft.com/office/powerpoint/2010/main" val="2716861764"/>
      </p:ext>
    </p:extLst>
  </p:cSld>
  <p:clrMapOvr>
    <a:masterClrMapping/>
  </p:clrMapOvr>
</p:sld>
</file>

<file path=ppt/theme/theme1.xml><?xml version="1.0" encoding="utf-8"?>
<a:theme xmlns:a="http://schemas.openxmlformats.org/drawingml/2006/main" name="Parcel">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1667</TotalTime>
  <Words>2019</Words>
  <Application>Microsoft Office PowerPoint</Application>
  <PresentationFormat>Widescreen</PresentationFormat>
  <Paragraphs>164</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Open Sans</vt:lpstr>
      <vt:lpstr>Source Sans Pro</vt:lpstr>
      <vt:lpstr>Parcel</vt:lpstr>
      <vt:lpstr>Mos &amp; cmos  logic</vt:lpstr>
      <vt:lpstr>Mos basics</vt:lpstr>
      <vt:lpstr>Types of Mosfet(important for 5-7 marks)</vt:lpstr>
      <vt:lpstr>Nmos &amp; pmos</vt:lpstr>
      <vt:lpstr>nmos &amp; pmos</vt:lpstr>
      <vt:lpstr>NMOS &amp; Pmos summary</vt:lpstr>
      <vt:lpstr>Mos inverter with enhancement load</vt:lpstr>
      <vt:lpstr>Mos inverter with depletion load</vt:lpstr>
      <vt:lpstr>Mos nand &amp; nor gates</vt:lpstr>
      <vt:lpstr>Mos nand &amp; nor gates</vt:lpstr>
      <vt:lpstr>Cmos logic</vt:lpstr>
      <vt:lpstr>Basic cmos logic/CMOS inverter</vt:lpstr>
      <vt:lpstr>Cmos inverter</vt:lpstr>
      <vt:lpstr>CMOS Inverter</vt:lpstr>
      <vt:lpstr>Cmos nand</vt:lpstr>
      <vt:lpstr>Cmos nand</vt:lpstr>
      <vt:lpstr>CMOS NAND</vt:lpstr>
      <vt:lpstr>Cmos nor</vt:lpstr>
      <vt:lpstr>CMOS applications &amp; uses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 &amp; cmos  logic</dc:title>
  <dc:creator>Uzma Hasan</dc:creator>
  <cp:lastModifiedBy>fariavns9@gmail.com</cp:lastModifiedBy>
  <cp:revision>71</cp:revision>
  <dcterms:created xsi:type="dcterms:W3CDTF">2020-08-21T12:09:24Z</dcterms:created>
  <dcterms:modified xsi:type="dcterms:W3CDTF">2020-11-09T06:58:17Z</dcterms:modified>
</cp:coreProperties>
</file>