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81" r:id="rId10"/>
    <p:sldId id="264" r:id="rId11"/>
    <p:sldId id="265" r:id="rId12"/>
    <p:sldId id="266" r:id="rId13"/>
    <p:sldId id="267" r:id="rId14"/>
    <p:sldId id="268" r:id="rId15"/>
    <p:sldId id="318" r:id="rId16"/>
    <p:sldId id="269" r:id="rId17"/>
    <p:sldId id="270" r:id="rId18"/>
    <p:sldId id="271" r:id="rId19"/>
    <p:sldId id="384" r:id="rId20"/>
    <p:sldId id="272" r:id="rId21"/>
    <p:sldId id="273" r:id="rId22"/>
    <p:sldId id="407" r:id="rId23"/>
    <p:sldId id="274" r:id="rId24"/>
    <p:sldId id="275" r:id="rId25"/>
    <p:sldId id="276" r:id="rId26"/>
    <p:sldId id="277" r:id="rId27"/>
    <p:sldId id="278" r:id="rId28"/>
    <p:sldId id="279" r:id="rId29"/>
    <p:sldId id="427" r:id="rId30"/>
    <p:sldId id="280" r:id="rId31"/>
    <p:sldId id="281" r:id="rId32"/>
    <p:sldId id="282" r:id="rId33"/>
    <p:sldId id="441" r:id="rId34"/>
    <p:sldId id="442" r:id="rId35"/>
    <p:sldId id="283" r:id="rId36"/>
    <p:sldId id="284" r:id="rId37"/>
    <p:sldId id="285" r:id="rId38"/>
    <p:sldId id="286" r:id="rId39"/>
    <p:sldId id="287" r:id="rId40"/>
    <p:sldId id="288" r:id="rId41"/>
    <p:sldId id="290" r:id="rId42"/>
    <p:sldId id="291" r:id="rId43"/>
    <p:sldId id="292" r:id="rId44"/>
    <p:sldId id="293" r:id="rId45"/>
    <p:sldId id="294" r:id="rId46"/>
    <p:sldId id="295" r:id="rId47"/>
    <p:sldId id="443" r:id="rId48"/>
    <p:sldId id="289" r:id="rId49"/>
    <p:sldId id="415" r:id="rId50"/>
    <p:sldId id="416" r:id="rId51"/>
    <p:sldId id="296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D1B27-7102-4102-BE2B-9496B814DCA6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612CD-5A5A-4E8B-80C4-5B692B72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>
            <a:extLst>
              <a:ext uri="{FF2B5EF4-FFF2-40B4-BE49-F238E27FC236}">
                <a16:creationId xmlns:a16="http://schemas.microsoft.com/office/drawing/2014/main" id="{C54984CB-1EE7-4B63-80A9-927D751BFF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3" name="Notes Placeholder 2">
            <a:extLst>
              <a:ext uri="{FF2B5EF4-FFF2-40B4-BE49-F238E27FC236}">
                <a16:creationId xmlns:a16="http://schemas.microsoft.com/office/drawing/2014/main" id="{6C6409EA-BA84-4D51-ACF8-153F04A7B1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Mention that the 2:3 means “the part of the row or column from element 2 to element 3”.  Mention the notation 2:end also works.  Mention other uses of the colon notation, e.g. that [1:5]=[1,2,3,4,5] and that [5:-1:1]=[5,4,3,2,1].</a:t>
            </a:r>
          </a:p>
        </p:txBody>
      </p:sp>
      <p:sp>
        <p:nvSpPr>
          <p:cNvPr id="292868" name="Slide Number Placeholder 3">
            <a:extLst>
              <a:ext uri="{FF2B5EF4-FFF2-40B4-BE49-F238E27FC236}">
                <a16:creationId xmlns:a16="http://schemas.microsoft.com/office/drawing/2014/main" id="{23E6E618-0735-4137-9A82-955693397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8DD19E-FFE4-4134-BF45-A872E10C6F42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B321F43-F921-48B6-8455-F4E4758FD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663683C0-5112-4500-8F02-82E46F92F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3513B360-5F3E-411A-A9A2-EFF3B4AE2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5878AB-CD6C-4787-AA44-B2FBB2282452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83031EAE-B40E-4E8C-A60B-8B91998E8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D3FB6F39-1D2B-432F-BD37-E7C783617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>
            <a:extLst>
              <a:ext uri="{FF2B5EF4-FFF2-40B4-BE49-F238E27FC236}">
                <a16:creationId xmlns:a16="http://schemas.microsoft.com/office/drawing/2014/main" id="{03853610-4AFC-4899-B716-E34C340CF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6FFD3C-9B98-4161-9FFB-82961E16C8B0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B08DA7BD-1FAD-420D-B586-0E5D2C379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7727CFE8-B9E8-4A68-B348-90C4AB706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844" y="2359913"/>
            <a:ext cx="3708400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544" y="274700"/>
            <a:ext cx="8096910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187" y="2203450"/>
            <a:ext cx="4011929" cy="344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E3AFE2-CD43-4F72-8042-B26E07BC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2743200"/>
            <a:ext cx="2647950" cy="2379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028BF3-AAA9-4AC7-AAE3-56706B160A66}"/>
              </a:ext>
            </a:extLst>
          </p:cNvPr>
          <p:cNvSpPr/>
          <p:nvPr/>
        </p:nvSpPr>
        <p:spPr>
          <a:xfrm>
            <a:off x="154199" y="1143000"/>
            <a:ext cx="940238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 to M</a:t>
            </a:r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ATLAB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64381-069D-473C-8CFB-9D8A0CCE1D0A}"/>
              </a:ext>
            </a:extLst>
          </p:cNvPr>
          <p:cNvSpPr txBox="1"/>
          <p:nvPr/>
        </p:nvSpPr>
        <p:spPr>
          <a:xfrm>
            <a:off x="3581400" y="5811560"/>
            <a:ext cx="3581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CSE-214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6534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571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17448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571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79704" y="618744"/>
            <a:ext cx="3919854" cy="5553710"/>
            <a:chOff x="679704" y="618744"/>
            <a:chExt cx="3919854" cy="5553710"/>
          </a:xfrm>
          <a:solidFill>
            <a:schemeClr val="bg1"/>
          </a:solidFill>
        </p:grpSpPr>
        <p:sp>
          <p:nvSpPr>
            <p:cNvPr id="5" name="object 5"/>
            <p:cNvSpPr/>
            <p:nvPr/>
          </p:nvSpPr>
          <p:spPr>
            <a:xfrm>
              <a:off x="684276" y="623316"/>
              <a:ext cx="3910965" cy="5544820"/>
            </a:xfrm>
            <a:custGeom>
              <a:avLst/>
              <a:gdLst/>
              <a:ahLst/>
              <a:cxnLst/>
              <a:rect l="l" t="t" r="r" b="b"/>
              <a:pathLst>
                <a:path w="3910965" h="5544820">
                  <a:moveTo>
                    <a:pt x="3910584" y="0"/>
                  </a:moveTo>
                  <a:lnTo>
                    <a:pt x="0" y="0"/>
                  </a:lnTo>
                  <a:lnTo>
                    <a:pt x="0" y="5544312"/>
                  </a:lnTo>
                  <a:lnTo>
                    <a:pt x="3910584" y="5544312"/>
                  </a:lnTo>
                  <a:lnTo>
                    <a:pt x="39105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276" y="623316"/>
              <a:ext cx="3910965" cy="5544820"/>
            </a:xfrm>
            <a:custGeom>
              <a:avLst/>
              <a:gdLst/>
              <a:ahLst/>
              <a:cxnLst/>
              <a:rect l="l" t="t" r="r" b="b"/>
              <a:pathLst>
                <a:path w="3910965" h="5544820">
                  <a:moveTo>
                    <a:pt x="0" y="5544312"/>
                  </a:moveTo>
                  <a:lnTo>
                    <a:pt x="3910584" y="5544312"/>
                  </a:lnTo>
                  <a:lnTo>
                    <a:pt x="3910584" y="0"/>
                  </a:lnTo>
                  <a:lnTo>
                    <a:pt x="0" y="0"/>
                  </a:lnTo>
                  <a:lnTo>
                    <a:pt x="0" y="5544312"/>
                  </a:lnTo>
                  <a:close/>
                </a:path>
              </a:pathLst>
            </a:custGeom>
            <a:grpFill/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3320" y="626745"/>
            <a:ext cx="16700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&gt;&gt; x=[1 </a:t>
            </a:r>
            <a:r>
              <a:rPr sz="1800" b="1" dirty="0">
                <a:latin typeface="Courier New"/>
                <a:cs typeface="Courier New"/>
              </a:rPr>
              <a:t>2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3]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tabLst>
                <a:tab pos="1519555" algn="l"/>
              </a:tabLst>
            </a:pPr>
            <a:r>
              <a:rPr sz="1800" b="1" dirty="0">
                <a:latin typeface="Courier New"/>
                <a:cs typeface="Courier New"/>
              </a:rPr>
              <a:t>1	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9379" y="1175080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9379" y="254731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320" y="1998979"/>
            <a:ext cx="193992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&gt;&gt;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x=[1,2,3]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endParaRPr sz="1800" dirty="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tabLst>
                <a:tab pos="1519555" algn="l"/>
              </a:tabLst>
            </a:pPr>
            <a:r>
              <a:rPr sz="1800" b="1" dirty="0">
                <a:latin typeface="Courier New"/>
                <a:cs typeface="Courier New"/>
              </a:rPr>
              <a:t>1	2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R="958850" algn="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&gt;&gt;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x=[1</a:t>
            </a:r>
            <a:endParaRPr sz="1800" dirty="0">
              <a:latin typeface="Courier New"/>
              <a:cs typeface="Courier New"/>
            </a:endParaRPr>
          </a:p>
          <a:p>
            <a:pPr marR="958215" algn="r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2</a:t>
            </a:r>
            <a:endParaRPr sz="1800" dirty="0">
              <a:latin typeface="Courier New"/>
              <a:cs typeface="Courier New"/>
            </a:endParaRPr>
          </a:p>
          <a:p>
            <a:pPr marR="958850" algn="r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3</a:t>
            </a:r>
            <a:endParaRPr sz="1800" dirty="0">
              <a:latin typeface="Courier New"/>
              <a:cs typeface="Courier New"/>
            </a:endParaRPr>
          </a:p>
          <a:p>
            <a:pPr marL="140970" algn="ctr">
              <a:lnSpc>
                <a:spcPct val="100000"/>
              </a:lnSpc>
            </a:pPr>
            <a:r>
              <a:rPr sz="1800" b="1" spc="-15" dirty="0">
                <a:latin typeface="Courier New"/>
                <a:cs typeface="Courier New"/>
              </a:rPr>
              <a:t>4];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&gt;&gt;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x=[1;2;3;4]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320" y="4742764"/>
            <a:ext cx="848994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5370" y="1420976"/>
            <a:ext cx="36995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defining variables, a </a:t>
            </a:r>
            <a:r>
              <a:rPr sz="1800" b="1" dirty="0">
                <a:latin typeface="Arial"/>
                <a:cs typeface="Arial"/>
              </a:rPr>
              <a:t>space</a:t>
            </a:r>
            <a:r>
              <a:rPr sz="1800" b="1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 </a:t>
            </a:r>
            <a:r>
              <a:rPr sz="1800" b="1" dirty="0">
                <a:latin typeface="Arial"/>
                <a:cs typeface="Arial"/>
              </a:rPr>
              <a:t>comma </a:t>
            </a:r>
            <a:r>
              <a:rPr sz="1800" dirty="0">
                <a:latin typeface="Arial"/>
                <a:cs typeface="Arial"/>
              </a:rPr>
              <a:t>separates elements on </a:t>
            </a:r>
            <a:r>
              <a:rPr sz="1800" spc="-5" dirty="0">
                <a:latin typeface="Arial"/>
                <a:cs typeface="Arial"/>
              </a:rPr>
              <a:t>a  </a:t>
            </a:r>
            <a:r>
              <a:rPr sz="1800" spc="-35" dirty="0">
                <a:latin typeface="Arial"/>
                <a:cs typeface="Arial"/>
              </a:rPr>
              <a:t>row.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8339" y="4064204"/>
            <a:ext cx="37350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b="1" spc="5" dirty="0">
                <a:latin typeface="Arial"/>
                <a:cs typeface="Arial"/>
              </a:rPr>
              <a:t>newline </a:t>
            </a:r>
            <a:r>
              <a:rPr sz="1800" dirty="0">
                <a:latin typeface="Arial"/>
                <a:cs typeface="Arial"/>
              </a:rPr>
              <a:t>or </a:t>
            </a:r>
            <a:r>
              <a:rPr sz="1800" b="1" dirty="0">
                <a:latin typeface="Arial"/>
                <a:cs typeface="Arial"/>
              </a:rPr>
              <a:t>semicolon </a:t>
            </a:r>
            <a:r>
              <a:rPr sz="1800" dirty="0">
                <a:latin typeface="Arial"/>
                <a:cs typeface="Arial"/>
              </a:rPr>
              <a:t>forces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 </a:t>
            </a:r>
            <a:r>
              <a:rPr sz="1800" dirty="0">
                <a:latin typeface="Arial"/>
                <a:cs typeface="Arial"/>
              </a:rPr>
              <a:t>new </a:t>
            </a:r>
            <a:r>
              <a:rPr sz="1800" spc="-10" dirty="0">
                <a:latin typeface="Arial"/>
                <a:cs typeface="Arial"/>
              </a:rPr>
              <a:t>row; </a:t>
            </a:r>
            <a:r>
              <a:rPr sz="1800" dirty="0">
                <a:latin typeface="Arial"/>
                <a:cs typeface="Arial"/>
              </a:rPr>
              <a:t>these 2 statements are  equivalent.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21DA5C2-ACFB-4FCB-879B-71DD2389C6D7}"/>
              </a:ext>
            </a:extLst>
          </p:cNvPr>
          <p:cNvSpPr/>
          <p:nvPr/>
        </p:nvSpPr>
        <p:spPr>
          <a:xfrm>
            <a:off x="3810000" y="719149"/>
            <a:ext cx="669149" cy="2252647"/>
          </a:xfrm>
          <a:prstGeom prst="rightBrace">
            <a:avLst>
              <a:gd name="adj1" fmla="val 8333"/>
              <a:gd name="adj2" fmla="val 5124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B0AA87F-7F71-44E6-8C7B-9B1183DF53E5}"/>
              </a:ext>
            </a:extLst>
          </p:cNvPr>
          <p:cNvSpPr/>
          <p:nvPr/>
        </p:nvSpPr>
        <p:spPr>
          <a:xfrm>
            <a:off x="2866176" y="3272384"/>
            <a:ext cx="1401024" cy="2671209"/>
          </a:xfrm>
          <a:prstGeom prst="rightBrace">
            <a:avLst>
              <a:gd name="adj1" fmla="val 8333"/>
              <a:gd name="adj2" fmla="val 49586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285" y="268604"/>
            <a:ext cx="2791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5" dirty="0"/>
              <a:t>Array,</a:t>
            </a:r>
            <a:r>
              <a:rPr sz="4200" spc="-55" dirty="0"/>
              <a:t> </a:t>
            </a:r>
            <a:r>
              <a:rPr sz="4200" spc="-125" dirty="0"/>
              <a:t>Matrix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2594229" y="1484198"/>
            <a:ext cx="151511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latin typeface="Courier New"/>
                <a:cs typeface="Courier New"/>
              </a:rPr>
              <a:t>x = </a:t>
            </a:r>
            <a:r>
              <a:rPr sz="1500" spc="-5" dirty="0">
                <a:latin typeface="Courier New"/>
                <a:cs typeface="Courier New"/>
              </a:rPr>
              <a:t>[1 </a:t>
            </a:r>
            <a:r>
              <a:rPr sz="1500" spc="5" dirty="0">
                <a:latin typeface="Courier New"/>
                <a:cs typeface="Courier New"/>
              </a:rPr>
              <a:t>2 5</a:t>
            </a:r>
            <a:r>
              <a:rPr sz="1500" spc="-114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1]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2643378"/>
            <a:ext cx="132397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100" spc="5" dirty="0">
                <a:latin typeface="Arial"/>
                <a:cs typeface="Arial"/>
              </a:rPr>
              <a:t>a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matrix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1407998"/>
            <a:ext cx="4827905" cy="156781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100" spc="5" dirty="0">
                <a:latin typeface="Arial"/>
                <a:cs typeface="Arial"/>
              </a:rPr>
              <a:t>a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vector</a:t>
            </a:r>
            <a:endParaRPr sz="21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775"/>
              </a:spcBef>
            </a:pPr>
            <a:r>
              <a:rPr sz="1500" spc="5" dirty="0">
                <a:latin typeface="Courier New"/>
                <a:cs typeface="Courier New"/>
              </a:rPr>
              <a:t>x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5" dirty="0">
                <a:latin typeface="Courier New"/>
                <a:cs typeface="Courier New"/>
              </a:rPr>
              <a:t>=</a:t>
            </a:r>
            <a:endParaRPr sz="15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1386205" algn="l"/>
                <a:tab pos="1844039" algn="l"/>
                <a:tab pos="2301240" algn="l"/>
              </a:tabLst>
            </a:pPr>
            <a:r>
              <a:rPr sz="1500" spc="5" dirty="0">
                <a:latin typeface="Courier New"/>
                <a:cs typeface="Courier New"/>
              </a:rPr>
              <a:t>1	2	5	1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500" spc="5" dirty="0">
                <a:latin typeface="Courier New"/>
                <a:cs typeface="Courier New"/>
              </a:rPr>
              <a:t>x = </a:t>
            </a:r>
            <a:r>
              <a:rPr sz="1500" spc="-5" dirty="0">
                <a:latin typeface="Courier New"/>
                <a:cs typeface="Courier New"/>
              </a:rPr>
              <a:t>[1 </a:t>
            </a:r>
            <a:r>
              <a:rPr sz="1500" spc="5" dirty="0">
                <a:latin typeface="Courier New"/>
                <a:cs typeface="Courier New"/>
              </a:rPr>
              <a:t>2 3; 5 1 </a:t>
            </a:r>
            <a:r>
              <a:rPr sz="1500" spc="-5" dirty="0">
                <a:latin typeface="Courier New"/>
                <a:cs typeface="Courier New"/>
              </a:rPr>
              <a:t>4; </a:t>
            </a:r>
            <a:r>
              <a:rPr sz="1500" spc="5" dirty="0">
                <a:latin typeface="Courier New"/>
                <a:cs typeface="Courier New"/>
              </a:rPr>
              <a:t>3 2</a:t>
            </a:r>
            <a:r>
              <a:rPr sz="1500" spc="-13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-1]</a:t>
            </a:r>
            <a:endParaRPr sz="1500" dirty="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90218" y="3264564"/>
          <a:ext cx="2122804" cy="903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063">
                <a:tc>
                  <a:txBody>
                    <a:bodyPr/>
                    <a:lstStyle/>
                    <a:p>
                      <a:pPr marL="31750">
                        <a:lnSpc>
                          <a:spcPts val="1560"/>
                        </a:lnSpc>
                      </a:pPr>
                      <a:r>
                        <a:rPr sz="1500" spc="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0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ts val="160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60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05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ts val="1605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05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ts val="1605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-1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4844" y="4365700"/>
            <a:ext cx="1546860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5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100" dirty="0">
                <a:latin typeface="Arial"/>
                <a:cs typeface="Arial"/>
              </a:rPr>
              <a:t>transpose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4229" y="4441900"/>
            <a:ext cx="71374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latin typeface="Courier New"/>
                <a:cs typeface="Courier New"/>
              </a:rPr>
              <a:t>y =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x’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8088" y="4441900"/>
            <a:ext cx="36957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latin typeface="Courier New"/>
                <a:cs typeface="Courier New"/>
              </a:rPr>
              <a:t>y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spc="5" dirty="0">
                <a:latin typeface="Courier New"/>
                <a:cs typeface="Courier New"/>
              </a:rPr>
              <a:t>=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8317" y="4683378"/>
            <a:ext cx="14097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Courier New"/>
                <a:cs typeface="Courier New"/>
              </a:rPr>
              <a:t>1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urier New"/>
                <a:cs typeface="Courier New"/>
              </a:rPr>
              <a:t>3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0549" y="4683378"/>
            <a:ext cx="71501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84835" algn="l"/>
              </a:tabLst>
            </a:pPr>
            <a:r>
              <a:rPr sz="1500" spc="5" dirty="0">
                <a:latin typeface="Courier New"/>
                <a:cs typeface="Courier New"/>
              </a:rPr>
              <a:t>5	3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84835" algn="l"/>
              </a:tabLst>
            </a:pPr>
            <a:r>
              <a:rPr sz="1500" spc="5" dirty="0">
                <a:latin typeface="Courier New"/>
                <a:cs typeface="Courier New"/>
              </a:rPr>
              <a:t>1	2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70534" algn="l"/>
              </a:tabLst>
            </a:pPr>
            <a:r>
              <a:rPr sz="1500" spc="5" dirty="0">
                <a:latin typeface="Courier New"/>
                <a:cs typeface="Courier New"/>
              </a:rPr>
              <a:t>4	-1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60" y="270567"/>
            <a:ext cx="40087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5" dirty="0"/>
              <a:t>Array,</a:t>
            </a:r>
            <a:r>
              <a:rPr sz="4200" spc="10" dirty="0"/>
              <a:t> </a:t>
            </a:r>
            <a:r>
              <a:rPr sz="4200" spc="-125" dirty="0"/>
              <a:t>Matrix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764844" y="1426286"/>
            <a:ext cx="18097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2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575" y="1392758"/>
            <a:ext cx="102044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FF3300"/>
                </a:solidFill>
                <a:latin typeface="Courier New"/>
                <a:cs typeface="Courier New"/>
              </a:rPr>
              <a:t>t</a:t>
            </a:r>
            <a:r>
              <a:rPr sz="1700" spc="3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FF3300"/>
                </a:solidFill>
                <a:latin typeface="Courier New"/>
                <a:cs typeface="Courier New"/>
              </a:rPr>
              <a:t>=1:10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268" y="1987676"/>
            <a:ext cx="44513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ourier New"/>
                <a:cs typeface="Courier New"/>
              </a:rPr>
              <a:t>t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4175" y="2277617"/>
            <a:ext cx="6703059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13410" algn="l"/>
                <a:tab pos="1192530" algn="l"/>
                <a:tab pos="1768475" algn="l"/>
                <a:tab pos="2201545" algn="l"/>
                <a:tab pos="2636520" algn="l"/>
                <a:tab pos="3213100" algn="l"/>
                <a:tab pos="3645535" algn="l"/>
                <a:tab pos="4224655" algn="l"/>
                <a:tab pos="4800600" algn="l"/>
              </a:tabLst>
            </a:pPr>
            <a:r>
              <a:rPr sz="1900" spc="-5" dirty="0">
                <a:latin typeface="Courier New"/>
                <a:cs typeface="Courier New"/>
              </a:rPr>
              <a:t>1	2	3	4	5	6	7	8	9	</a:t>
            </a:r>
            <a:r>
              <a:rPr sz="1900" dirty="0">
                <a:latin typeface="Courier New"/>
                <a:cs typeface="Courier New"/>
              </a:rPr>
              <a:t>10</a:t>
            </a:r>
          </a:p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077335" algn="l"/>
              </a:tabLst>
            </a:pPr>
            <a:r>
              <a:rPr sz="3150" spc="7" baseline="-7936" dirty="0">
                <a:solidFill>
                  <a:srgbClr val="FF3300"/>
                </a:solidFill>
                <a:latin typeface="Courier New"/>
                <a:cs typeface="Courier New"/>
              </a:rPr>
              <a:t>k</a:t>
            </a:r>
            <a:r>
              <a:rPr sz="3150" spc="-195" baseline="-7936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2850" spc="-7" baseline="-8771" dirty="0">
                <a:solidFill>
                  <a:srgbClr val="FF3300"/>
                </a:solidFill>
                <a:latin typeface="Courier New"/>
                <a:cs typeface="Courier New"/>
              </a:rPr>
              <a:t>=2:-0.5:-1	</a:t>
            </a:r>
            <a:r>
              <a:rPr sz="1800" dirty="0">
                <a:latin typeface="Arial"/>
                <a:cs typeface="Arial"/>
              </a:rPr>
              <a:t>k = </a:t>
            </a:r>
            <a:r>
              <a:rPr sz="1800" spc="5" dirty="0">
                <a:latin typeface="Arial"/>
                <a:cs typeface="Arial"/>
              </a:rPr>
              <a:t>start </a:t>
            </a:r>
            <a:r>
              <a:rPr sz="1800" dirty="0">
                <a:latin typeface="Arial"/>
                <a:cs typeface="Arial"/>
              </a:rPr>
              <a:t>: increment :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844" y="2676905"/>
            <a:ext cx="18034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20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844" y="3237992"/>
            <a:ext cx="4838065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Courier New"/>
                <a:cs typeface="Courier New"/>
              </a:rPr>
              <a:t>k</a:t>
            </a:r>
            <a:r>
              <a:rPr sz="1700" spc="1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1359535" algn="l"/>
                <a:tab pos="2081530" algn="l"/>
                <a:tab pos="2513965" algn="l"/>
                <a:tab pos="3235960" algn="l"/>
                <a:tab pos="3670935" algn="l"/>
                <a:tab pos="4537075" algn="l"/>
              </a:tabLst>
            </a:pPr>
            <a:r>
              <a:rPr sz="1900" spc="-5" dirty="0">
                <a:latin typeface="Courier New"/>
                <a:cs typeface="Courier New"/>
              </a:rPr>
              <a:t>2	</a:t>
            </a:r>
            <a:r>
              <a:rPr sz="1900" spc="-20" dirty="0">
                <a:latin typeface="Courier New"/>
                <a:cs typeface="Courier New"/>
              </a:rPr>
              <a:t>1.</a:t>
            </a:r>
            <a:r>
              <a:rPr sz="1900" spc="-5" dirty="0">
                <a:latin typeface="Courier New"/>
                <a:cs typeface="Courier New"/>
              </a:rPr>
              <a:t>5</a:t>
            </a:r>
            <a:r>
              <a:rPr sz="1900" dirty="0">
                <a:latin typeface="Courier New"/>
                <a:cs typeface="Courier New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1</a:t>
            </a:r>
            <a:r>
              <a:rPr sz="1900" dirty="0">
                <a:latin typeface="Courier New"/>
                <a:cs typeface="Courier New"/>
              </a:rPr>
              <a:t>	</a:t>
            </a:r>
            <a:r>
              <a:rPr sz="1900" spc="-20" dirty="0">
                <a:latin typeface="Courier New"/>
                <a:cs typeface="Courier New"/>
              </a:rPr>
              <a:t>0</a:t>
            </a:r>
            <a:r>
              <a:rPr sz="1900" spc="5" dirty="0">
                <a:latin typeface="Courier New"/>
                <a:cs typeface="Courier New"/>
              </a:rPr>
              <a:t>.</a:t>
            </a:r>
            <a:r>
              <a:rPr sz="1900" spc="-5" dirty="0">
                <a:latin typeface="Courier New"/>
                <a:cs typeface="Courier New"/>
              </a:rPr>
              <a:t>5</a:t>
            </a:r>
            <a:r>
              <a:rPr sz="1900" dirty="0">
                <a:latin typeface="Courier New"/>
                <a:cs typeface="Courier New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0</a:t>
            </a:r>
            <a:r>
              <a:rPr sz="1900" dirty="0">
                <a:latin typeface="Courier New"/>
                <a:cs typeface="Courier New"/>
              </a:rPr>
              <a:t>	</a:t>
            </a:r>
            <a:r>
              <a:rPr sz="1900" spc="-20" dirty="0">
                <a:latin typeface="Courier New"/>
                <a:cs typeface="Courier New"/>
              </a:rPr>
              <a:t>-</a:t>
            </a:r>
            <a:r>
              <a:rPr sz="1900" spc="5" dirty="0">
                <a:latin typeface="Courier New"/>
                <a:cs typeface="Courier New"/>
              </a:rPr>
              <a:t>0</a:t>
            </a:r>
            <a:r>
              <a:rPr sz="1900" spc="-20" dirty="0">
                <a:latin typeface="Courier New"/>
                <a:cs typeface="Courier New"/>
              </a:rPr>
              <a:t>.</a:t>
            </a:r>
            <a:r>
              <a:rPr sz="1900" spc="-5" dirty="0">
                <a:latin typeface="Courier New"/>
                <a:cs typeface="Courier New"/>
              </a:rPr>
              <a:t>5</a:t>
            </a:r>
            <a:r>
              <a:rPr sz="1900" dirty="0">
                <a:latin typeface="Courier New"/>
                <a:cs typeface="Courier New"/>
              </a:rPr>
              <a:t>	</a:t>
            </a:r>
            <a:r>
              <a:rPr sz="1900" spc="-20" dirty="0">
                <a:latin typeface="Courier New"/>
                <a:cs typeface="Courier New"/>
              </a:rPr>
              <a:t>-</a:t>
            </a:r>
            <a:r>
              <a:rPr sz="1900" spc="-5" dirty="0"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ourier New"/>
              <a:cs typeface="Courier New"/>
            </a:endParaRPr>
          </a:p>
          <a:p>
            <a:pPr marL="927100" indent="-915035">
              <a:lnSpc>
                <a:spcPct val="100000"/>
              </a:lnSpc>
              <a:buClr>
                <a:srgbClr val="CC9900"/>
              </a:buClr>
              <a:buSzPct val="64000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sz="2500" spc="-5" dirty="0">
                <a:solidFill>
                  <a:srgbClr val="FF3300"/>
                </a:solidFill>
                <a:latin typeface="Courier New"/>
                <a:cs typeface="Courier New"/>
              </a:rPr>
              <a:t>x </a:t>
            </a:r>
            <a:r>
              <a:rPr sz="1900" spc="-5" dirty="0">
                <a:solidFill>
                  <a:srgbClr val="FF3300"/>
                </a:solidFill>
                <a:latin typeface="Courier New"/>
                <a:cs typeface="Courier New"/>
              </a:rPr>
              <a:t>= [1:4;</a:t>
            </a:r>
            <a:r>
              <a:rPr sz="1900" spc="-4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3300"/>
                </a:solidFill>
                <a:latin typeface="Courier New"/>
                <a:cs typeface="Courier New"/>
              </a:rPr>
              <a:t>5:8]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urier New"/>
              <a:cs typeface="Courier New"/>
            </a:endParaRPr>
          </a:p>
          <a:p>
            <a:pPr marL="35687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x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9575" y="5097602"/>
            <a:ext cx="17018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5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4630" y="5097602"/>
            <a:ext cx="17081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2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6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9685" y="5097602"/>
            <a:ext cx="17081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3</a:t>
            </a:r>
            <a:endParaRPr sz="19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7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1529" y="5097602"/>
            <a:ext cx="17145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4</a:t>
            </a:r>
            <a:endParaRPr sz="19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Courier New"/>
                <a:cs typeface="Courier New"/>
              </a:rPr>
              <a:t>8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9317" y="1342135"/>
            <a:ext cx="136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 = start :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731583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/>
              <a:t>Generating </a:t>
            </a:r>
            <a:r>
              <a:rPr sz="4200" spc="-65" dirty="0"/>
              <a:t>Vectors </a:t>
            </a:r>
            <a:r>
              <a:rPr sz="4200" spc="-15" dirty="0"/>
              <a:t>from</a:t>
            </a:r>
            <a:r>
              <a:rPr sz="4200" spc="85" dirty="0"/>
              <a:t> </a:t>
            </a:r>
            <a:r>
              <a:rPr sz="4200" spc="-40" dirty="0"/>
              <a:t>functions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231140" y="1246758"/>
            <a:ext cx="41046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  <a:tab pos="1841500" algn="l"/>
              </a:tabLst>
            </a:pPr>
            <a:r>
              <a:rPr sz="2000" spc="-10" dirty="0">
                <a:latin typeface="Arial"/>
                <a:cs typeface="Arial"/>
              </a:rPr>
              <a:t>zeros(M,N)	</a:t>
            </a:r>
            <a:r>
              <a:rPr sz="2000" spc="-5" dirty="0">
                <a:latin typeface="Arial"/>
                <a:cs typeface="Arial"/>
              </a:rPr>
              <a:t>MxN </a:t>
            </a:r>
            <a:r>
              <a:rPr sz="2000" dirty="0">
                <a:latin typeface="Arial"/>
                <a:cs typeface="Arial"/>
              </a:rPr>
              <a:t>matrix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zeros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798825"/>
            <a:ext cx="148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4262373"/>
            <a:ext cx="148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6324" y="1757781"/>
          <a:ext cx="8456929" cy="3537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542">
                <a:tc>
                  <a:txBody>
                    <a:bodyPr/>
                    <a:lstStyle/>
                    <a:p>
                      <a:pPr marR="75565" algn="r">
                        <a:lnSpc>
                          <a:spcPts val="228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8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 gridSpan="4">
                  <a:txBody>
                    <a:bodyPr/>
                    <a:lstStyle/>
                    <a:p>
                      <a:pPr marL="281940">
                        <a:lnSpc>
                          <a:spcPts val="1975"/>
                        </a:lnSpc>
                        <a:spcBef>
                          <a:spcPts val="1019"/>
                        </a:spcBef>
                        <a:tabLst>
                          <a:tab pos="176657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ones(M,N)	MxN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matrix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ones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044440">
                        <a:lnSpc>
                          <a:spcPts val="2215"/>
                        </a:lnSpc>
                      </a:pPr>
                      <a:r>
                        <a:rPr sz="2200" spc="5" dirty="0">
                          <a:latin typeface="Courier New"/>
                          <a:cs typeface="Courier New"/>
                        </a:rPr>
                        <a:t>x =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ones(1,3)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50444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2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5388610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6395085" algn="l"/>
                          <a:tab pos="7407275" algn="l"/>
                        </a:tabLst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	1	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95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965">
                <a:tc gridSpan="4">
                  <a:txBody>
                    <a:bodyPr/>
                    <a:lstStyle/>
                    <a:p>
                      <a:pPr marL="281940">
                        <a:lnSpc>
                          <a:spcPts val="2250"/>
                        </a:lnSpc>
                        <a:tabLst>
                          <a:tab pos="176657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rand(M,N)	MxN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matrix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uniformly</a:t>
                      </a:r>
                    </a:p>
                    <a:p>
                      <a:pPr marL="1766570">
                        <a:lnSpc>
                          <a:spcPts val="2540"/>
                        </a:lnSpc>
                        <a:tabLst>
                          <a:tab pos="5044440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distributed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random	</a:t>
                      </a:r>
                      <a:r>
                        <a:rPr sz="3300" baseline="-12626" dirty="0">
                          <a:latin typeface="Courier New"/>
                          <a:cs typeface="Courier New"/>
                        </a:rPr>
                        <a:t>x =</a:t>
                      </a:r>
                      <a:r>
                        <a:rPr sz="3300" spc="-37" baseline="-12626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baseline="-12626" dirty="0">
                          <a:latin typeface="Courier New"/>
                          <a:cs typeface="Courier New"/>
                        </a:rPr>
                        <a:t>rand(1,3)</a:t>
                      </a:r>
                    </a:p>
                    <a:p>
                      <a:pPr marL="18243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504444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numbers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(0,1)	</a:t>
                      </a:r>
                      <a:r>
                        <a:rPr sz="3300" spc="7" baseline="-20202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3300" spc="-30" baseline="-20202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300" spc="7" baseline="-20202" dirty="0">
                          <a:latin typeface="Courier New"/>
                          <a:cs typeface="Courier New"/>
                        </a:rPr>
                        <a:t>=</a:t>
                      </a:r>
                      <a:endParaRPr sz="3300" baseline="-20202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338317" y="1295222"/>
            <a:ext cx="237998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ourier New"/>
                <a:cs typeface="Courier New"/>
              </a:rPr>
              <a:t>x =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zeros(1,3)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05958" y="5320690"/>
            <a:ext cx="35598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6995" algn="l"/>
              </a:tabLst>
            </a:pPr>
            <a:r>
              <a:rPr sz="2200" spc="-5" dirty="0">
                <a:latin typeface="Courier New"/>
                <a:cs typeface="Courier New"/>
              </a:rPr>
              <a:t>0.9501	</a:t>
            </a:r>
            <a:r>
              <a:rPr sz="2200" dirty="0">
                <a:latin typeface="Courier New"/>
                <a:cs typeface="Courier New"/>
              </a:rPr>
              <a:t>0.2311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0.6068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2713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/>
              <a:t>Matrix</a:t>
            </a:r>
            <a:r>
              <a:rPr sz="4200" spc="-55" dirty="0"/>
              <a:t> </a:t>
            </a:r>
            <a:r>
              <a:rPr sz="4200" spc="-35" dirty="0"/>
              <a:t>Index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23238"/>
            <a:ext cx="5101590" cy="962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9270" indent="-344805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4705"/>
              <a:buFont typeface="Wingdings"/>
              <a:buChar char=""/>
              <a:tabLst>
                <a:tab pos="509270" algn="l"/>
                <a:tab pos="509905" algn="l"/>
              </a:tabLst>
            </a:pPr>
            <a:r>
              <a:rPr sz="1700" spc="-10" dirty="0">
                <a:latin typeface="Arial"/>
                <a:cs typeface="Arial"/>
              </a:rPr>
              <a:t>The </a:t>
            </a:r>
            <a:r>
              <a:rPr sz="1700" spc="-5" dirty="0">
                <a:latin typeface="Arial"/>
                <a:cs typeface="Arial"/>
              </a:rPr>
              <a:t>matrix indices </a:t>
            </a:r>
            <a:r>
              <a:rPr sz="1700" spc="-10" dirty="0">
                <a:latin typeface="Arial"/>
                <a:cs typeface="Arial"/>
              </a:rPr>
              <a:t>begin </a:t>
            </a:r>
            <a:r>
              <a:rPr sz="1700" dirty="0">
                <a:latin typeface="Arial"/>
                <a:cs typeface="Arial"/>
              </a:rPr>
              <a:t>from 1 </a:t>
            </a:r>
            <a:r>
              <a:rPr sz="1700" spc="-5" dirty="0">
                <a:latin typeface="Arial"/>
                <a:cs typeface="Arial"/>
              </a:rPr>
              <a:t>(not </a:t>
            </a:r>
            <a:r>
              <a:rPr sz="1700" dirty="0">
                <a:latin typeface="Arial"/>
                <a:cs typeface="Arial"/>
              </a:rPr>
              <a:t>0 </a:t>
            </a:r>
            <a:r>
              <a:rPr sz="1700" spc="-5" dirty="0">
                <a:latin typeface="Arial"/>
                <a:cs typeface="Arial"/>
              </a:rPr>
              <a:t>(as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C))</a:t>
            </a:r>
          </a:p>
          <a:p>
            <a:pPr marL="509270" indent="-344805">
              <a:lnSpc>
                <a:spcPct val="100000"/>
              </a:lnSpc>
              <a:buClr>
                <a:srgbClr val="CC9900"/>
              </a:buClr>
              <a:buSzPct val="64705"/>
              <a:buFont typeface="Wingdings"/>
              <a:buChar char=""/>
              <a:tabLst>
                <a:tab pos="509270" algn="l"/>
                <a:tab pos="509905" algn="l"/>
              </a:tabLst>
            </a:pPr>
            <a:r>
              <a:rPr sz="1700" spc="-10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matrix </a:t>
            </a:r>
            <a:r>
              <a:rPr sz="1700" spc="-5" dirty="0">
                <a:latin typeface="Arial"/>
                <a:cs typeface="Arial"/>
              </a:rPr>
              <a:t>indices must </a:t>
            </a:r>
            <a:r>
              <a:rPr sz="1700" spc="-10" dirty="0">
                <a:latin typeface="Arial"/>
                <a:cs typeface="Arial"/>
              </a:rPr>
              <a:t>be </a:t>
            </a:r>
            <a:r>
              <a:rPr sz="1700" spc="-5" dirty="0">
                <a:latin typeface="Arial"/>
                <a:cs typeface="Arial"/>
              </a:rPr>
              <a:t>positive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integer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spc="-5" dirty="0">
                <a:latin typeface="Arial"/>
                <a:cs typeface="Arial"/>
              </a:rPr>
              <a:t>Given: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856" y="2429255"/>
            <a:ext cx="2386965" cy="1752600"/>
            <a:chOff x="371856" y="2429255"/>
            <a:chExt cx="2386965" cy="1752600"/>
          </a:xfrm>
        </p:grpSpPr>
        <p:sp>
          <p:nvSpPr>
            <p:cNvPr id="5" name="object 5"/>
            <p:cNvSpPr/>
            <p:nvPr/>
          </p:nvSpPr>
          <p:spPr>
            <a:xfrm>
              <a:off x="399502" y="2542458"/>
              <a:ext cx="1979747" cy="1387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76428" y="2433827"/>
              <a:ext cx="2377440" cy="1743710"/>
            </a:xfrm>
            <a:custGeom>
              <a:avLst/>
              <a:gdLst/>
              <a:ahLst/>
              <a:cxnLst/>
              <a:rect l="l" t="t" r="r" b="b"/>
              <a:pathLst>
                <a:path w="2377440" h="1743710">
                  <a:moveTo>
                    <a:pt x="0" y="1743456"/>
                  </a:moveTo>
                  <a:lnTo>
                    <a:pt x="2377440" y="1743456"/>
                  </a:lnTo>
                  <a:lnTo>
                    <a:pt x="2377440" y="0"/>
                  </a:lnTo>
                  <a:lnTo>
                    <a:pt x="0" y="0"/>
                  </a:lnTo>
                  <a:lnTo>
                    <a:pt x="0" y="17434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58055" y="2505455"/>
            <a:ext cx="1106805" cy="1530350"/>
            <a:chOff x="4258055" y="2505455"/>
            <a:chExt cx="1106805" cy="1530350"/>
          </a:xfrm>
        </p:grpSpPr>
        <p:sp>
          <p:nvSpPr>
            <p:cNvPr id="8" name="object 8"/>
            <p:cNvSpPr/>
            <p:nvPr/>
          </p:nvSpPr>
          <p:spPr>
            <a:xfrm>
              <a:off x="4314510" y="2624835"/>
              <a:ext cx="804274" cy="1275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2627" y="2510027"/>
              <a:ext cx="1097280" cy="1521460"/>
            </a:xfrm>
            <a:custGeom>
              <a:avLst/>
              <a:gdLst/>
              <a:ahLst/>
              <a:cxnLst/>
              <a:rect l="l" t="t" r="r" b="b"/>
              <a:pathLst>
                <a:path w="1097279" h="1521460">
                  <a:moveTo>
                    <a:pt x="0" y="1520952"/>
                  </a:moveTo>
                  <a:lnTo>
                    <a:pt x="1097279" y="1520952"/>
                  </a:lnTo>
                  <a:lnTo>
                    <a:pt x="1097279" y="0"/>
                  </a:lnTo>
                  <a:lnTo>
                    <a:pt x="0" y="0"/>
                  </a:lnTo>
                  <a:lnTo>
                    <a:pt x="0" y="15209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53455" y="2505455"/>
            <a:ext cx="1892935" cy="1572895"/>
            <a:chOff x="5553455" y="2505455"/>
            <a:chExt cx="1892935" cy="1572895"/>
          </a:xfrm>
        </p:grpSpPr>
        <p:sp>
          <p:nvSpPr>
            <p:cNvPr id="11" name="object 11"/>
            <p:cNvSpPr/>
            <p:nvPr/>
          </p:nvSpPr>
          <p:spPr>
            <a:xfrm>
              <a:off x="5608319" y="2636519"/>
              <a:ext cx="1615440" cy="1234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8027" y="2510027"/>
              <a:ext cx="1884045" cy="1564005"/>
            </a:xfrm>
            <a:custGeom>
              <a:avLst/>
              <a:gdLst/>
              <a:ahLst/>
              <a:cxnLst/>
              <a:rect l="l" t="t" r="r" b="b"/>
              <a:pathLst>
                <a:path w="1884045" h="1564004">
                  <a:moveTo>
                    <a:pt x="0" y="1563624"/>
                  </a:moveTo>
                  <a:lnTo>
                    <a:pt x="1883664" y="1563624"/>
                  </a:lnTo>
                  <a:lnTo>
                    <a:pt x="1883664" y="0"/>
                  </a:lnTo>
                  <a:lnTo>
                    <a:pt x="0" y="0"/>
                  </a:lnTo>
                  <a:lnTo>
                    <a:pt x="0" y="15636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680959" y="2505455"/>
            <a:ext cx="1320165" cy="1521460"/>
            <a:chOff x="7680959" y="2505455"/>
            <a:chExt cx="1320165" cy="1521460"/>
          </a:xfrm>
        </p:grpSpPr>
        <p:sp>
          <p:nvSpPr>
            <p:cNvPr id="14" name="object 14"/>
            <p:cNvSpPr/>
            <p:nvPr/>
          </p:nvSpPr>
          <p:spPr>
            <a:xfrm>
              <a:off x="7734473" y="2581683"/>
              <a:ext cx="931752" cy="13282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85531" y="2510027"/>
              <a:ext cx="1310640" cy="1511935"/>
            </a:xfrm>
            <a:custGeom>
              <a:avLst/>
              <a:gdLst/>
              <a:ahLst/>
              <a:cxnLst/>
              <a:rect l="l" t="t" r="r" b="b"/>
              <a:pathLst>
                <a:path w="1310640" h="1511935">
                  <a:moveTo>
                    <a:pt x="0" y="1511808"/>
                  </a:moveTo>
                  <a:lnTo>
                    <a:pt x="1310640" y="1511808"/>
                  </a:lnTo>
                  <a:lnTo>
                    <a:pt x="1310640" y="0"/>
                  </a:lnTo>
                  <a:lnTo>
                    <a:pt x="0" y="0"/>
                  </a:lnTo>
                  <a:lnTo>
                    <a:pt x="0" y="1511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038855" y="2505455"/>
            <a:ext cx="990600" cy="1530350"/>
            <a:chOff x="3038855" y="2505455"/>
            <a:chExt cx="990600" cy="1530350"/>
          </a:xfrm>
        </p:grpSpPr>
        <p:sp>
          <p:nvSpPr>
            <p:cNvPr id="17" name="object 17"/>
            <p:cNvSpPr/>
            <p:nvPr/>
          </p:nvSpPr>
          <p:spPr>
            <a:xfrm>
              <a:off x="3079879" y="2594168"/>
              <a:ext cx="621642" cy="12890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3427" y="2510027"/>
              <a:ext cx="981710" cy="1521460"/>
            </a:xfrm>
            <a:custGeom>
              <a:avLst/>
              <a:gdLst/>
              <a:ahLst/>
              <a:cxnLst/>
              <a:rect l="l" t="t" r="r" b="b"/>
              <a:pathLst>
                <a:path w="981710" h="1521460">
                  <a:moveTo>
                    <a:pt x="0" y="1520952"/>
                  </a:moveTo>
                  <a:lnTo>
                    <a:pt x="981455" y="1520952"/>
                  </a:lnTo>
                  <a:lnTo>
                    <a:pt x="981455" y="0"/>
                  </a:lnTo>
                  <a:lnTo>
                    <a:pt x="0" y="0"/>
                  </a:lnTo>
                  <a:lnTo>
                    <a:pt x="0" y="15209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7323" y="4347971"/>
            <a:ext cx="8077200" cy="1750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A(-2),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A(0)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dirty="0">
                <a:solidFill>
                  <a:srgbClr val="0066FF"/>
                </a:solidFill>
                <a:latin typeface="Arial"/>
                <a:cs typeface="Arial"/>
              </a:rPr>
              <a:t>Error: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??? Subscript indices </a:t>
            </a:r>
            <a:r>
              <a:rPr sz="1800" spc="5" dirty="0">
                <a:solidFill>
                  <a:srgbClr val="FF3300"/>
                </a:solidFill>
                <a:latin typeface="Arial"/>
                <a:cs typeface="Arial"/>
              </a:rPr>
              <a:t>must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either be real positive integers or</a:t>
            </a:r>
            <a:r>
              <a:rPr sz="1800" spc="-3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3300"/>
                </a:solidFill>
                <a:latin typeface="Arial"/>
                <a:cs typeface="Arial"/>
              </a:rPr>
              <a:t>logicals.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A(4,2)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dirty="0">
                <a:solidFill>
                  <a:srgbClr val="0066FF"/>
                </a:solidFill>
                <a:latin typeface="Arial"/>
                <a:cs typeface="Arial"/>
              </a:rPr>
              <a:t>Error: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??? Index </a:t>
            </a:r>
            <a:r>
              <a:rPr sz="1800" spc="-5" dirty="0">
                <a:solidFill>
                  <a:srgbClr val="FF3300"/>
                </a:solidFill>
                <a:latin typeface="Arial"/>
                <a:cs typeface="Arial"/>
              </a:rPr>
              <a:t>exceeds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matrix</a:t>
            </a:r>
            <a:r>
              <a:rPr sz="1800" spc="-1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3300"/>
                </a:solidFill>
                <a:latin typeface="Arial"/>
                <a:cs typeface="Arial"/>
              </a:rPr>
              <a:t>dimensions.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>
            <a:extLst>
              <a:ext uri="{FF2B5EF4-FFF2-40B4-BE49-F238E27FC236}">
                <a16:creationId xmlns:a16="http://schemas.microsoft.com/office/drawing/2014/main" id="{7ABF372F-A378-40DE-8121-46E94B2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44" y="274700"/>
            <a:ext cx="8096910" cy="646331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Access</a:t>
            </a:r>
          </a:p>
        </p:txBody>
      </p:sp>
      <p:pic>
        <p:nvPicPr>
          <p:cNvPr id="116739" name="Picture 2">
            <a:extLst>
              <a:ext uri="{FF2B5EF4-FFF2-40B4-BE49-F238E27FC236}">
                <a16:creationId xmlns:a16="http://schemas.microsoft.com/office/drawing/2014/main" id="{A0BE9033-436E-42FD-8769-45682975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8" t="45396" r="35577" b="37453"/>
          <a:stretch>
            <a:fillRect/>
          </a:stretch>
        </p:blipFill>
        <p:spPr bwMode="auto">
          <a:xfrm>
            <a:off x="685800" y="1490663"/>
            <a:ext cx="358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5">
            <a:extLst>
              <a:ext uri="{FF2B5EF4-FFF2-40B4-BE49-F238E27FC236}">
                <a16:creationId xmlns:a16="http://schemas.microsoft.com/office/drawing/2014/main" id="{ABF9DC19-9178-4EFB-AD0F-9FAFABF1F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4605338"/>
            <a:ext cx="4572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c = M(2,:)'; </a:t>
            </a:r>
          </a:p>
          <a:p>
            <a:pPr eaLnBrk="1" hangingPunct="1"/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 = M(2:3,2:3);</a:t>
            </a:r>
          </a:p>
        </p:txBody>
      </p:sp>
      <p:pic>
        <p:nvPicPr>
          <p:cNvPr id="116741" name="Picture 2">
            <a:extLst>
              <a:ext uri="{FF2B5EF4-FFF2-40B4-BE49-F238E27FC236}">
                <a16:creationId xmlns:a16="http://schemas.microsoft.com/office/drawing/2014/main" id="{D6909690-8A1A-4925-9CDD-2B9AA2E5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" t="17171" r="9409" b="66667"/>
          <a:stretch>
            <a:fillRect/>
          </a:stretch>
        </p:blipFill>
        <p:spPr bwMode="auto">
          <a:xfrm>
            <a:off x="762000" y="3048000"/>
            <a:ext cx="7543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466" y="268604"/>
            <a:ext cx="54997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0" dirty="0"/>
              <a:t>Concatenation </a:t>
            </a:r>
            <a:r>
              <a:rPr sz="4200" spc="-5" dirty="0"/>
              <a:t>of</a:t>
            </a:r>
            <a:r>
              <a:rPr sz="4200" dirty="0"/>
              <a:t> </a:t>
            </a:r>
            <a:r>
              <a:rPr sz="4200" spc="-114" dirty="0"/>
              <a:t>Matrices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5794" y="1504755"/>
          <a:ext cx="4509129" cy="3223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17928">
                <a:tc>
                  <a:txBody>
                    <a:bodyPr/>
                    <a:lstStyle/>
                    <a:p>
                      <a:pPr marL="375920" indent="-344805">
                        <a:lnSpc>
                          <a:spcPts val="1860"/>
                        </a:lnSpc>
                        <a:buClr>
                          <a:srgbClr val="CC9900"/>
                        </a:buClr>
                        <a:buSzPct val="63888"/>
                        <a:buFont typeface="Wingdings"/>
                        <a:buChar char=""/>
                        <a:tabLst>
                          <a:tab pos="375920" algn="l"/>
                          <a:tab pos="376555" algn="l"/>
                        </a:tabLst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x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3759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4925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[1 2],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[ x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y]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20" dirty="0">
                          <a:latin typeface="Courier New"/>
                          <a:cs typeface="Courier New"/>
                        </a:rPr>
                        <a:t>[4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5],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z=[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4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 dirty="0">
                        <a:latin typeface="Times New Roman"/>
                        <a:cs typeface="Times New Roman"/>
                      </a:endParaRPr>
                    </a:p>
                    <a:p>
                      <a:pPr marL="2266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621">
                <a:tc gridSpan="2"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2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[x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18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y]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7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2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8723" y="5106923"/>
            <a:ext cx="7781925" cy="9271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C = [x 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;z]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FF"/>
                </a:solidFill>
                <a:latin typeface="Arial"/>
                <a:cs typeface="Arial"/>
              </a:rPr>
              <a:t>Error: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??? Error using ==&gt; vertcat </a:t>
            </a:r>
            <a:r>
              <a:rPr sz="1800" spc="-55" dirty="0">
                <a:solidFill>
                  <a:srgbClr val="FF3300"/>
                </a:solidFill>
                <a:latin typeface="Arial"/>
                <a:cs typeface="Arial"/>
              </a:rPr>
              <a:t>CAT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arguments dimensions are not</a:t>
            </a:r>
            <a:r>
              <a:rPr sz="1800" spc="-2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3300"/>
                </a:solidFill>
                <a:latin typeface="Arial"/>
                <a:cs typeface="Arial"/>
              </a:rPr>
              <a:t>consistent.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4651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Operators</a:t>
            </a:r>
            <a:r>
              <a:rPr sz="4200" spc="-50" dirty="0"/>
              <a:t> </a:t>
            </a:r>
            <a:r>
              <a:rPr sz="4200" spc="-90" dirty="0"/>
              <a:t>(arithmetic)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841044" y="1228277"/>
            <a:ext cx="6016956" cy="332398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000" dirty="0">
                <a:latin typeface="Arial"/>
                <a:cs typeface="Arial"/>
              </a:rPr>
              <a:t>+</a:t>
            </a:r>
            <a:r>
              <a:rPr sz="3000" spc="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addition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6870" algn="l"/>
              </a:tabLst>
            </a:pPr>
            <a:r>
              <a:rPr sz="3000" dirty="0">
                <a:latin typeface="Arial"/>
                <a:cs typeface="Arial"/>
              </a:rPr>
              <a:t>-	subtraction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6870" algn="l"/>
              </a:tabLst>
            </a:pPr>
            <a:r>
              <a:rPr sz="3000" spc="-5" dirty="0">
                <a:latin typeface="Arial"/>
                <a:cs typeface="Arial"/>
              </a:rPr>
              <a:t>*	</a:t>
            </a:r>
            <a:r>
              <a:rPr sz="3000" dirty="0">
                <a:latin typeface="Arial"/>
                <a:cs typeface="Arial"/>
              </a:rPr>
              <a:t>multiplication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6870" algn="l"/>
              </a:tabLst>
            </a:pPr>
            <a:r>
              <a:rPr sz="3000" dirty="0">
                <a:latin typeface="Arial"/>
                <a:cs typeface="Arial"/>
              </a:rPr>
              <a:t>/	division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6870" algn="l"/>
              </a:tabLst>
            </a:pPr>
            <a:r>
              <a:rPr sz="3000" dirty="0">
                <a:latin typeface="Arial"/>
                <a:cs typeface="Arial"/>
              </a:rPr>
              <a:t>^	</a:t>
            </a:r>
            <a:r>
              <a:rPr sz="3000" spc="-5" dirty="0">
                <a:latin typeface="Arial"/>
                <a:cs typeface="Arial"/>
              </a:rPr>
              <a:t>power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6870" algn="l"/>
              </a:tabLst>
            </a:pPr>
            <a:r>
              <a:rPr lang="en-US" sz="3000" dirty="0">
                <a:latin typeface="Arial"/>
                <a:cs typeface="Arial"/>
              </a:rPr>
              <a:t>'</a:t>
            </a:r>
            <a:r>
              <a:rPr sz="3000" dirty="0">
                <a:latin typeface="Arial"/>
                <a:cs typeface="Arial"/>
              </a:rPr>
              <a:t>	</a:t>
            </a:r>
            <a:r>
              <a:rPr lang="en-US" sz="3000" spc="5" dirty="0">
                <a:latin typeface="Arial"/>
                <a:cs typeface="Arial"/>
              </a:rPr>
              <a:t>C</a:t>
            </a:r>
            <a:r>
              <a:rPr sz="3000" spc="5" dirty="0">
                <a:latin typeface="Arial"/>
                <a:cs typeface="Arial"/>
              </a:rPr>
              <a:t>omplex </a:t>
            </a:r>
            <a:r>
              <a:rPr sz="3000" dirty="0">
                <a:latin typeface="Arial"/>
                <a:cs typeface="Arial"/>
              </a:rPr>
              <a:t>conjugate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transpose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5"/>
            <a:ext cx="395477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20" dirty="0"/>
              <a:t>Built-in</a:t>
            </a:r>
            <a:r>
              <a:rPr sz="4400" spc="-10" dirty="0"/>
              <a:t> </a:t>
            </a:r>
            <a:r>
              <a:rPr sz="4400" spc="-40" dirty="0"/>
              <a:t>Functions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9911" y="1277111"/>
          <a:ext cx="7719059" cy="4829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895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CFF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FF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 marR="379095">
                        <a:lnSpc>
                          <a:spcPts val="3190"/>
                        </a:lnSpc>
                        <a:spcBef>
                          <a:spcPts val="65"/>
                        </a:spcBef>
                      </a:pPr>
                      <a:r>
                        <a:rPr sz="2250" dirty="0">
                          <a:latin typeface="Comic Sans MS"/>
                          <a:cs typeface="Comic Sans MS"/>
                        </a:rPr>
                        <a:t>Trigonometric  </a:t>
                      </a:r>
                      <a:r>
                        <a:rPr sz="2250" spc="100" dirty="0">
                          <a:latin typeface="Comic Sans MS"/>
                          <a:cs typeface="Comic Sans MS"/>
                        </a:rPr>
                        <a:t>functions</a:t>
                      </a:r>
                      <a:endParaRPr sz="2250">
                        <a:latin typeface="Comic Sans MS"/>
                        <a:cs typeface="Comic Sans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CCFF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marR="189230" indent="104775">
                        <a:lnSpc>
                          <a:spcPct val="95900"/>
                        </a:lnSpc>
                        <a:spcBef>
                          <a:spcPts val="40"/>
                        </a:spcBef>
                      </a:pPr>
                      <a:r>
                        <a:rPr sz="3050" spc="85" dirty="0">
                          <a:latin typeface="Times New Roman"/>
                          <a:cs typeface="Times New Roman"/>
                        </a:rPr>
                        <a:t>sin, </a:t>
                      </a:r>
                      <a:r>
                        <a:rPr sz="3050" spc="90" dirty="0">
                          <a:latin typeface="Times New Roman"/>
                          <a:cs typeface="Times New Roman"/>
                        </a:rPr>
                        <a:t>cos, tan, </a:t>
                      </a:r>
                      <a:r>
                        <a:rPr sz="3050" spc="80" dirty="0">
                          <a:latin typeface="Times New Roman"/>
                          <a:cs typeface="Times New Roman"/>
                        </a:rPr>
                        <a:t>sin, </a:t>
                      </a:r>
                      <a:r>
                        <a:rPr sz="3050" spc="95" dirty="0">
                          <a:latin typeface="Times New Roman"/>
                          <a:cs typeface="Times New Roman"/>
                        </a:rPr>
                        <a:t>acos,</a:t>
                      </a:r>
                      <a:r>
                        <a:rPr sz="305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spc="85" dirty="0">
                          <a:latin typeface="Times New Roman"/>
                          <a:cs typeface="Times New Roman"/>
                        </a:rPr>
                        <a:t>atan,  </a:t>
                      </a:r>
                      <a:r>
                        <a:rPr sz="3050" spc="90" dirty="0">
                          <a:latin typeface="Times New Roman"/>
                          <a:cs typeface="Times New Roman"/>
                        </a:rPr>
                        <a:t>sinh, </a:t>
                      </a:r>
                      <a:r>
                        <a:rPr sz="3050" spc="95" dirty="0">
                          <a:latin typeface="Times New Roman"/>
                          <a:cs typeface="Times New Roman"/>
                        </a:rPr>
                        <a:t>cosh, </a:t>
                      </a:r>
                      <a:r>
                        <a:rPr sz="3050" spc="90" dirty="0">
                          <a:latin typeface="Times New Roman"/>
                          <a:cs typeface="Times New Roman"/>
                        </a:rPr>
                        <a:t>tanh, asinh,  </a:t>
                      </a:r>
                      <a:r>
                        <a:rPr sz="3050" spc="100" dirty="0">
                          <a:latin typeface="Times New Roman"/>
                          <a:cs typeface="Times New Roman"/>
                        </a:rPr>
                        <a:t>acosh, </a:t>
                      </a:r>
                      <a:r>
                        <a:rPr sz="3050" spc="95" dirty="0">
                          <a:latin typeface="Times New Roman"/>
                          <a:cs typeface="Times New Roman"/>
                        </a:rPr>
                        <a:t>atanh, </a:t>
                      </a:r>
                      <a:r>
                        <a:rPr sz="3050" spc="85" dirty="0">
                          <a:latin typeface="Times New Roman"/>
                          <a:cs typeface="Times New Roman"/>
                        </a:rPr>
                        <a:t>csc, </a:t>
                      </a:r>
                      <a:r>
                        <a:rPr sz="3050" spc="90" dirty="0">
                          <a:latin typeface="Times New Roman"/>
                          <a:cs typeface="Times New Roman"/>
                        </a:rPr>
                        <a:t>sec,</a:t>
                      </a:r>
                      <a:r>
                        <a:rPr sz="305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spc="90" dirty="0">
                          <a:latin typeface="Times New Roman"/>
                          <a:cs typeface="Times New Roman"/>
                        </a:rPr>
                        <a:t>cot,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ts val="3495"/>
                        </a:lnSpc>
                      </a:pPr>
                      <a:r>
                        <a:rPr sz="3050" spc="95" dirty="0">
                          <a:latin typeface="Times New Roman"/>
                          <a:cs typeface="Times New Roman"/>
                        </a:rPr>
                        <a:t>acsc,</a:t>
                      </a:r>
                      <a:r>
                        <a:rPr sz="305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spc="24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CCFFC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CCFFCC"/>
                      </a:solidFill>
                      <a:prstDash val="solid"/>
                    </a:lnR>
                    <a:lnT w="19050">
                      <a:solidFill>
                        <a:srgbClr val="CCFF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4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CCFF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FF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250" spc="100" dirty="0">
                          <a:latin typeface="Comic Sans MS"/>
                          <a:cs typeface="Comic Sans MS"/>
                        </a:rPr>
                        <a:t>Exponential</a:t>
                      </a:r>
                      <a:endParaRPr sz="2250">
                        <a:latin typeface="Comic Sans MS"/>
                        <a:cs typeface="Comic Sans MS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250" spc="100" dirty="0">
                          <a:latin typeface="Comic Sans MS"/>
                          <a:cs typeface="Comic Sans MS"/>
                        </a:rPr>
                        <a:t>functions</a:t>
                      </a:r>
                      <a:endParaRPr sz="2250">
                        <a:latin typeface="Comic Sans MS"/>
                        <a:cs typeface="Comic Sans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3479"/>
                        </a:lnSpc>
                      </a:pPr>
                      <a:r>
                        <a:rPr sz="3050" spc="100" dirty="0">
                          <a:latin typeface="Times New Roman"/>
                          <a:cs typeface="Times New Roman"/>
                        </a:rPr>
                        <a:t>exp, </a:t>
                      </a:r>
                      <a:r>
                        <a:rPr sz="3050" spc="90" dirty="0">
                          <a:latin typeface="Times New Roman"/>
                          <a:cs typeface="Times New Roman"/>
                        </a:rPr>
                        <a:t>log, </a:t>
                      </a:r>
                      <a:r>
                        <a:rPr sz="3050" spc="100" dirty="0">
                          <a:latin typeface="Times New Roman"/>
                          <a:cs typeface="Times New Roman"/>
                        </a:rPr>
                        <a:t>log10,</a:t>
                      </a:r>
                      <a:r>
                        <a:rPr sz="30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spc="85" dirty="0">
                          <a:latin typeface="Times New Roman"/>
                          <a:cs typeface="Times New Roman"/>
                        </a:rPr>
                        <a:t>sqrt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CCFF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CCFF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FF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 marR="1089660">
                        <a:lnSpc>
                          <a:spcPts val="3180"/>
                        </a:lnSpc>
                        <a:spcBef>
                          <a:spcPts val="15"/>
                        </a:spcBef>
                      </a:pPr>
                      <a:r>
                        <a:rPr sz="2250" spc="114" dirty="0">
                          <a:latin typeface="Comic Sans MS"/>
                          <a:cs typeface="Comic Sans MS"/>
                        </a:rPr>
                        <a:t>Complex  </a:t>
                      </a:r>
                      <a:r>
                        <a:rPr sz="2250" spc="-5" dirty="0">
                          <a:latin typeface="Comic Sans MS"/>
                          <a:cs typeface="Comic Sans MS"/>
                        </a:rPr>
                        <a:t>fu</a:t>
                      </a:r>
                      <a:r>
                        <a:rPr sz="2250" spc="5" dirty="0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sz="2250" dirty="0">
                          <a:latin typeface="Comic Sans MS"/>
                          <a:cs typeface="Comic Sans MS"/>
                        </a:rPr>
                        <a:t>ctions</a:t>
                      </a:r>
                      <a:endParaRPr sz="225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3490"/>
                        </a:lnSpc>
                      </a:pPr>
                      <a:r>
                        <a:rPr sz="3050" spc="95" dirty="0">
                          <a:latin typeface="Times New Roman"/>
                          <a:cs typeface="Times New Roman"/>
                        </a:rPr>
                        <a:t>abs, angle, </a:t>
                      </a:r>
                      <a:r>
                        <a:rPr sz="3050" spc="105" dirty="0">
                          <a:latin typeface="Times New Roman"/>
                          <a:cs typeface="Times New Roman"/>
                        </a:rPr>
                        <a:t>imag, </a:t>
                      </a:r>
                      <a:r>
                        <a:rPr sz="3050" spc="85" dirty="0">
                          <a:latin typeface="Times New Roman"/>
                          <a:cs typeface="Times New Roman"/>
                        </a:rPr>
                        <a:t>real,</a:t>
                      </a:r>
                      <a:r>
                        <a:rPr sz="305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spc="100" dirty="0">
                          <a:latin typeface="Times New Roman"/>
                          <a:cs typeface="Times New Roman"/>
                        </a:rPr>
                        <a:t>conj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CCFF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CCFFC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FF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250" spc="105" dirty="0">
                          <a:latin typeface="Comic Sans MS"/>
                          <a:cs typeface="Comic Sans MS"/>
                        </a:rPr>
                        <a:t>Rounding</a:t>
                      </a:r>
                      <a:r>
                        <a:rPr sz="2250" spc="5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250" spc="114" dirty="0">
                          <a:latin typeface="Comic Sans MS"/>
                          <a:cs typeface="Comic Sans MS"/>
                        </a:rPr>
                        <a:t>and</a:t>
                      </a:r>
                      <a:endParaRPr sz="2250">
                        <a:latin typeface="Comic Sans MS"/>
                        <a:cs typeface="Comic Sans MS"/>
                      </a:endParaRPr>
                    </a:p>
                    <a:p>
                      <a:pPr marL="70485" marR="925830">
                        <a:lnSpc>
                          <a:spcPct val="118100"/>
                        </a:lnSpc>
                        <a:spcBef>
                          <a:spcPts val="5"/>
                        </a:spcBef>
                      </a:pPr>
                      <a:r>
                        <a:rPr sz="2250" spc="-5" dirty="0"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250" spc="5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250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2250" spc="-10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2250" spc="-5" dirty="0">
                          <a:latin typeface="Comic Sans MS"/>
                          <a:cs typeface="Comic Sans MS"/>
                        </a:rPr>
                        <a:t>inder  </a:t>
                      </a:r>
                      <a:r>
                        <a:rPr sz="2250" spc="100" dirty="0">
                          <a:latin typeface="Comic Sans MS"/>
                          <a:cs typeface="Comic Sans MS"/>
                        </a:rPr>
                        <a:t>functions</a:t>
                      </a:r>
                      <a:endParaRPr sz="2250">
                        <a:latin typeface="Comic Sans MS"/>
                        <a:cs typeface="Comic Sans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marR="201295">
                        <a:lnSpc>
                          <a:spcPts val="3510"/>
                        </a:lnSpc>
                        <a:spcBef>
                          <a:spcPts val="60"/>
                        </a:spcBef>
                      </a:pPr>
                      <a:r>
                        <a:rPr sz="3050" spc="85" dirty="0">
                          <a:latin typeface="Times New Roman"/>
                          <a:cs typeface="Times New Roman"/>
                        </a:rPr>
                        <a:t>floor, </a:t>
                      </a:r>
                      <a:r>
                        <a:rPr sz="3050" spc="80" dirty="0">
                          <a:latin typeface="Times New Roman"/>
                          <a:cs typeface="Times New Roman"/>
                        </a:rPr>
                        <a:t>ceil, </a:t>
                      </a:r>
                      <a:r>
                        <a:rPr sz="3050" spc="100" dirty="0">
                          <a:latin typeface="Times New Roman"/>
                          <a:cs typeface="Times New Roman"/>
                        </a:rPr>
                        <a:t>round, </a:t>
                      </a:r>
                      <a:r>
                        <a:rPr sz="3050" spc="120" dirty="0">
                          <a:latin typeface="Times New Roman"/>
                          <a:cs typeface="Times New Roman"/>
                        </a:rPr>
                        <a:t>mod,</a:t>
                      </a:r>
                      <a:r>
                        <a:rPr sz="305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spc="105" dirty="0">
                          <a:latin typeface="Times New Roman"/>
                          <a:cs typeface="Times New Roman"/>
                        </a:rPr>
                        <a:t>rem,  </a:t>
                      </a:r>
                      <a:r>
                        <a:rPr sz="3050" spc="100" dirty="0">
                          <a:latin typeface="Times New Roman"/>
                          <a:cs typeface="Times New Roman"/>
                        </a:rPr>
                        <a:t>sign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CCFF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978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CFFCC"/>
                      </a:solidFill>
                      <a:prstDash val="solid"/>
                    </a:lnL>
                    <a:lnR w="19050">
                      <a:solidFill>
                        <a:srgbClr val="CCFFCC"/>
                      </a:solidFill>
                      <a:prstDash val="solid"/>
                    </a:lnR>
                    <a:lnB w="19050">
                      <a:solidFill>
                        <a:srgbClr val="CCFF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802037C-281A-46D9-8A49-E190E0475D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27088" y="500062"/>
            <a:ext cx="7489825" cy="646331"/>
          </a:xfrm>
        </p:spPr>
        <p:txBody>
          <a:bodyPr/>
          <a:lstStyle/>
          <a:p>
            <a:pPr eaLnBrk="1" hangingPunct="1"/>
            <a:r>
              <a:rPr lang="en-US" altLang="en-US" sz="4200" dirty="0"/>
              <a:t>Mathematical Functions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1B71C58E-D5AD-493D-9267-556FF333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47800"/>
            <a:ext cx="7377112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» x=sqrt(2)/2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x =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0.7071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» y=sin(x)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y =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    0.6496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33451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325" algn="l"/>
              </a:tabLst>
            </a:pPr>
            <a:r>
              <a:rPr sz="4200" spc="-80" dirty="0"/>
              <a:t>What</a:t>
            </a:r>
            <a:r>
              <a:rPr sz="4200" spc="-5" dirty="0"/>
              <a:t> </a:t>
            </a:r>
            <a:r>
              <a:rPr sz="4200" spc="-155" dirty="0"/>
              <a:t>is	</a:t>
            </a:r>
            <a:r>
              <a:rPr sz="4200" spc="-150" dirty="0"/>
              <a:t>Matlab?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567690" y="1676400"/>
            <a:ext cx="8008620" cy="31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650875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200" dirty="0">
                <a:cs typeface="Arial"/>
              </a:rPr>
              <a:t>Matlab is basically a </a:t>
            </a:r>
            <a:r>
              <a:rPr sz="3200" dirty="0">
                <a:solidFill>
                  <a:srgbClr val="FF3300"/>
                </a:solidFill>
                <a:cs typeface="Arial"/>
              </a:rPr>
              <a:t>high </a:t>
            </a:r>
            <a:r>
              <a:rPr sz="3200" spc="-5" dirty="0">
                <a:solidFill>
                  <a:srgbClr val="FF3300"/>
                </a:solidFill>
                <a:cs typeface="Arial"/>
              </a:rPr>
              <a:t>level </a:t>
            </a:r>
            <a:r>
              <a:rPr sz="3200" dirty="0">
                <a:solidFill>
                  <a:srgbClr val="FF3300"/>
                </a:solidFill>
                <a:cs typeface="Arial"/>
              </a:rPr>
              <a:t>language </a:t>
            </a:r>
            <a:r>
              <a:rPr sz="3200" dirty="0">
                <a:cs typeface="Arial"/>
              </a:rPr>
              <a:t> </a:t>
            </a:r>
            <a:r>
              <a:rPr sz="3200" spc="-5" dirty="0">
                <a:cs typeface="Arial"/>
              </a:rPr>
              <a:t>which </a:t>
            </a:r>
            <a:r>
              <a:rPr sz="3200" dirty="0">
                <a:cs typeface="Arial"/>
              </a:rPr>
              <a:t>has many </a:t>
            </a:r>
            <a:r>
              <a:rPr sz="3200" spc="-5" dirty="0">
                <a:cs typeface="Arial"/>
              </a:rPr>
              <a:t>specialized </a:t>
            </a:r>
            <a:r>
              <a:rPr sz="3200" dirty="0">
                <a:cs typeface="Arial"/>
              </a:rPr>
              <a:t>toolboxes</a:t>
            </a:r>
            <a:r>
              <a:rPr sz="3200" spc="-229" dirty="0">
                <a:cs typeface="Arial"/>
              </a:rPr>
              <a:t> </a:t>
            </a:r>
            <a:r>
              <a:rPr sz="3200" spc="5" dirty="0">
                <a:cs typeface="Arial"/>
              </a:rPr>
              <a:t>for  </a:t>
            </a:r>
            <a:r>
              <a:rPr sz="3200" dirty="0">
                <a:cs typeface="Arial"/>
              </a:rPr>
              <a:t>making </a:t>
            </a:r>
            <a:r>
              <a:rPr sz="3200" spc="5" dirty="0">
                <a:cs typeface="Arial"/>
              </a:rPr>
              <a:t>things </a:t>
            </a:r>
            <a:r>
              <a:rPr sz="3200" dirty="0">
                <a:cs typeface="Arial"/>
              </a:rPr>
              <a:t>easier for</a:t>
            </a:r>
            <a:r>
              <a:rPr sz="3200" spc="-220" dirty="0">
                <a:cs typeface="Arial"/>
              </a:rPr>
              <a:t> </a:t>
            </a:r>
            <a:r>
              <a:rPr sz="3200" dirty="0">
                <a:cs typeface="Arial"/>
              </a:rPr>
              <a:t>us</a:t>
            </a:r>
          </a:p>
          <a:p>
            <a:pPr marL="356870" marR="508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200" spc="-5" dirty="0">
                <a:cs typeface="Arial"/>
              </a:rPr>
              <a:t>Provide interactive </a:t>
            </a:r>
            <a:r>
              <a:rPr sz="3200" dirty="0">
                <a:cs typeface="Arial"/>
              </a:rPr>
              <a:t>environment for</a:t>
            </a:r>
            <a:r>
              <a:rPr sz="3200" spc="-120" dirty="0">
                <a:cs typeface="Arial"/>
              </a:rPr>
              <a:t> </a:t>
            </a:r>
            <a:r>
              <a:rPr sz="3200" dirty="0">
                <a:cs typeface="Arial"/>
              </a:rPr>
              <a:t>numerical  computation, </a:t>
            </a:r>
            <a:r>
              <a:rPr sz="3200" spc="-5" dirty="0">
                <a:cs typeface="Arial"/>
              </a:rPr>
              <a:t>visualization </a:t>
            </a:r>
            <a:r>
              <a:rPr sz="3200" dirty="0">
                <a:cs typeface="Arial"/>
              </a:rPr>
              <a:t>and</a:t>
            </a:r>
            <a:r>
              <a:rPr sz="3200" spc="-220" dirty="0">
                <a:cs typeface="Arial"/>
              </a:rPr>
              <a:t> </a:t>
            </a:r>
            <a:r>
              <a:rPr sz="3200" dirty="0">
                <a:cs typeface="Arial"/>
              </a:rPr>
              <a:t>programming.</a:t>
            </a: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200" spc="-5" dirty="0">
                <a:cs typeface="Arial"/>
              </a:rPr>
              <a:t>Developed </a:t>
            </a:r>
            <a:r>
              <a:rPr sz="3200" dirty="0">
                <a:cs typeface="Arial"/>
              </a:rPr>
              <a:t>by</a:t>
            </a:r>
            <a:r>
              <a:rPr sz="3200" spc="-95" dirty="0">
                <a:cs typeface="Arial"/>
              </a:rPr>
              <a:t> </a:t>
            </a:r>
            <a:r>
              <a:rPr sz="3200" spc="5" dirty="0">
                <a:solidFill>
                  <a:srgbClr val="FF0000"/>
                </a:solidFill>
                <a:cs typeface="Arial"/>
              </a:rPr>
              <a:t>MathWorks</a:t>
            </a:r>
            <a:endParaRPr sz="3200" dirty="0">
              <a:solidFill>
                <a:srgbClr val="FF0000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4229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4" dirty="0"/>
              <a:t>Matrices</a:t>
            </a:r>
            <a:r>
              <a:rPr sz="4200" spc="-40" dirty="0"/>
              <a:t> </a:t>
            </a:r>
            <a:r>
              <a:rPr sz="4200" spc="-25" dirty="0"/>
              <a:t>Operations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673608" y="4282440"/>
            <a:ext cx="1750060" cy="1750060"/>
            <a:chOff x="673608" y="4282440"/>
            <a:chExt cx="1750060" cy="1750060"/>
          </a:xfrm>
        </p:grpSpPr>
        <p:sp>
          <p:nvSpPr>
            <p:cNvPr id="4" name="object 4"/>
            <p:cNvSpPr/>
            <p:nvPr/>
          </p:nvSpPr>
          <p:spPr>
            <a:xfrm>
              <a:off x="708786" y="4369686"/>
              <a:ext cx="1392821" cy="1522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8180" y="4287012"/>
              <a:ext cx="1740535" cy="1740535"/>
            </a:xfrm>
            <a:custGeom>
              <a:avLst/>
              <a:gdLst/>
              <a:ahLst/>
              <a:cxnLst/>
              <a:rect l="l" t="t" r="r" b="b"/>
              <a:pathLst>
                <a:path w="1740535" h="1740535">
                  <a:moveTo>
                    <a:pt x="0" y="1740408"/>
                  </a:moveTo>
                  <a:lnTo>
                    <a:pt x="1740408" y="1740408"/>
                  </a:lnTo>
                  <a:lnTo>
                    <a:pt x="1740408" y="0"/>
                  </a:lnTo>
                  <a:lnTo>
                    <a:pt x="0" y="0"/>
                  </a:lnTo>
                  <a:lnTo>
                    <a:pt x="0" y="17404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81655" y="4181855"/>
            <a:ext cx="1856739" cy="1920239"/>
            <a:chOff x="2581655" y="4181855"/>
            <a:chExt cx="1856739" cy="1920239"/>
          </a:xfrm>
        </p:grpSpPr>
        <p:sp>
          <p:nvSpPr>
            <p:cNvPr id="7" name="object 7"/>
            <p:cNvSpPr/>
            <p:nvPr/>
          </p:nvSpPr>
          <p:spPr>
            <a:xfrm>
              <a:off x="2605503" y="4315040"/>
              <a:ext cx="1573280" cy="1612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86227" y="4186427"/>
              <a:ext cx="1847214" cy="1911350"/>
            </a:xfrm>
            <a:custGeom>
              <a:avLst/>
              <a:gdLst/>
              <a:ahLst/>
              <a:cxnLst/>
              <a:rect l="l" t="t" r="r" b="b"/>
              <a:pathLst>
                <a:path w="1847214" h="1911350">
                  <a:moveTo>
                    <a:pt x="0" y="1911096"/>
                  </a:moveTo>
                  <a:lnTo>
                    <a:pt x="1847088" y="1911096"/>
                  </a:lnTo>
                  <a:lnTo>
                    <a:pt x="1847088" y="0"/>
                  </a:lnTo>
                  <a:lnTo>
                    <a:pt x="0" y="0"/>
                  </a:lnTo>
                  <a:lnTo>
                    <a:pt x="0" y="19110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715255" y="4258055"/>
            <a:ext cx="1713230" cy="1819910"/>
            <a:chOff x="4715255" y="4258055"/>
            <a:chExt cx="1713230" cy="1819910"/>
          </a:xfrm>
        </p:grpSpPr>
        <p:sp>
          <p:nvSpPr>
            <p:cNvPr id="10" name="object 10"/>
            <p:cNvSpPr/>
            <p:nvPr/>
          </p:nvSpPr>
          <p:spPr>
            <a:xfrm>
              <a:off x="4737537" y="4359240"/>
              <a:ext cx="1405671" cy="15383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19827" y="4262627"/>
              <a:ext cx="1704339" cy="1811020"/>
            </a:xfrm>
            <a:custGeom>
              <a:avLst/>
              <a:gdLst/>
              <a:ahLst/>
              <a:cxnLst/>
              <a:rect l="l" t="t" r="r" b="b"/>
              <a:pathLst>
                <a:path w="1704339" h="1811020">
                  <a:moveTo>
                    <a:pt x="0" y="1810512"/>
                  </a:moveTo>
                  <a:lnTo>
                    <a:pt x="1703831" y="1810512"/>
                  </a:lnTo>
                  <a:lnTo>
                    <a:pt x="1703831" y="0"/>
                  </a:lnTo>
                  <a:lnTo>
                    <a:pt x="0" y="0"/>
                  </a:lnTo>
                  <a:lnTo>
                    <a:pt x="0" y="18105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772656" y="4258055"/>
            <a:ext cx="1740535" cy="1819910"/>
            <a:chOff x="6772656" y="4258055"/>
            <a:chExt cx="1740535" cy="1819910"/>
          </a:xfrm>
        </p:grpSpPr>
        <p:sp>
          <p:nvSpPr>
            <p:cNvPr id="13" name="object 13"/>
            <p:cNvSpPr/>
            <p:nvPr/>
          </p:nvSpPr>
          <p:spPr>
            <a:xfrm>
              <a:off x="6794748" y="4357916"/>
              <a:ext cx="1385464" cy="15162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7228" y="4262627"/>
              <a:ext cx="1731645" cy="1811020"/>
            </a:xfrm>
            <a:custGeom>
              <a:avLst/>
              <a:gdLst/>
              <a:ahLst/>
              <a:cxnLst/>
              <a:rect l="l" t="t" r="r" b="b"/>
              <a:pathLst>
                <a:path w="1731645" h="1811020">
                  <a:moveTo>
                    <a:pt x="0" y="1810512"/>
                  </a:moveTo>
                  <a:lnTo>
                    <a:pt x="1731264" y="1810512"/>
                  </a:lnTo>
                  <a:lnTo>
                    <a:pt x="1731264" y="0"/>
                  </a:lnTo>
                  <a:lnTo>
                    <a:pt x="0" y="0"/>
                  </a:lnTo>
                  <a:lnTo>
                    <a:pt x="0" y="18105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627120" y="1834895"/>
            <a:ext cx="1889760" cy="1597660"/>
            <a:chOff x="3627120" y="1834895"/>
            <a:chExt cx="1889760" cy="1597660"/>
          </a:xfrm>
        </p:grpSpPr>
        <p:sp>
          <p:nvSpPr>
            <p:cNvPr id="16" name="object 16"/>
            <p:cNvSpPr/>
            <p:nvPr/>
          </p:nvSpPr>
          <p:spPr>
            <a:xfrm>
              <a:off x="3658811" y="1956815"/>
              <a:ext cx="1736184" cy="13194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1692" y="1839467"/>
              <a:ext cx="1880870" cy="1588135"/>
            </a:xfrm>
            <a:custGeom>
              <a:avLst/>
              <a:gdLst/>
              <a:ahLst/>
              <a:cxnLst/>
              <a:rect l="l" t="t" r="r" b="b"/>
              <a:pathLst>
                <a:path w="1880870" h="1588135">
                  <a:moveTo>
                    <a:pt x="0" y="1588008"/>
                  </a:moveTo>
                  <a:lnTo>
                    <a:pt x="1880615" y="1588008"/>
                  </a:lnTo>
                  <a:lnTo>
                    <a:pt x="1880615" y="0"/>
                  </a:lnTo>
                  <a:lnTo>
                    <a:pt x="0" y="0"/>
                  </a:lnTo>
                  <a:lnTo>
                    <a:pt x="0" y="15880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788152" y="1834895"/>
            <a:ext cx="2033270" cy="1579245"/>
            <a:chOff x="5788152" y="1834895"/>
            <a:chExt cx="2033270" cy="1579245"/>
          </a:xfrm>
        </p:grpSpPr>
        <p:sp>
          <p:nvSpPr>
            <p:cNvPr id="19" name="object 19"/>
            <p:cNvSpPr/>
            <p:nvPr/>
          </p:nvSpPr>
          <p:spPr>
            <a:xfrm>
              <a:off x="5797296" y="1922068"/>
              <a:ext cx="1847761" cy="1304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2724" y="1839467"/>
              <a:ext cx="2024380" cy="1569720"/>
            </a:xfrm>
            <a:custGeom>
              <a:avLst/>
              <a:gdLst/>
              <a:ahLst/>
              <a:cxnLst/>
              <a:rect l="l" t="t" r="r" b="b"/>
              <a:pathLst>
                <a:path w="2024379" h="1569720">
                  <a:moveTo>
                    <a:pt x="0" y="1569719"/>
                  </a:moveTo>
                  <a:lnTo>
                    <a:pt x="2023872" y="1569719"/>
                  </a:lnTo>
                  <a:lnTo>
                    <a:pt x="2023872" y="0"/>
                  </a:lnTo>
                  <a:lnTo>
                    <a:pt x="0" y="0"/>
                  </a:lnTo>
                  <a:lnTo>
                    <a:pt x="0" y="156971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0747" y="2229992"/>
            <a:ext cx="20408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dirty="0">
                <a:latin typeface="Arial"/>
                <a:cs typeface="Arial"/>
              </a:rPr>
              <a:t>A and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6272" y="3741496"/>
            <a:ext cx="1130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dition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5376" y="3741496"/>
            <a:ext cx="1572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Subtraction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2264" y="3741496"/>
            <a:ext cx="1079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Pro</a:t>
            </a:r>
            <a:r>
              <a:rPr sz="2400" spc="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uct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97777" y="3741496"/>
            <a:ext cx="1459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Transpose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68465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Operators </a:t>
            </a:r>
            <a:r>
              <a:rPr sz="4200" spc="-45" dirty="0"/>
              <a:t>(Element </a:t>
            </a:r>
            <a:r>
              <a:rPr sz="4200" spc="-160" dirty="0"/>
              <a:t>by</a:t>
            </a:r>
            <a:r>
              <a:rPr sz="4200" spc="-10" dirty="0"/>
              <a:t> </a:t>
            </a:r>
            <a:r>
              <a:rPr sz="4200" spc="-50" dirty="0"/>
              <a:t>Element)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841044" y="2326132"/>
            <a:ext cx="6042025" cy="16719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000" dirty="0">
                <a:solidFill>
                  <a:srgbClr val="FF3300"/>
                </a:solidFill>
                <a:latin typeface="Arial"/>
                <a:cs typeface="Arial"/>
              </a:rPr>
              <a:t>.* </a:t>
            </a:r>
            <a:r>
              <a:rPr sz="3000" spc="-5" dirty="0">
                <a:latin typeface="Arial"/>
                <a:cs typeface="Arial"/>
              </a:rPr>
              <a:t>element-by-element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multiplication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dirty="0">
                <a:solidFill>
                  <a:srgbClr val="FF3300"/>
                </a:solidFill>
                <a:latin typeface="Arial"/>
                <a:cs typeface="Arial"/>
              </a:rPr>
              <a:t>./ </a:t>
            </a:r>
            <a:r>
              <a:rPr sz="3000" spc="-5" dirty="0">
                <a:latin typeface="Arial"/>
                <a:cs typeface="Arial"/>
              </a:rPr>
              <a:t>element-by-element</a:t>
            </a:r>
            <a:r>
              <a:rPr sz="3000" spc="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division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000" dirty="0">
                <a:solidFill>
                  <a:srgbClr val="FF3300"/>
                </a:solidFill>
                <a:latin typeface="Arial"/>
                <a:cs typeface="Arial"/>
              </a:rPr>
              <a:t>.^ </a:t>
            </a:r>
            <a:r>
              <a:rPr sz="3000" spc="-5" dirty="0">
                <a:latin typeface="Arial"/>
                <a:cs typeface="Arial"/>
              </a:rPr>
              <a:t>element-by-element</a:t>
            </a:r>
            <a:r>
              <a:rPr sz="3000" spc="-4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power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A187-2AD7-453E-8036-304587D9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-304799"/>
            <a:ext cx="9144000" cy="108641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zh-TW" sz="4200" dirty="0">
                <a:cs typeface="微軟正黑體"/>
              </a:rPr>
            </a:br>
            <a:r>
              <a:rPr lang="en-US" sz="4200" spc="-20" dirty="0"/>
              <a:t>The </a:t>
            </a:r>
            <a:r>
              <a:rPr lang="en-US" sz="4200" spc="-85" dirty="0"/>
              <a:t>use </a:t>
            </a:r>
            <a:r>
              <a:rPr lang="en-US" sz="4200" spc="-5" dirty="0"/>
              <a:t>of </a:t>
            </a:r>
            <a:r>
              <a:rPr lang="en-US" sz="4200" spc="-35" dirty="0"/>
              <a:t>“.” </a:t>
            </a:r>
            <a:r>
              <a:rPr lang="en-US" sz="4200" dirty="0"/>
              <a:t>– </a:t>
            </a:r>
            <a:r>
              <a:rPr lang="en-US" sz="4200" spc="-20" dirty="0"/>
              <a:t>“Element”</a:t>
            </a:r>
            <a:r>
              <a:rPr lang="en-US" sz="4200" spc="80" dirty="0"/>
              <a:t> </a:t>
            </a:r>
            <a:r>
              <a:rPr lang="en-US" sz="4200" spc="-10" dirty="0"/>
              <a:t>Operation</a:t>
            </a:r>
            <a:br>
              <a:rPr lang="en-US" altLang="zh-TW" sz="4200" b="1" dirty="0">
                <a:solidFill>
                  <a:schemeClr val="tx1"/>
                </a:solidFill>
                <a:cs typeface="微軟正黑體"/>
              </a:rPr>
            </a:br>
            <a:endParaRPr lang="en-US" sz="4200" b="1" dirty="0">
              <a:solidFill>
                <a:schemeClr val="tx1"/>
              </a:solidFill>
            </a:endParaRPr>
          </a:p>
        </p:txBody>
      </p:sp>
      <p:sp>
        <p:nvSpPr>
          <p:cNvPr id="6151" name="Content Placeholder 2">
            <a:extLst>
              <a:ext uri="{FF2B5EF4-FFF2-40B4-BE49-F238E27FC236}">
                <a16:creationId xmlns:a16="http://schemas.microsoft.com/office/drawing/2014/main" id="{72A49446-0606-4ACE-8AF4-553C8CDB1B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</a:t>
            </a:r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43187856-A7D6-4720-A518-1867EFFFB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2538" y="1147763"/>
          <a:ext cx="2430462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Bitmap Image" r:id="rId4" imgW="1219370" imgH="952633" progId="Paint.Picture">
                  <p:embed/>
                </p:oleObj>
              </mc:Choice>
              <mc:Fallback>
                <p:oleObj name="Bitmap Image" r:id="rId4" imgW="1219370" imgH="952633" progId="Paint.Picture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43187856-A7D6-4720-A518-1867EFFFB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1147763"/>
                        <a:ext cx="2430462" cy="1898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4C1719B-A50D-4C18-BE70-5D25DB6F2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040188"/>
          <a:ext cx="3092450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Bitmap Image" r:id="rId6" imgW="1838095" imgH="1267002" progId="Paint.Picture">
                  <p:embed/>
                </p:oleObj>
              </mc:Choice>
              <mc:Fallback>
                <p:oleObj name="Bitmap Image" r:id="rId6" imgW="1838095" imgH="1267002" progId="Paint.Picture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54C1719B-A50D-4C18-BE70-5D25DB6F2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40188"/>
                        <a:ext cx="3092450" cy="2132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460D564D-C64A-4AC7-8FC1-8BB8C4405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6513" y="4040188"/>
          <a:ext cx="2173287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Bitmap Image" r:id="rId8" imgW="1209524" imgH="1305107" progId="Paint.Picture">
                  <p:embed/>
                </p:oleObj>
              </mc:Choice>
              <mc:Fallback>
                <p:oleObj name="Bitmap Image" r:id="rId8" imgW="1209524" imgH="1305107" progId="Paint.Picture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460D564D-C64A-4AC7-8FC1-8BB8C4405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4040188"/>
                        <a:ext cx="2173287" cy="2343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668BF12-832A-4238-B4EC-FAF75CB03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0" y="4040188"/>
          <a:ext cx="2220913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Bitmap Image" r:id="rId10" imgW="1209524" imgH="1286055" progId="Paint.Picture">
                  <p:embed/>
                </p:oleObj>
              </mc:Choice>
              <mc:Fallback>
                <p:oleObj name="Bitmap Image" r:id="rId10" imgW="1209524" imgH="1286055" progId="Paint.Picture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2668BF12-832A-4238-B4EC-FAF75CB03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4040188"/>
                        <a:ext cx="2220913" cy="2360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3">
            <a:extLst>
              <a:ext uri="{FF2B5EF4-FFF2-40B4-BE49-F238E27FC236}">
                <a16:creationId xmlns:a16="http://schemas.microsoft.com/office/drawing/2014/main" id="{E9B4E239-04D8-4918-A4EE-3F5D44C3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538288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latin typeface="Calibri" panose="020F0502020204030204" pitchFamily="34" charset="0"/>
              </a:rPr>
              <a:t>Given A: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5259837D-FEAE-4E4F-BD70-1BDA2ECA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209925"/>
            <a:ext cx="26654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Calibri" panose="020F0502020204030204" pitchFamily="34" charset="0"/>
              </a:rPr>
              <a:t>Divide each element of A by 2</a:t>
            </a: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94853F19-539F-4758-BF63-D63EC09FF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3251200"/>
            <a:ext cx="2371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Calibri" panose="020F0502020204030204" pitchFamily="34" charset="0"/>
              </a:rPr>
              <a:t>Multiply each element of A by 3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A3FD6952-8B7B-40BB-8920-5A61A8D9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3182938"/>
            <a:ext cx="2200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latin typeface="Calibri" panose="020F0502020204030204" pitchFamily="34" charset="0"/>
              </a:rPr>
              <a:t>Square each element of A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5F3C59A-707A-4C12-BAE4-C6FF6317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47800"/>
            <a:ext cx="70104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TW" sz="3300" dirty="0">
              <a:solidFill>
                <a:schemeClr val="accent3">
                  <a:shade val="75000"/>
                </a:schemeClr>
              </a:solidFill>
              <a:latin typeface="+mj-lt"/>
              <a:ea typeface="+mj-ea"/>
              <a:cs typeface="微軟正黑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79908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The </a:t>
            </a:r>
            <a:r>
              <a:rPr sz="4200" spc="-85" dirty="0"/>
              <a:t>use </a:t>
            </a:r>
            <a:r>
              <a:rPr sz="4200" spc="-5" dirty="0"/>
              <a:t>of </a:t>
            </a:r>
            <a:r>
              <a:rPr sz="4200" spc="-35" dirty="0"/>
              <a:t>“.” </a:t>
            </a:r>
            <a:r>
              <a:rPr sz="4200" dirty="0"/>
              <a:t>– </a:t>
            </a:r>
            <a:r>
              <a:rPr sz="4200" spc="-20" dirty="0"/>
              <a:t>“Element”</a:t>
            </a:r>
            <a:r>
              <a:rPr sz="4200" spc="80" dirty="0"/>
              <a:t> </a:t>
            </a:r>
            <a:r>
              <a:rPr sz="4200" spc="-10" dirty="0"/>
              <a:t>Operation</a:t>
            </a:r>
            <a:endParaRPr sz="4200" dirty="0"/>
          </a:p>
        </p:txBody>
      </p:sp>
      <p:sp>
        <p:nvSpPr>
          <p:cNvPr id="5" name="object 5"/>
          <p:cNvSpPr txBox="1"/>
          <p:nvPr/>
        </p:nvSpPr>
        <p:spPr>
          <a:xfrm>
            <a:off x="164084" y="1177733"/>
            <a:ext cx="2819400" cy="14757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5"/>
              </a:spcBef>
              <a:tabLst>
                <a:tab pos="2269490" algn="l"/>
              </a:tabLst>
            </a:pPr>
            <a:r>
              <a:rPr sz="1800" dirty="0">
                <a:latin typeface="Arial"/>
                <a:cs typeface="Arial"/>
              </a:rPr>
              <a:t>A = [1 </a:t>
            </a:r>
            <a:r>
              <a:rPr sz="1800" spc="-5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3; </a:t>
            </a:r>
            <a:r>
              <a:rPr sz="1800" spc="-5" dirty="0">
                <a:latin typeface="Arial"/>
                <a:cs typeface="Arial"/>
              </a:rPr>
              <a:t>5 1 </a:t>
            </a:r>
            <a:r>
              <a:rPr sz="1800" dirty="0">
                <a:latin typeface="Arial"/>
                <a:cs typeface="Arial"/>
              </a:rPr>
              <a:t>4;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	</a:t>
            </a:r>
            <a:r>
              <a:rPr sz="1800" dirty="0">
                <a:latin typeface="Arial"/>
                <a:cs typeface="Arial"/>
              </a:rPr>
              <a:t>-1]</a:t>
            </a:r>
          </a:p>
          <a:p>
            <a:pPr marL="3949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</a:p>
          <a:p>
            <a:pPr marL="1004569">
              <a:lnSpc>
                <a:spcPct val="100000"/>
              </a:lnSpc>
              <a:tabLst>
                <a:tab pos="1448435" algn="l"/>
                <a:tab pos="1893570" algn="l"/>
              </a:tabLst>
            </a:pPr>
            <a:r>
              <a:rPr sz="1800" spc="-5" dirty="0">
                <a:latin typeface="Arial"/>
                <a:cs typeface="Arial"/>
              </a:rPr>
              <a:t>1	2	3</a:t>
            </a:r>
            <a:endParaRPr sz="1800" dirty="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  <a:tabLst>
                <a:tab pos="1448435" algn="l"/>
                <a:tab pos="1893570" algn="l"/>
              </a:tabLst>
            </a:pPr>
            <a:r>
              <a:rPr sz="1800" spc="-5" dirty="0">
                <a:latin typeface="Arial"/>
                <a:cs typeface="Arial"/>
              </a:rPr>
              <a:t>5	1	4</a:t>
            </a:r>
            <a:endParaRPr sz="1800" dirty="0">
              <a:latin typeface="Arial"/>
              <a:cs typeface="Arial"/>
            </a:endParaRPr>
          </a:p>
          <a:p>
            <a:pPr marL="1004569">
              <a:lnSpc>
                <a:spcPct val="100000"/>
              </a:lnSpc>
              <a:tabLst>
                <a:tab pos="1449070" algn="l"/>
                <a:tab pos="1830705" algn="l"/>
              </a:tabLst>
            </a:pPr>
            <a:r>
              <a:rPr sz="1800" dirty="0">
                <a:latin typeface="Arial"/>
                <a:cs typeface="Arial"/>
              </a:rPr>
              <a:t>3	2	</a:t>
            </a:r>
            <a:r>
              <a:rPr sz="1800" spc="-5" dirty="0">
                <a:latin typeface="Arial"/>
                <a:cs typeface="Arial"/>
              </a:rPr>
              <a:t>-1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4659" y="3874152"/>
            <a:ext cx="1524000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y = A(3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,:)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y=</a:t>
            </a:r>
            <a:endParaRPr sz="18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  <a:tabLst>
                <a:tab pos="662940" algn="l"/>
              </a:tabLst>
            </a:pPr>
            <a:r>
              <a:rPr sz="1800" dirty="0">
                <a:latin typeface="Arial"/>
                <a:cs typeface="Arial"/>
              </a:rPr>
              <a:t>3	4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3923" y="2897123"/>
            <a:ext cx="1371600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b = x .*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b=</a:t>
            </a:r>
            <a:endParaRPr sz="1800">
              <a:latin typeface="Arial"/>
              <a:cs typeface="Arial"/>
            </a:endParaRPr>
          </a:p>
          <a:p>
            <a:pPr marL="471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3 8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-3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1723" y="2897123"/>
            <a:ext cx="1828800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c = x . /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c=</a:t>
            </a:r>
            <a:endParaRPr sz="1800">
              <a:latin typeface="Arial"/>
              <a:cs typeface="Arial"/>
            </a:endParaRPr>
          </a:p>
          <a:p>
            <a:pPr marL="283210">
              <a:lnSpc>
                <a:spcPct val="100000"/>
              </a:lnSpc>
              <a:tabLst>
                <a:tab pos="916940" algn="l"/>
                <a:tab pos="1426845" algn="l"/>
              </a:tabLst>
            </a:pPr>
            <a:r>
              <a:rPr sz="1800" dirty="0">
                <a:latin typeface="Arial"/>
                <a:cs typeface="Arial"/>
              </a:rPr>
              <a:t>0.33	0.5	</a:t>
            </a:r>
            <a:r>
              <a:rPr sz="1800" spc="-5" dirty="0">
                <a:latin typeface="Arial"/>
                <a:cs typeface="Arial"/>
              </a:rPr>
              <a:t>-3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6723" y="2897123"/>
            <a:ext cx="1676400" cy="1201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d = x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.^2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d=</a:t>
            </a:r>
            <a:endParaRPr sz="1800">
              <a:latin typeface="Arial"/>
              <a:cs typeface="Arial"/>
            </a:endParaRPr>
          </a:p>
          <a:p>
            <a:pPr marL="537210">
              <a:lnSpc>
                <a:spcPct val="100000"/>
              </a:lnSpc>
              <a:tabLst>
                <a:tab pos="917575" algn="l"/>
                <a:tab pos="1297940" algn="l"/>
              </a:tabLst>
            </a:pPr>
            <a:r>
              <a:rPr sz="1800" spc="-5" dirty="0">
                <a:latin typeface="Arial"/>
                <a:cs typeface="Arial"/>
              </a:rPr>
              <a:t>1	4	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084" y="3874152"/>
            <a:ext cx="1399540" cy="120142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x =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A(1,:)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x=</a:t>
            </a:r>
            <a:endParaRPr sz="1800" dirty="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  <a:tabLst>
                <a:tab pos="787400" algn="l"/>
                <a:tab pos="1104265" algn="l"/>
              </a:tabLst>
            </a:pPr>
            <a:r>
              <a:rPr sz="1800" dirty="0">
                <a:latin typeface="Arial"/>
                <a:cs typeface="Arial"/>
              </a:rPr>
              <a:t>1	2	3</a:t>
            </a:r>
          </a:p>
        </p:txBody>
      </p:sp>
      <p:grpSp>
        <p:nvGrpSpPr>
          <p:cNvPr id="11" name="object 11"/>
          <p:cNvGrpSpPr/>
          <p:nvPr/>
        </p:nvGrpSpPr>
        <p:grpSpPr>
          <a:xfrm rot="19379489">
            <a:off x="3346584" y="4227847"/>
            <a:ext cx="702506" cy="494030"/>
            <a:chOff x="3197351" y="3349752"/>
            <a:chExt cx="466725" cy="494030"/>
          </a:xfrm>
        </p:grpSpPr>
        <p:sp>
          <p:nvSpPr>
            <p:cNvPr id="12" name="object 12"/>
            <p:cNvSpPr/>
            <p:nvPr/>
          </p:nvSpPr>
          <p:spPr>
            <a:xfrm>
              <a:off x="3201923" y="3354324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342900" y="0"/>
                  </a:moveTo>
                  <a:lnTo>
                    <a:pt x="342900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342900" y="363474"/>
                  </a:lnTo>
                  <a:lnTo>
                    <a:pt x="342900" y="484631"/>
                  </a:lnTo>
                  <a:lnTo>
                    <a:pt x="457200" y="24231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1923" y="3354324"/>
              <a:ext cx="457200" cy="485140"/>
            </a:xfrm>
            <a:custGeom>
              <a:avLst/>
              <a:gdLst/>
              <a:ahLst/>
              <a:cxnLst/>
              <a:rect l="l" t="t" r="r" b="b"/>
              <a:pathLst>
                <a:path w="457200" h="485139">
                  <a:moveTo>
                    <a:pt x="0" y="121158"/>
                  </a:moveTo>
                  <a:lnTo>
                    <a:pt x="342900" y="121158"/>
                  </a:lnTo>
                  <a:lnTo>
                    <a:pt x="342900" y="0"/>
                  </a:lnTo>
                  <a:lnTo>
                    <a:pt x="457200" y="242315"/>
                  </a:lnTo>
                  <a:lnTo>
                    <a:pt x="342900" y="484631"/>
                  </a:lnTo>
                  <a:lnTo>
                    <a:pt x="342900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316609" y="2750383"/>
            <a:ext cx="494030" cy="993649"/>
            <a:chOff x="1292352" y="2663951"/>
            <a:chExt cx="494030" cy="390525"/>
          </a:xfrm>
        </p:grpSpPr>
        <p:sp>
          <p:nvSpPr>
            <p:cNvPr id="15" name="object 15"/>
            <p:cNvSpPr/>
            <p:nvPr/>
          </p:nvSpPr>
          <p:spPr>
            <a:xfrm>
              <a:off x="1296924" y="2668523"/>
              <a:ext cx="485140" cy="381000"/>
            </a:xfrm>
            <a:custGeom>
              <a:avLst/>
              <a:gdLst/>
              <a:ahLst/>
              <a:cxnLst/>
              <a:rect l="l" t="t" r="r" b="b"/>
              <a:pathLst>
                <a:path w="485139" h="381000">
                  <a:moveTo>
                    <a:pt x="363474" y="0"/>
                  </a:moveTo>
                  <a:lnTo>
                    <a:pt x="121157" y="0"/>
                  </a:lnTo>
                  <a:lnTo>
                    <a:pt x="121157" y="285750"/>
                  </a:lnTo>
                  <a:lnTo>
                    <a:pt x="0" y="285750"/>
                  </a:lnTo>
                  <a:lnTo>
                    <a:pt x="242315" y="381000"/>
                  </a:lnTo>
                  <a:lnTo>
                    <a:pt x="484631" y="285750"/>
                  </a:lnTo>
                  <a:lnTo>
                    <a:pt x="363474" y="285750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6924" y="2668523"/>
              <a:ext cx="485140" cy="381000"/>
            </a:xfrm>
            <a:custGeom>
              <a:avLst/>
              <a:gdLst/>
              <a:ahLst/>
              <a:cxnLst/>
              <a:rect l="l" t="t" r="r" b="b"/>
              <a:pathLst>
                <a:path w="485139" h="381000">
                  <a:moveTo>
                    <a:pt x="0" y="285750"/>
                  </a:moveTo>
                  <a:lnTo>
                    <a:pt x="121157" y="285750"/>
                  </a:lnTo>
                  <a:lnTo>
                    <a:pt x="121157" y="0"/>
                  </a:lnTo>
                  <a:lnTo>
                    <a:pt x="363474" y="0"/>
                  </a:lnTo>
                  <a:lnTo>
                    <a:pt x="363474" y="285750"/>
                  </a:lnTo>
                  <a:lnTo>
                    <a:pt x="484631" y="285750"/>
                  </a:lnTo>
                  <a:lnTo>
                    <a:pt x="242315" y="381000"/>
                  </a:lnTo>
                  <a:lnTo>
                    <a:pt x="0" y="2857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37217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5400" algn="l"/>
              </a:tabLst>
            </a:pPr>
            <a:r>
              <a:rPr sz="4200" spc="35" dirty="0"/>
              <a:t>Input	</a:t>
            </a:r>
            <a:r>
              <a:rPr sz="4200" spc="-45" dirty="0"/>
              <a:t>and</a:t>
            </a:r>
            <a:r>
              <a:rPr sz="4200" spc="-90" dirty="0"/>
              <a:t> </a:t>
            </a:r>
            <a:r>
              <a:rPr sz="4200" spc="55" dirty="0"/>
              <a:t>Output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2184" y="1981200"/>
            <a:ext cx="6371590" cy="393697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&gt;&gt; x=input('please </a:t>
            </a:r>
            <a:r>
              <a:rPr sz="3000" spc="5" dirty="0">
                <a:latin typeface="Arial"/>
                <a:cs typeface="Arial"/>
              </a:rPr>
              <a:t>enter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number')</a:t>
            </a: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spc="5" dirty="0">
                <a:latin typeface="Arial"/>
                <a:cs typeface="Arial"/>
              </a:rPr>
              <a:t>please enter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number</a:t>
            </a:r>
            <a:r>
              <a:rPr lang="en-US" sz="30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100</a:t>
            </a: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x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=</a:t>
            </a:r>
          </a:p>
          <a:p>
            <a:pPr marL="676910" indent="-66484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676910" algn="l"/>
                <a:tab pos="677545" algn="l"/>
              </a:tabLst>
            </a:pPr>
            <a:r>
              <a:rPr sz="3000" spc="5" dirty="0">
                <a:latin typeface="Arial"/>
                <a:cs typeface="Arial"/>
              </a:rPr>
              <a:t>100</a:t>
            </a:r>
            <a:endParaRPr lang="en-US" sz="3000" spc="5" dirty="0">
              <a:latin typeface="Arial"/>
              <a:cs typeface="Arial"/>
            </a:endParaRPr>
          </a:p>
          <a:p>
            <a:pPr marL="676910" indent="-664845"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676910" algn="l"/>
                <a:tab pos="677545" algn="l"/>
              </a:tabLst>
            </a:pPr>
            <a:r>
              <a:rPr lang="en-US" sz="3200" dirty="0" err="1"/>
              <a:t>fprintf</a:t>
            </a:r>
            <a:r>
              <a:rPr lang="en-US" sz="3200" dirty="0"/>
              <a:t>('%d\</a:t>
            </a:r>
            <a:r>
              <a:rPr lang="en-US" sz="3200" dirty="0" err="1"/>
              <a:t>t’,x</a:t>
            </a:r>
            <a:r>
              <a:rPr lang="en-US" sz="3200" dirty="0"/>
              <a:t>)</a:t>
            </a:r>
          </a:p>
          <a:p>
            <a:pPr marL="676910" indent="-664845"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676910" algn="l"/>
                <a:tab pos="677545" algn="l"/>
              </a:tabLst>
            </a:pPr>
            <a:r>
              <a:rPr lang="en-US" sz="3200" dirty="0"/>
              <a:t>100</a:t>
            </a:r>
          </a:p>
          <a:p>
            <a:pPr marL="676910" indent="-66484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676910" algn="l"/>
                <a:tab pos="677545" algn="l"/>
              </a:tabLst>
            </a:pP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60413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Operators </a:t>
            </a:r>
            <a:r>
              <a:rPr sz="4200" spc="-105" dirty="0"/>
              <a:t>(relational,</a:t>
            </a:r>
            <a:r>
              <a:rPr sz="4200" spc="5" dirty="0"/>
              <a:t> </a:t>
            </a:r>
            <a:r>
              <a:rPr sz="4200" spc="-160" dirty="0"/>
              <a:t>logical)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7244" y="1533144"/>
            <a:ext cx="4965065" cy="44170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6870" algn="l"/>
              </a:tabLst>
            </a:pPr>
            <a:r>
              <a:rPr sz="1950" spc="-5" dirty="0">
                <a:solidFill>
                  <a:srgbClr val="CC9900"/>
                </a:solidFill>
                <a:latin typeface="Wingdings"/>
                <a:cs typeface="Wingdings"/>
              </a:rPr>
              <a:t></a:t>
            </a:r>
            <a:r>
              <a:rPr sz="1950" spc="-5" dirty="0">
                <a:solidFill>
                  <a:srgbClr val="CC9900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latin typeface="Arial"/>
                <a:cs typeface="Arial"/>
              </a:rPr>
              <a:t>== Equal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~= Not </a:t>
            </a:r>
            <a:r>
              <a:rPr sz="3000" spc="5" dirty="0">
                <a:latin typeface="Arial"/>
                <a:cs typeface="Arial"/>
              </a:rPr>
              <a:t>equal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&lt; </a:t>
            </a:r>
            <a:r>
              <a:rPr sz="3000" spc="5" dirty="0">
                <a:latin typeface="Arial"/>
                <a:cs typeface="Arial"/>
              </a:rPr>
              <a:t>Strictly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smaller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&gt; </a:t>
            </a:r>
            <a:r>
              <a:rPr sz="3000" spc="5" dirty="0">
                <a:latin typeface="Arial"/>
                <a:cs typeface="Arial"/>
              </a:rPr>
              <a:t>Strictly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greater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&lt;= Smaller </a:t>
            </a:r>
            <a:r>
              <a:rPr sz="3000" spc="5" dirty="0">
                <a:latin typeface="Arial"/>
                <a:cs typeface="Arial"/>
              </a:rPr>
              <a:t>than </a:t>
            </a:r>
            <a:r>
              <a:rPr sz="3000" dirty="0">
                <a:latin typeface="Arial"/>
                <a:cs typeface="Arial"/>
              </a:rPr>
              <a:t>or </a:t>
            </a:r>
            <a:r>
              <a:rPr sz="3000" spc="5" dirty="0">
                <a:latin typeface="Arial"/>
                <a:cs typeface="Arial"/>
              </a:rPr>
              <a:t>equal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&gt;= </a:t>
            </a:r>
            <a:r>
              <a:rPr sz="3000" spc="5" dirty="0">
                <a:latin typeface="Arial"/>
                <a:cs typeface="Arial"/>
              </a:rPr>
              <a:t>Greater than equal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  <a:tab pos="822960" algn="l"/>
              </a:tabLst>
            </a:pPr>
            <a:r>
              <a:rPr sz="3000" dirty="0">
                <a:latin typeface="Arial"/>
                <a:cs typeface="Arial"/>
              </a:rPr>
              <a:t>&amp;	And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operator</a:t>
            </a:r>
            <a:endParaRPr sz="3000">
              <a:latin typeface="Arial"/>
              <a:cs typeface="Arial"/>
            </a:endParaRPr>
          </a:p>
          <a:p>
            <a:pPr marL="463550" indent="-451484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463550" algn="l"/>
                <a:tab pos="464184" algn="l"/>
              </a:tabLst>
            </a:pPr>
            <a:r>
              <a:rPr sz="3000" dirty="0">
                <a:latin typeface="Arial"/>
                <a:cs typeface="Arial"/>
              </a:rPr>
              <a:t>| Or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operator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28143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4435" algn="l"/>
              </a:tabLst>
            </a:pPr>
            <a:r>
              <a:rPr sz="4200" spc="10" dirty="0"/>
              <a:t>F</a:t>
            </a:r>
            <a:r>
              <a:rPr sz="4200" spc="-135" dirty="0"/>
              <a:t>low</a:t>
            </a:r>
            <a:r>
              <a:rPr sz="4200" dirty="0"/>
              <a:t>	</a:t>
            </a:r>
            <a:r>
              <a:rPr sz="4200" spc="-5" dirty="0"/>
              <a:t>Con</a:t>
            </a:r>
            <a:r>
              <a:rPr sz="4200" spc="-15" dirty="0"/>
              <a:t>t</a:t>
            </a:r>
            <a:r>
              <a:rPr sz="4200" spc="10" dirty="0"/>
              <a:t>ro</a:t>
            </a:r>
            <a:r>
              <a:rPr sz="4200" spc="-210" dirty="0"/>
              <a:t>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7244" y="1533144"/>
            <a:ext cx="1328420" cy="27698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if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spc="5" dirty="0">
                <a:latin typeface="Arial"/>
                <a:cs typeface="Arial"/>
              </a:rPr>
              <a:t>for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spc="-5" dirty="0">
                <a:latin typeface="Arial"/>
                <a:cs typeface="Arial"/>
              </a:rPr>
              <a:t>while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break</a:t>
            </a:r>
            <a:endParaRPr sz="3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….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384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2600" algn="l"/>
              </a:tabLst>
            </a:pPr>
            <a:r>
              <a:rPr sz="4200" spc="-25" dirty="0"/>
              <a:t>Co</a:t>
            </a:r>
            <a:r>
              <a:rPr sz="4200" spc="-35" dirty="0"/>
              <a:t>n</a:t>
            </a:r>
            <a:r>
              <a:rPr sz="4200" spc="25" dirty="0"/>
              <a:t>tr</a:t>
            </a:r>
            <a:r>
              <a:rPr sz="4200" spc="30" dirty="0"/>
              <a:t>o</a:t>
            </a:r>
            <a:r>
              <a:rPr sz="4200" spc="-210" dirty="0"/>
              <a:t>l</a:t>
            </a:r>
            <a:r>
              <a:rPr sz="4200" dirty="0"/>
              <a:t>	</a:t>
            </a:r>
            <a:r>
              <a:rPr sz="4200" spc="-65" dirty="0"/>
              <a:t>Structures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64844" y="1442085"/>
            <a:ext cx="414083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470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400" spc="-5" dirty="0">
                <a:solidFill>
                  <a:srgbClr val="FF3300"/>
                </a:solidFill>
                <a:latin typeface="Arial"/>
                <a:cs typeface="Arial"/>
              </a:rPr>
              <a:t>If </a:t>
            </a:r>
            <a:r>
              <a:rPr sz="3400" dirty="0">
                <a:solidFill>
                  <a:srgbClr val="FF3300"/>
                </a:solidFill>
                <a:latin typeface="Arial"/>
                <a:cs typeface="Arial"/>
              </a:rPr>
              <a:t>Statement</a:t>
            </a:r>
            <a:r>
              <a:rPr sz="3400" spc="-5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3300"/>
                </a:solidFill>
                <a:latin typeface="Arial"/>
                <a:cs typeface="Arial"/>
              </a:rPr>
              <a:t>Syntax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if</a:t>
            </a:r>
            <a:r>
              <a:rPr spc="-10" dirty="0"/>
              <a:t> </a:t>
            </a:r>
            <a:r>
              <a:rPr spc="-5" dirty="0"/>
              <a:t>(Condition_1)</a:t>
            </a:r>
          </a:p>
          <a:p>
            <a:pPr marL="12700" marR="5080" indent="914400">
              <a:lnSpc>
                <a:spcPct val="100000"/>
              </a:lnSpc>
            </a:pPr>
            <a:r>
              <a:rPr spc="-10" dirty="0"/>
              <a:t>Matlab Commands  </a:t>
            </a:r>
            <a:r>
              <a:rPr spc="-5" dirty="0"/>
              <a:t>elseif</a:t>
            </a:r>
            <a:r>
              <a:rPr spc="5" dirty="0"/>
              <a:t> </a:t>
            </a:r>
            <a:r>
              <a:rPr spc="-5" dirty="0"/>
              <a:t>(Condition_2)</a:t>
            </a:r>
          </a:p>
          <a:p>
            <a:pPr marL="12700" marR="5080" indent="9144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Matlab Commands  </a:t>
            </a:r>
            <a:r>
              <a:rPr spc="-5" dirty="0"/>
              <a:t>elseif</a:t>
            </a:r>
            <a:r>
              <a:rPr spc="5" dirty="0"/>
              <a:t> </a:t>
            </a:r>
            <a:r>
              <a:rPr spc="-5" dirty="0"/>
              <a:t>(Condition_3)</a:t>
            </a:r>
          </a:p>
          <a:p>
            <a:pPr marL="927100">
              <a:lnSpc>
                <a:spcPct val="100000"/>
              </a:lnSpc>
            </a:pPr>
            <a:r>
              <a:rPr spc="-10" dirty="0"/>
              <a:t>Matlab</a:t>
            </a:r>
            <a:r>
              <a:rPr spc="10" dirty="0"/>
              <a:t> </a:t>
            </a:r>
            <a:r>
              <a:rPr spc="-10" dirty="0"/>
              <a:t>Commands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else</a:t>
            </a:r>
          </a:p>
          <a:p>
            <a:pPr marL="927100">
              <a:lnSpc>
                <a:spcPct val="100000"/>
              </a:lnSpc>
            </a:pPr>
            <a:r>
              <a:rPr spc="-10" dirty="0"/>
              <a:t>Matlab</a:t>
            </a:r>
            <a:r>
              <a:rPr spc="10" dirty="0"/>
              <a:t> </a:t>
            </a:r>
            <a:r>
              <a:rPr spc="-10" dirty="0"/>
              <a:t>Commands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33517" y="1219022"/>
            <a:ext cx="3275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FF00"/>
                </a:solidFill>
                <a:latin typeface="Tahoma"/>
                <a:cs typeface="Tahoma"/>
              </a:rPr>
              <a:t>Some </a:t>
            </a:r>
            <a:r>
              <a:rPr sz="2400" spc="-10" dirty="0">
                <a:solidFill>
                  <a:srgbClr val="00FF00"/>
                </a:solidFill>
                <a:latin typeface="Tahoma"/>
                <a:cs typeface="Tahoma"/>
              </a:rPr>
              <a:t>Dummy</a:t>
            </a:r>
            <a:r>
              <a:rPr sz="2400" spc="-80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FF00"/>
                </a:solidFill>
                <a:latin typeface="Tahoma"/>
                <a:cs typeface="Tahoma"/>
              </a:rPr>
              <a:t>Examples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3517" y="1954148"/>
            <a:ext cx="29622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FF00"/>
                </a:solidFill>
                <a:latin typeface="Tahoma"/>
                <a:cs typeface="Tahoma"/>
              </a:rPr>
              <a:t>if ((a&gt;3) &amp;</a:t>
            </a:r>
            <a:r>
              <a:rPr sz="1800" spc="-40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FF00"/>
                </a:solidFill>
                <a:latin typeface="Tahoma"/>
                <a:cs typeface="Tahoma"/>
              </a:rPr>
              <a:t>(b==5))</a:t>
            </a:r>
            <a:endParaRPr sz="18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</a:pPr>
            <a:r>
              <a:rPr sz="1800" dirty="0">
                <a:solidFill>
                  <a:srgbClr val="00FF00"/>
                </a:solidFill>
                <a:latin typeface="Tahoma"/>
                <a:cs typeface="Tahoma"/>
              </a:rPr>
              <a:t>Some </a:t>
            </a:r>
            <a:r>
              <a:rPr sz="1800" spc="-10" dirty="0">
                <a:solidFill>
                  <a:srgbClr val="00FF00"/>
                </a:solidFill>
                <a:latin typeface="Tahoma"/>
                <a:cs typeface="Tahoma"/>
              </a:rPr>
              <a:t>Matlab</a:t>
            </a:r>
            <a:r>
              <a:rPr sz="1800" spc="-40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FF00"/>
                </a:solidFill>
                <a:latin typeface="Tahoma"/>
                <a:cs typeface="Tahoma"/>
              </a:rPr>
              <a:t>Commands;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FF00"/>
                </a:solidFill>
                <a:latin typeface="Tahoma"/>
                <a:cs typeface="Tahoma"/>
              </a:rPr>
              <a:t>end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3517" y="3052064"/>
            <a:ext cx="29622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3300"/>
                </a:solidFill>
                <a:latin typeface="Tahoma"/>
                <a:cs typeface="Tahoma"/>
              </a:rPr>
              <a:t>if</a:t>
            </a:r>
            <a:r>
              <a:rPr sz="1800" spc="5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Tahoma"/>
                <a:cs typeface="Tahoma"/>
              </a:rPr>
              <a:t>(a&lt;3)</a:t>
            </a:r>
            <a:endParaRPr sz="18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</a:pPr>
            <a:r>
              <a:rPr sz="1800" dirty="0">
                <a:solidFill>
                  <a:srgbClr val="FF3300"/>
                </a:solidFill>
                <a:latin typeface="Tahoma"/>
                <a:cs typeface="Tahoma"/>
              </a:rPr>
              <a:t>Some </a:t>
            </a:r>
            <a:r>
              <a:rPr sz="1800" spc="-5" dirty="0">
                <a:solidFill>
                  <a:srgbClr val="FF3300"/>
                </a:solidFill>
                <a:latin typeface="Tahoma"/>
                <a:cs typeface="Tahoma"/>
              </a:rPr>
              <a:t>Matlab</a:t>
            </a:r>
            <a:r>
              <a:rPr sz="1800" spc="-45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Tahoma"/>
                <a:cs typeface="Tahoma"/>
              </a:rPr>
              <a:t>Commands;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3300"/>
                </a:solidFill>
                <a:latin typeface="Tahoma"/>
                <a:cs typeface="Tahoma"/>
              </a:rPr>
              <a:t>elseif</a:t>
            </a:r>
            <a:r>
              <a:rPr sz="1800" spc="30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3300"/>
                </a:solidFill>
                <a:latin typeface="Tahoma"/>
                <a:cs typeface="Tahoma"/>
              </a:rPr>
              <a:t>(b~=5)</a:t>
            </a:r>
            <a:endParaRPr sz="1800">
              <a:latin typeface="Tahoma"/>
              <a:cs typeface="Tahoma"/>
            </a:endParaRPr>
          </a:p>
          <a:p>
            <a:pPr marL="12700" marR="5080" indent="356235">
              <a:lnSpc>
                <a:spcPct val="100000"/>
              </a:lnSpc>
            </a:pPr>
            <a:r>
              <a:rPr sz="1800" dirty="0">
                <a:solidFill>
                  <a:srgbClr val="FF3300"/>
                </a:solidFill>
                <a:latin typeface="Tahoma"/>
                <a:cs typeface="Tahoma"/>
              </a:rPr>
              <a:t>Some </a:t>
            </a:r>
            <a:r>
              <a:rPr sz="1800" spc="-5" dirty="0">
                <a:solidFill>
                  <a:srgbClr val="FF3300"/>
                </a:solidFill>
                <a:latin typeface="Tahoma"/>
                <a:cs typeface="Tahoma"/>
              </a:rPr>
              <a:t>Matlab</a:t>
            </a:r>
            <a:r>
              <a:rPr sz="1800" spc="-50" dirty="0">
                <a:solidFill>
                  <a:srgbClr val="FF33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3300"/>
                </a:solidFill>
                <a:latin typeface="Tahoma"/>
                <a:cs typeface="Tahoma"/>
              </a:rPr>
              <a:t>Commands;  </a:t>
            </a:r>
            <a:r>
              <a:rPr sz="1800" spc="-10" dirty="0">
                <a:solidFill>
                  <a:srgbClr val="FF3300"/>
                </a:solidFill>
                <a:latin typeface="Tahoma"/>
                <a:cs typeface="Tahoma"/>
              </a:rPr>
              <a:t>end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3517" y="4698619"/>
            <a:ext cx="29622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6B7DF"/>
                </a:solidFill>
                <a:latin typeface="Tahoma"/>
                <a:cs typeface="Tahoma"/>
              </a:rPr>
              <a:t>if</a:t>
            </a:r>
            <a:r>
              <a:rPr sz="1800" spc="5" dirty="0">
                <a:solidFill>
                  <a:srgbClr val="86B7D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86B7DF"/>
                </a:solidFill>
                <a:latin typeface="Tahoma"/>
                <a:cs typeface="Tahoma"/>
              </a:rPr>
              <a:t>(a&lt;3)</a:t>
            </a:r>
            <a:endParaRPr sz="18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</a:pPr>
            <a:r>
              <a:rPr sz="1800" dirty="0">
                <a:solidFill>
                  <a:srgbClr val="86B7DF"/>
                </a:solidFill>
                <a:latin typeface="Tahoma"/>
                <a:cs typeface="Tahoma"/>
              </a:rPr>
              <a:t>Some </a:t>
            </a:r>
            <a:r>
              <a:rPr sz="1800" spc="-10" dirty="0">
                <a:solidFill>
                  <a:srgbClr val="86B7DF"/>
                </a:solidFill>
                <a:latin typeface="Tahoma"/>
                <a:cs typeface="Tahoma"/>
              </a:rPr>
              <a:t>Matlab</a:t>
            </a:r>
            <a:r>
              <a:rPr sz="1800" spc="-40" dirty="0">
                <a:solidFill>
                  <a:srgbClr val="86B7D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86B7DF"/>
                </a:solidFill>
                <a:latin typeface="Tahoma"/>
                <a:cs typeface="Tahoma"/>
              </a:rPr>
              <a:t>Commands;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6B7DF"/>
                </a:solidFill>
                <a:latin typeface="Tahoma"/>
                <a:cs typeface="Tahoma"/>
              </a:rPr>
              <a:t>else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0134" y="5521858"/>
            <a:ext cx="260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6B7DF"/>
                </a:solidFill>
                <a:latin typeface="Tahoma"/>
                <a:cs typeface="Tahoma"/>
              </a:rPr>
              <a:t>Some </a:t>
            </a:r>
            <a:r>
              <a:rPr sz="1800" spc="-5" dirty="0">
                <a:solidFill>
                  <a:srgbClr val="86B7DF"/>
                </a:solidFill>
                <a:latin typeface="Tahoma"/>
                <a:cs typeface="Tahoma"/>
              </a:rPr>
              <a:t>Matlab</a:t>
            </a:r>
            <a:r>
              <a:rPr sz="1800" spc="-45" dirty="0">
                <a:solidFill>
                  <a:srgbClr val="86B7D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86B7DF"/>
                </a:solidFill>
                <a:latin typeface="Tahoma"/>
                <a:cs typeface="Tahoma"/>
              </a:rPr>
              <a:t>Commands;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1823" y="5795873"/>
            <a:ext cx="4215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1795" algn="l"/>
              </a:tabLst>
            </a:pPr>
            <a:r>
              <a:rPr sz="1800" u="sng" spc="155" dirty="0">
                <a:solidFill>
                  <a:srgbClr val="86B7D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5" dirty="0">
                <a:solidFill>
                  <a:srgbClr val="86B7DF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end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4523" y="2897123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4523" y="4573523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384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2600" algn="l"/>
              </a:tabLst>
            </a:pPr>
            <a:r>
              <a:rPr sz="4200" spc="-25" dirty="0"/>
              <a:t>Co</a:t>
            </a:r>
            <a:r>
              <a:rPr sz="4200" spc="-35" dirty="0"/>
              <a:t>n</a:t>
            </a:r>
            <a:r>
              <a:rPr sz="4200" spc="25" dirty="0"/>
              <a:t>tr</a:t>
            </a:r>
            <a:r>
              <a:rPr sz="4200" spc="30" dirty="0"/>
              <a:t>o</a:t>
            </a:r>
            <a:r>
              <a:rPr sz="4200" spc="-210" dirty="0"/>
              <a:t>l</a:t>
            </a:r>
            <a:r>
              <a:rPr sz="4200" dirty="0"/>
              <a:t>	</a:t>
            </a:r>
            <a:r>
              <a:rPr sz="4200" spc="-65" dirty="0"/>
              <a:t>Structures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4954523" y="3963923"/>
            <a:ext cx="3962400" cy="0"/>
          </a:xfrm>
          <a:custGeom>
            <a:avLst/>
            <a:gdLst/>
            <a:ahLst/>
            <a:cxnLst/>
            <a:rect l="l" t="t" r="r" b="b"/>
            <a:pathLst>
              <a:path w="3962400">
                <a:moveTo>
                  <a:pt x="0" y="0"/>
                </a:moveTo>
                <a:lnTo>
                  <a:pt x="396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95901"/>
              </p:ext>
            </p:extLst>
          </p:nvPr>
        </p:nvGraphicFramePr>
        <p:xfrm>
          <a:off x="448055" y="1139952"/>
          <a:ext cx="8459470" cy="5027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435609" indent="-344805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CC9900"/>
                        </a:buClr>
                        <a:buSzPct val="64705"/>
                        <a:buFont typeface="Wingdings"/>
                        <a:buChar char=""/>
                        <a:tabLst>
                          <a:tab pos="435609" algn="l"/>
                          <a:tab pos="436245" algn="l"/>
                        </a:tabLst>
                      </a:pPr>
                      <a:r>
                        <a:rPr sz="3400" spc="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For loop</a:t>
                      </a:r>
                      <a:r>
                        <a:rPr sz="3400" spc="-7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syntax</a:t>
                      </a:r>
                      <a:endParaRPr sz="3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Some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Dummy</a:t>
                      </a:r>
                      <a:r>
                        <a:rPr sz="24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Examples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190"/>
                        </a:spcBef>
                      </a:pPr>
                      <a:r>
                        <a:rPr sz="1800" spc="-10" dirty="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20" dirty="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i=1:100</a:t>
                      </a:r>
                    </a:p>
                    <a:p>
                      <a:pPr marL="44830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Some </a:t>
                      </a:r>
                      <a:r>
                        <a:rPr sz="1800" spc="-10" dirty="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Matlab</a:t>
                      </a:r>
                      <a:r>
                        <a:rPr sz="1800" spc="5" dirty="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Commands;</a:t>
                      </a:r>
                      <a:endParaRPr sz="1800" dirty="0">
                        <a:solidFill>
                          <a:srgbClr val="006600"/>
                        </a:solidFill>
                        <a:latin typeface="Tahoma"/>
                        <a:cs typeface="Tahom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end</a:t>
                      </a:r>
                      <a:endParaRPr sz="1800" dirty="0">
                        <a:solidFill>
                          <a:srgbClr val="0066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132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939">
                <a:tc>
                  <a:txBody>
                    <a:bodyPr/>
                    <a:lstStyle/>
                    <a:p>
                      <a:pPr marL="91440">
                        <a:lnSpc>
                          <a:spcPts val="3404"/>
                        </a:lnSpc>
                      </a:pPr>
                      <a:r>
                        <a:rPr sz="3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3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i=Index_Array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L="43560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3000" dirty="0">
                          <a:latin typeface="Arial"/>
                          <a:cs typeface="Arial"/>
                        </a:rPr>
                        <a:t>Matlab</a:t>
                      </a:r>
                      <a:r>
                        <a:rPr sz="3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Commands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10" dirty="0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20" dirty="0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j=1:3:200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44830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Some </a:t>
                      </a:r>
                      <a:r>
                        <a:rPr sz="1800" spc="-5" dirty="0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Matlab</a:t>
                      </a:r>
                      <a:r>
                        <a:rPr sz="1800" spc="15" dirty="0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Commands;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3300"/>
                          </a:solidFill>
                          <a:latin typeface="Tahoma"/>
                          <a:cs typeface="Tahoma"/>
                        </a:rPr>
                        <a:t>end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98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000" spc="5" dirty="0">
                          <a:latin typeface="Arial"/>
                          <a:cs typeface="Arial"/>
                        </a:rPr>
                        <a:t>end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800" spc="-10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800" spc="-20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m=13:-0.2:-21</a:t>
                      </a:r>
                    </a:p>
                    <a:p>
                      <a:pPr marL="44830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Some </a:t>
                      </a:r>
                      <a:r>
                        <a:rPr sz="1800" spc="-10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Matlab</a:t>
                      </a:r>
                      <a:r>
                        <a:rPr sz="1800" spc="5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Commands;</a:t>
                      </a:r>
                      <a:endParaRPr sz="1800" dirty="0">
                        <a:solidFill>
                          <a:srgbClr val="0070C0"/>
                        </a:solidFill>
                        <a:latin typeface="Tahoma"/>
                        <a:cs typeface="Tahom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0070C0"/>
                          </a:solidFill>
                          <a:latin typeface="Tahoma"/>
                          <a:cs typeface="Tahoma"/>
                        </a:rPr>
                        <a:t>end</a:t>
                      </a:r>
                      <a:endParaRPr sz="1800" dirty="0">
                        <a:solidFill>
                          <a:srgbClr val="0070C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229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k=[0.1 0.3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-13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12 7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-9.3]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R="115443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Some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Matlab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Commands;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end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53CBC7-E628-4CB8-B150-159EF0EA0A4F}"/>
              </a:ext>
            </a:extLst>
          </p:cNvPr>
          <p:cNvSpPr/>
          <p:nvPr/>
        </p:nvSpPr>
        <p:spPr>
          <a:xfrm>
            <a:off x="190500" y="2090738"/>
            <a:ext cx="4040188" cy="1570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&gt;&gt; for p=1:10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fprintf</a:t>
            </a:r>
            <a:r>
              <a:rPr lang="en-US" sz="2400" dirty="0"/>
              <a:t>('%d\</a:t>
            </a:r>
            <a:r>
              <a:rPr lang="en-US" sz="2400" dirty="0" err="1"/>
              <a:t>t',p</a:t>
            </a:r>
            <a:r>
              <a:rPr lang="en-US" sz="2400" dirty="0"/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1 2  3	4  5 6	7 8 9 10 &gt;&gt; 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7B47A725-B9D7-43CA-A693-1E0B7C83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4200" dirty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Some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86F3D-BE09-4779-920D-D983E2921D0F}"/>
              </a:ext>
            </a:extLst>
          </p:cNvPr>
          <p:cNvSpPr/>
          <p:nvPr/>
        </p:nvSpPr>
        <p:spPr>
          <a:xfrm>
            <a:off x="3505200" y="4038600"/>
            <a:ext cx="5248275" cy="147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&gt;&gt; for p=1:2:10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fprintf</a:t>
            </a:r>
            <a:r>
              <a:rPr lang="en-US" dirty="0">
                <a:solidFill>
                  <a:schemeClr val="tx1"/>
                </a:solidFill>
              </a:rPr>
              <a:t>('%d\</a:t>
            </a:r>
            <a:r>
              <a:rPr lang="en-US" dirty="0" err="1">
                <a:solidFill>
                  <a:schemeClr val="tx1"/>
                </a:solidFill>
              </a:rPr>
              <a:t>t',p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	3	5	7	9	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228600"/>
            <a:ext cx="7875270" cy="525849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825"/>
              </a:spcBef>
              <a:buClr>
                <a:srgbClr val="CC9900"/>
              </a:buClr>
              <a:buSzPct val="65000"/>
              <a:tabLst>
                <a:tab pos="356870" algn="l"/>
                <a:tab pos="357505" algn="l"/>
              </a:tabLst>
            </a:pPr>
            <a:r>
              <a:rPr sz="4200" spc="-2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MATLAB- </a:t>
            </a:r>
            <a:r>
              <a:rPr sz="4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sz="4200" spc="95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endParaRPr lang="en-US" sz="42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tabLst>
                <a:tab pos="356870" algn="l"/>
                <a:tab pos="357505" algn="l"/>
              </a:tabLst>
            </a:pPr>
            <a:r>
              <a:rPr lang="en-US" sz="4200" spc="-5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u="sng" spc="-5" dirty="0">
                <a:latin typeface="Arial"/>
                <a:cs typeface="Arial"/>
              </a:rPr>
              <a:t>Typical</a:t>
            </a:r>
            <a:r>
              <a:rPr sz="3000" u="sng" spc="-20" dirty="0">
                <a:latin typeface="Arial"/>
                <a:cs typeface="Arial"/>
              </a:rPr>
              <a:t> </a:t>
            </a:r>
            <a:r>
              <a:rPr sz="3000" u="sng" dirty="0">
                <a:latin typeface="Arial"/>
                <a:cs typeface="Arial"/>
              </a:rPr>
              <a:t>Uses:</a:t>
            </a: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Math</a:t>
            </a:r>
            <a:r>
              <a:rPr lang="en-US" sz="3000" dirty="0">
                <a:latin typeface="Arial"/>
                <a:cs typeface="Arial"/>
              </a:rPr>
              <a:t>ematical </a:t>
            </a:r>
            <a:r>
              <a:rPr sz="3000" dirty="0">
                <a:latin typeface="Arial"/>
                <a:cs typeface="Arial"/>
              </a:rPr>
              <a:t>Computation</a:t>
            </a: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Signal processing and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Communications</a:t>
            </a: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Modeling, Simulation and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Prototyping</a:t>
            </a: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Data analysis, </a:t>
            </a:r>
            <a:r>
              <a:rPr sz="3000" spc="-5" dirty="0">
                <a:latin typeface="Arial"/>
                <a:cs typeface="Arial"/>
              </a:rPr>
              <a:t>exploration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visualization</a:t>
            </a:r>
            <a:endParaRPr sz="3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Clr>
                <a:srgbClr val="CC9900"/>
              </a:buClr>
              <a:buSzPct val="65000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Scientific and </a:t>
            </a:r>
            <a:r>
              <a:rPr sz="3000" spc="-5" dirty="0">
                <a:latin typeface="Arial"/>
                <a:cs typeface="Arial"/>
              </a:rPr>
              <a:t>Engineering</a:t>
            </a:r>
            <a:r>
              <a:rPr sz="3000" spc="-1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graphics</a:t>
            </a:r>
          </a:p>
          <a:p>
            <a:pPr marL="356870" marR="508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Application development, including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graphical  user interface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building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74" y="533400"/>
            <a:ext cx="38493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2600" algn="l"/>
              </a:tabLst>
            </a:pPr>
            <a:r>
              <a:rPr sz="4200" spc="-25" dirty="0"/>
              <a:t>Co</a:t>
            </a:r>
            <a:r>
              <a:rPr sz="4200" spc="-35" dirty="0"/>
              <a:t>n</a:t>
            </a:r>
            <a:r>
              <a:rPr sz="4200" spc="25" dirty="0"/>
              <a:t>tr</a:t>
            </a:r>
            <a:r>
              <a:rPr sz="4200" spc="30" dirty="0"/>
              <a:t>o</a:t>
            </a:r>
            <a:r>
              <a:rPr sz="4200" spc="-210" dirty="0"/>
              <a:t>l</a:t>
            </a:r>
            <a:r>
              <a:rPr sz="4200" dirty="0"/>
              <a:t>	</a:t>
            </a:r>
            <a:r>
              <a:rPr sz="4200" spc="-65" dirty="0"/>
              <a:t>Structures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624965"/>
            <a:ext cx="3568065" cy="267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spc="5" dirty="0">
                <a:solidFill>
                  <a:srgbClr val="FF3300"/>
                </a:solidFill>
                <a:latin typeface="Arial"/>
                <a:cs typeface="Arial"/>
              </a:rPr>
              <a:t>While </a:t>
            </a:r>
            <a:r>
              <a:rPr sz="3000" dirty="0">
                <a:solidFill>
                  <a:srgbClr val="FF3300"/>
                </a:solidFill>
                <a:latin typeface="Arial"/>
                <a:cs typeface="Arial"/>
              </a:rPr>
              <a:t>Loop</a:t>
            </a:r>
            <a:r>
              <a:rPr sz="3000" spc="-1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3300"/>
                </a:solidFill>
                <a:latin typeface="Arial"/>
                <a:cs typeface="Arial"/>
              </a:rPr>
              <a:t>Syntax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while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(condition)</a:t>
            </a:r>
            <a:endParaRPr sz="3000" dirty="0">
              <a:latin typeface="Arial"/>
              <a:cs typeface="Arial"/>
            </a:endParaRPr>
          </a:p>
          <a:p>
            <a:pPr marL="12700" marR="5080" indent="344170">
              <a:lnSpc>
                <a:spcPts val="4320"/>
              </a:lnSpc>
              <a:spcBef>
                <a:spcPts val="265"/>
              </a:spcBef>
            </a:pPr>
            <a:r>
              <a:rPr sz="3000" dirty="0">
                <a:latin typeface="Arial"/>
                <a:cs typeface="Arial"/>
              </a:rPr>
              <a:t>Matlab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Commands  </a:t>
            </a:r>
            <a:r>
              <a:rPr sz="3000" spc="5" dirty="0">
                <a:latin typeface="Arial"/>
                <a:cs typeface="Arial"/>
              </a:rPr>
              <a:t>end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723" y="2516123"/>
            <a:ext cx="4191000" cy="2057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69"/>
              </a:spcBef>
            </a:pPr>
            <a:r>
              <a:rPr sz="2400" spc="-5" dirty="0">
                <a:solidFill>
                  <a:srgbClr val="0066FF"/>
                </a:solidFill>
                <a:latin typeface="Tahoma"/>
                <a:cs typeface="Tahoma"/>
              </a:rPr>
              <a:t>Dummy Example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tabLst>
                <a:tab pos="755650" algn="l"/>
              </a:tabLst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while	((a&gt;3) &amp;</a:t>
            </a:r>
            <a:r>
              <a:rPr sz="1800" spc="-1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(b==5))</a:t>
            </a:r>
            <a:endParaRPr sz="1800">
              <a:latin typeface="Tahoma"/>
              <a:cs typeface="Tahoma"/>
            </a:endParaRPr>
          </a:p>
          <a:p>
            <a:pPr marL="448309">
              <a:lnSpc>
                <a:spcPct val="100000"/>
              </a:lnSpc>
            </a:pPr>
            <a:r>
              <a:rPr sz="1800" dirty="0">
                <a:solidFill>
                  <a:srgbClr val="0066FF"/>
                </a:solidFill>
                <a:latin typeface="Tahoma"/>
                <a:cs typeface="Tahoma"/>
              </a:rPr>
              <a:t>Some </a:t>
            </a:r>
            <a:r>
              <a:rPr sz="1800" spc="-10" dirty="0">
                <a:solidFill>
                  <a:srgbClr val="0066FF"/>
                </a:solidFill>
                <a:latin typeface="Tahoma"/>
                <a:cs typeface="Tahoma"/>
              </a:rPr>
              <a:t>Matlab</a:t>
            </a:r>
            <a:r>
              <a:rPr sz="1800" spc="5" dirty="0">
                <a:solidFill>
                  <a:srgbClr val="0066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66FF"/>
                </a:solidFill>
                <a:latin typeface="Tahoma"/>
                <a:cs typeface="Tahoma"/>
              </a:rPr>
              <a:t>Commands;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66FF"/>
                </a:solidFill>
                <a:latin typeface="Tahoma"/>
                <a:cs typeface="Tahoma"/>
              </a:rPr>
              <a:t>end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684244"/>
            <a:ext cx="7618730" cy="514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59910">
              <a:lnSpc>
                <a:spcPct val="120100"/>
              </a:lnSpc>
              <a:spcBef>
                <a:spcPts val="100"/>
              </a:spcBef>
              <a:buClr>
                <a:srgbClr val="CC9900"/>
              </a:buClr>
              <a:buSzPct val="64285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en-US" sz="2800" spc="-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Example  </a:t>
            </a:r>
            <a:r>
              <a:rPr sz="2800" spc="-40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=ceil(10</a:t>
            </a:r>
            <a:r>
              <a:rPr sz="2800" spc="10" dirty="0">
                <a:latin typeface="Arial"/>
                <a:cs typeface="Arial"/>
              </a:rPr>
              <a:t>*</a:t>
            </a:r>
            <a:r>
              <a:rPr sz="2800" dirty="0">
                <a:latin typeface="Arial"/>
                <a:cs typeface="Arial"/>
              </a:rPr>
              <a:t>rand(1,1)</a:t>
            </a:r>
            <a:r>
              <a:rPr sz="2800" spc="5" dirty="0">
                <a:latin typeface="Arial"/>
                <a:cs typeface="Arial"/>
              </a:rPr>
              <a:t>)</a:t>
            </a:r>
            <a:r>
              <a:rPr sz="2800" dirty="0">
                <a:latin typeface="Arial"/>
                <a:cs typeface="Arial"/>
              </a:rPr>
              <a:t>;</a:t>
            </a:r>
          </a:p>
          <a:p>
            <a:pPr marL="12700" marR="5080">
              <a:lnSpc>
                <a:spcPct val="120000"/>
              </a:lnSpc>
            </a:pPr>
            <a:r>
              <a:rPr sz="2800" dirty="0">
                <a:latin typeface="Arial"/>
                <a:cs typeface="Arial"/>
              </a:rPr>
              <a:t>y=input(‘Guess </a:t>
            </a:r>
            <a:r>
              <a:rPr sz="2800" spc="-5" dirty="0">
                <a:latin typeface="Arial"/>
                <a:cs typeface="Arial"/>
              </a:rPr>
              <a:t>my number between </a:t>
            </a:r>
            <a:r>
              <a:rPr sz="2800" dirty="0">
                <a:latin typeface="Arial"/>
                <a:cs typeface="Arial"/>
              </a:rPr>
              <a:t>1 and 10:’);  </a:t>
            </a:r>
            <a:r>
              <a:rPr sz="2800" spc="-10" dirty="0">
                <a:latin typeface="Arial"/>
                <a:cs typeface="Arial"/>
              </a:rPr>
              <a:t>if(x==y)</a:t>
            </a:r>
            <a:endParaRPr sz="2800" dirty="0">
              <a:latin typeface="Arial"/>
              <a:cs typeface="Arial"/>
            </a:endParaRPr>
          </a:p>
          <a:p>
            <a:pPr marL="12700" marR="5459095">
              <a:lnSpc>
                <a:spcPct val="120100"/>
              </a:lnSpc>
            </a:pPr>
            <a:r>
              <a:rPr sz="2800" spc="-10" dirty="0">
                <a:latin typeface="Arial"/>
                <a:cs typeface="Arial"/>
              </a:rPr>
              <a:t>‘you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right’  </a:t>
            </a:r>
            <a:r>
              <a:rPr sz="2800" spc="-5" dirty="0">
                <a:latin typeface="Arial"/>
                <a:cs typeface="Arial"/>
              </a:rPr>
              <a:t>elseif(x&gt;y)</a:t>
            </a:r>
            <a:endParaRPr sz="2800" dirty="0">
              <a:latin typeface="Arial"/>
              <a:cs typeface="Arial"/>
            </a:endParaRPr>
          </a:p>
          <a:p>
            <a:pPr marL="12700" marR="3499485">
              <a:lnSpc>
                <a:spcPts val="4029"/>
              </a:lnSpc>
              <a:spcBef>
                <a:spcPts val="250"/>
              </a:spcBef>
            </a:pPr>
            <a:r>
              <a:rPr sz="2800" spc="-5" dirty="0">
                <a:latin typeface="Arial"/>
                <a:cs typeface="Arial"/>
              </a:rPr>
              <a:t>‘No,my number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smaller’  </a:t>
            </a:r>
            <a:r>
              <a:rPr sz="2800" dirty="0">
                <a:latin typeface="Arial"/>
                <a:cs typeface="Arial"/>
              </a:rPr>
              <a:t>else</a:t>
            </a:r>
          </a:p>
          <a:p>
            <a:pPr marL="12700" marR="3519170">
              <a:lnSpc>
                <a:spcPts val="4029"/>
              </a:lnSpc>
              <a:spcBef>
                <a:spcPts val="10"/>
              </a:spcBef>
            </a:pPr>
            <a:r>
              <a:rPr sz="2800" spc="-5" dirty="0">
                <a:latin typeface="Arial"/>
                <a:cs typeface="Arial"/>
              </a:rPr>
              <a:t>‘No,my number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greater’  </a:t>
            </a:r>
            <a:r>
              <a:rPr sz="2800" dirty="0">
                <a:latin typeface="Arial"/>
                <a:cs typeface="Arial"/>
              </a:rPr>
              <a:t>end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533400"/>
            <a:ext cx="7216775" cy="5480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35070">
              <a:lnSpc>
                <a:spcPct val="1201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en-US" sz="3000" dirty="0">
                <a:solidFill>
                  <a:srgbClr val="9973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97300"/>
                </a:solidFill>
                <a:latin typeface="Arial"/>
                <a:cs typeface="Arial"/>
              </a:rPr>
              <a:t>Another </a:t>
            </a:r>
            <a:r>
              <a:rPr sz="3000" spc="-5" dirty="0">
                <a:solidFill>
                  <a:srgbClr val="997300"/>
                </a:solidFill>
                <a:latin typeface="Arial"/>
                <a:cs typeface="Arial"/>
              </a:rPr>
              <a:t>example: 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x</a:t>
            </a:r>
            <a:r>
              <a:rPr sz="3000" dirty="0">
                <a:latin typeface="Arial"/>
                <a:cs typeface="Arial"/>
              </a:rPr>
              <a:t>=</a:t>
            </a:r>
            <a:r>
              <a:rPr sz="3000" spc="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-5" dirty="0">
                <a:latin typeface="Arial"/>
                <a:cs typeface="Arial"/>
              </a:rPr>
              <a:t>(</a:t>
            </a:r>
            <a:r>
              <a:rPr sz="3000" spc="10" dirty="0">
                <a:latin typeface="Arial"/>
                <a:cs typeface="Arial"/>
              </a:rPr>
              <a:t>1</a:t>
            </a:r>
            <a:r>
              <a:rPr sz="3000" dirty="0">
                <a:latin typeface="Arial"/>
                <a:cs typeface="Arial"/>
              </a:rPr>
              <a:t>0</a:t>
            </a:r>
            <a:r>
              <a:rPr sz="3000" spc="-5" dirty="0">
                <a:latin typeface="Arial"/>
                <a:cs typeface="Arial"/>
              </a:rPr>
              <a:t>*</a:t>
            </a:r>
            <a:r>
              <a:rPr sz="3000" spc="10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an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-15" dirty="0">
                <a:latin typeface="Arial"/>
                <a:cs typeface="Arial"/>
              </a:rPr>
              <a:t>(</a:t>
            </a:r>
            <a:r>
              <a:rPr sz="3000" spc="-20" dirty="0">
                <a:latin typeface="Arial"/>
                <a:cs typeface="Arial"/>
              </a:rPr>
              <a:t>1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spc="15" dirty="0">
                <a:latin typeface="Arial"/>
                <a:cs typeface="Arial"/>
              </a:rPr>
              <a:t>1</a:t>
            </a:r>
            <a:r>
              <a:rPr sz="3000" spc="-15" dirty="0">
                <a:latin typeface="Arial"/>
                <a:cs typeface="Arial"/>
              </a:rPr>
              <a:t>)</a:t>
            </a:r>
            <a:r>
              <a:rPr sz="3000" dirty="0">
                <a:latin typeface="Arial"/>
                <a:cs typeface="Arial"/>
              </a:rPr>
              <a:t>);  sum=0;</a:t>
            </a:r>
          </a:p>
          <a:p>
            <a:pPr marL="12700" marR="5013325">
              <a:lnSpc>
                <a:spcPts val="4320"/>
              </a:lnSpc>
              <a:spcBef>
                <a:spcPts val="265"/>
              </a:spcBef>
            </a:pPr>
            <a:r>
              <a:rPr sz="3000" dirty="0">
                <a:latin typeface="Arial"/>
                <a:cs typeface="Arial"/>
              </a:rPr>
              <a:t>for </a:t>
            </a:r>
            <a:r>
              <a:rPr sz="3000" spc="-10" dirty="0">
                <a:latin typeface="Arial"/>
                <a:cs typeface="Arial"/>
              </a:rPr>
              <a:t>y=1:x  </a:t>
            </a:r>
            <a:r>
              <a:rPr sz="3000" spc="5" dirty="0">
                <a:latin typeface="Arial"/>
                <a:cs typeface="Arial"/>
              </a:rPr>
              <a:t>su</a:t>
            </a:r>
            <a:r>
              <a:rPr sz="3000" dirty="0">
                <a:latin typeface="Arial"/>
                <a:cs typeface="Arial"/>
              </a:rPr>
              <a:t>m</a:t>
            </a:r>
            <a:r>
              <a:rPr sz="3000" spc="-5" dirty="0">
                <a:latin typeface="Arial"/>
                <a:cs typeface="Arial"/>
              </a:rPr>
              <a:t>=</a:t>
            </a:r>
            <a:r>
              <a:rPr sz="3000" spc="5" dirty="0">
                <a:latin typeface="Arial"/>
                <a:cs typeface="Arial"/>
              </a:rPr>
              <a:t>su</a:t>
            </a:r>
            <a:r>
              <a:rPr sz="3000" dirty="0">
                <a:latin typeface="Arial"/>
                <a:cs typeface="Arial"/>
              </a:rPr>
              <a:t>m+</a:t>
            </a:r>
            <a:r>
              <a:rPr sz="3000" spc="-40" dirty="0">
                <a:latin typeface="Arial"/>
                <a:cs typeface="Arial"/>
              </a:rPr>
              <a:t>y</a:t>
            </a:r>
            <a:r>
              <a:rPr sz="3000" dirty="0">
                <a:latin typeface="Arial"/>
                <a:cs typeface="Arial"/>
              </a:rPr>
              <a:t>;  </a:t>
            </a:r>
            <a:r>
              <a:rPr sz="3000" spc="5" dirty="0">
                <a:latin typeface="Arial"/>
                <a:cs typeface="Arial"/>
              </a:rPr>
              <a:t>end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000" dirty="0">
                <a:solidFill>
                  <a:srgbClr val="006FC0"/>
                </a:solidFill>
                <a:latin typeface="Arial"/>
                <a:cs typeface="Arial"/>
              </a:rPr>
              <a:t>Practice:</a:t>
            </a:r>
            <a:endParaRPr sz="30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725"/>
              </a:spcBef>
            </a:pPr>
            <a:r>
              <a:rPr lang="en-US" sz="3000" dirty="0">
                <a:solidFill>
                  <a:srgbClr val="006FC0"/>
                </a:solidFill>
                <a:latin typeface="Arial"/>
                <a:cs typeface="Arial"/>
              </a:rPr>
              <a:t>  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Output the summation of each content of</a:t>
            </a:r>
            <a:r>
              <a:rPr sz="3000" spc="-2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a  matrix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71B0330-8911-4C64-A3B2-9A1E88387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544" y="274700"/>
            <a:ext cx="8096910" cy="661720"/>
          </a:xfrm>
        </p:spPr>
        <p:txBody>
          <a:bodyPr/>
          <a:lstStyle/>
          <a:p>
            <a:pPr algn="ctr" eaLnBrk="1" hangingPunct="1"/>
            <a:r>
              <a:rPr lang="en-US" altLang="en-US" sz="4300" dirty="0">
                <a:solidFill>
                  <a:srgbClr val="006600"/>
                </a:solidFill>
              </a:rPr>
              <a:t>M-Files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D46AAB06-9A98-49C6-97C5-DCA59C287BA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23544" y="1905000"/>
            <a:ext cx="7782256" cy="4254756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tx1"/>
                </a:solidFill>
              </a:rPr>
              <a:t>Script file:  a collection of MATLAB commands</a:t>
            </a:r>
          </a:p>
          <a:p>
            <a:pPr eaLnBrk="1" hangingPunct="1"/>
            <a:endParaRPr lang="en-US" altLang="en-US" sz="32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3200" dirty="0">
                <a:solidFill>
                  <a:schemeClr val="tx1"/>
                </a:solidFill>
              </a:rPr>
              <a:t>Function file: a definition file for one function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B74A100E-38C8-4C41-9C57-26DAC64A2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84775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rgbClr val="006600"/>
                </a:solidFill>
              </a:rPr>
              <a:t>Script Files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AC5A73A-5001-486A-9E51-6F80D5A9203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799" y="1571625"/>
            <a:ext cx="7924801" cy="3305175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tx1"/>
                </a:solidFill>
              </a:rPr>
              <a:t>Any valid sequence of MATLAB commands can be in the script files.</a:t>
            </a:r>
          </a:p>
          <a:p>
            <a:pPr eaLnBrk="1" hangingPunct="1"/>
            <a:endParaRPr lang="en-US" altLang="en-US" sz="32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3200" dirty="0">
                <a:solidFill>
                  <a:schemeClr val="tx1"/>
                </a:solidFill>
              </a:rPr>
              <a:t>Variables defined/used in script files are global, i.e., they present in the workspace.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29095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5" dirty="0"/>
              <a:t>Use </a:t>
            </a:r>
            <a:r>
              <a:rPr sz="4200" spc="-5" dirty="0"/>
              <a:t>of</a:t>
            </a:r>
            <a:r>
              <a:rPr sz="4200" dirty="0"/>
              <a:t> </a:t>
            </a:r>
            <a:r>
              <a:rPr sz="4200" spc="-135" dirty="0"/>
              <a:t>M-File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1981707" y="1066800"/>
            <a:ext cx="3075305" cy="1085215"/>
            <a:chOff x="1981707" y="1066800"/>
            <a:chExt cx="3075305" cy="1085215"/>
          </a:xfrm>
        </p:grpSpPr>
        <p:sp>
          <p:nvSpPr>
            <p:cNvPr id="4" name="object 4"/>
            <p:cNvSpPr/>
            <p:nvPr/>
          </p:nvSpPr>
          <p:spPr>
            <a:xfrm>
              <a:off x="2743199" y="1066800"/>
              <a:ext cx="2313431" cy="1085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707" y="1652905"/>
              <a:ext cx="915669" cy="184150"/>
            </a:xfrm>
            <a:custGeom>
              <a:avLst/>
              <a:gdLst/>
              <a:ahLst/>
              <a:cxnLst/>
              <a:rect l="l" t="t" r="r" b="b"/>
              <a:pathLst>
                <a:path w="915669" h="184150">
                  <a:moveTo>
                    <a:pt x="839192" y="31309"/>
                  </a:moveTo>
                  <a:lnTo>
                    <a:pt x="0" y="171196"/>
                  </a:lnTo>
                  <a:lnTo>
                    <a:pt x="2031" y="183642"/>
                  </a:lnTo>
                  <a:lnTo>
                    <a:pt x="841271" y="43872"/>
                  </a:lnTo>
                  <a:lnTo>
                    <a:pt x="839192" y="31309"/>
                  </a:lnTo>
                  <a:close/>
                </a:path>
                <a:path w="915669" h="184150">
                  <a:moveTo>
                    <a:pt x="909654" y="29210"/>
                  </a:moveTo>
                  <a:lnTo>
                    <a:pt x="851789" y="29210"/>
                  </a:lnTo>
                  <a:lnTo>
                    <a:pt x="853821" y="41783"/>
                  </a:lnTo>
                  <a:lnTo>
                    <a:pt x="841271" y="43872"/>
                  </a:lnTo>
                  <a:lnTo>
                    <a:pt x="846455" y="75184"/>
                  </a:lnTo>
                  <a:lnTo>
                    <a:pt x="909654" y="29210"/>
                  </a:lnTo>
                  <a:close/>
                </a:path>
                <a:path w="915669" h="184150">
                  <a:moveTo>
                    <a:pt x="851789" y="29210"/>
                  </a:moveTo>
                  <a:lnTo>
                    <a:pt x="839192" y="31309"/>
                  </a:lnTo>
                  <a:lnTo>
                    <a:pt x="841271" y="43872"/>
                  </a:lnTo>
                  <a:lnTo>
                    <a:pt x="853821" y="41783"/>
                  </a:lnTo>
                  <a:lnTo>
                    <a:pt x="851789" y="29210"/>
                  </a:lnTo>
                  <a:close/>
                </a:path>
                <a:path w="915669" h="184150">
                  <a:moveTo>
                    <a:pt x="834009" y="0"/>
                  </a:moveTo>
                  <a:lnTo>
                    <a:pt x="839192" y="31309"/>
                  </a:lnTo>
                  <a:lnTo>
                    <a:pt x="851789" y="29210"/>
                  </a:lnTo>
                  <a:lnTo>
                    <a:pt x="909654" y="29210"/>
                  </a:lnTo>
                  <a:lnTo>
                    <a:pt x="915416" y="25019"/>
                  </a:lnTo>
                  <a:lnTo>
                    <a:pt x="834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1398854"/>
            <a:ext cx="1480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Click 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create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M-File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444" y="5331358"/>
            <a:ext cx="7665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indent="-192405">
              <a:lnSpc>
                <a:spcPct val="100000"/>
              </a:lnSpc>
              <a:spcBef>
                <a:spcPts val="100"/>
              </a:spcBef>
              <a:buChar char="•"/>
              <a:tabLst>
                <a:tab pos="205104" algn="l"/>
              </a:tabLst>
            </a:pPr>
            <a:r>
              <a:rPr sz="2400" dirty="0">
                <a:latin typeface="Arial"/>
                <a:cs typeface="Arial"/>
              </a:rPr>
              <a:t>Extension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“.m”</a:t>
            </a:r>
            <a:endParaRPr sz="2400">
              <a:latin typeface="Arial"/>
              <a:cs typeface="Arial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Char char="•"/>
              <a:tabLst>
                <a:tab pos="18669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text </a:t>
            </a:r>
            <a:r>
              <a:rPr sz="2400" dirty="0">
                <a:latin typeface="Arial"/>
                <a:cs typeface="Arial"/>
              </a:rPr>
              <a:t>file containing </a:t>
            </a:r>
            <a:r>
              <a:rPr sz="2400" spc="-5" dirty="0">
                <a:latin typeface="Arial"/>
                <a:cs typeface="Arial"/>
              </a:rPr>
              <a:t>script </a:t>
            </a:r>
            <a:r>
              <a:rPr sz="2400" dirty="0">
                <a:latin typeface="Arial"/>
                <a:cs typeface="Arial"/>
              </a:rPr>
              <a:t>or function or </a:t>
            </a:r>
            <a:r>
              <a:rPr sz="2400" spc="-5" dirty="0">
                <a:latin typeface="Arial"/>
                <a:cs typeface="Arial"/>
              </a:rPr>
              <a:t>program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9200" y="2209800"/>
            <a:ext cx="38862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25952" y="2587751"/>
            <a:ext cx="542925" cy="1198245"/>
            <a:chOff x="3425952" y="2587751"/>
            <a:chExt cx="542925" cy="1198245"/>
          </a:xfrm>
        </p:grpSpPr>
        <p:sp>
          <p:nvSpPr>
            <p:cNvPr id="10" name="object 10"/>
            <p:cNvSpPr/>
            <p:nvPr/>
          </p:nvSpPr>
          <p:spPr>
            <a:xfrm>
              <a:off x="3430524" y="3016757"/>
              <a:ext cx="533400" cy="764540"/>
            </a:xfrm>
            <a:custGeom>
              <a:avLst/>
              <a:gdLst/>
              <a:ahLst/>
              <a:cxnLst/>
              <a:rect l="l" t="t" r="r" b="b"/>
              <a:pathLst>
                <a:path w="533400" h="764539">
                  <a:moveTo>
                    <a:pt x="0" y="0"/>
                  </a:moveTo>
                  <a:lnTo>
                    <a:pt x="0" y="242824"/>
                  </a:lnTo>
                  <a:lnTo>
                    <a:pt x="2927" y="287330"/>
                  </a:lnTo>
                  <a:lnTo>
                    <a:pt x="11541" y="330745"/>
                  </a:lnTo>
                  <a:lnTo>
                    <a:pt x="25594" y="372788"/>
                  </a:lnTo>
                  <a:lnTo>
                    <a:pt x="44835" y="413178"/>
                  </a:lnTo>
                  <a:lnTo>
                    <a:pt x="69015" y="451632"/>
                  </a:lnTo>
                  <a:lnTo>
                    <a:pt x="97885" y="487870"/>
                  </a:lnTo>
                  <a:lnTo>
                    <a:pt x="131194" y="521610"/>
                  </a:lnTo>
                  <a:lnTo>
                    <a:pt x="168693" y="552572"/>
                  </a:lnTo>
                  <a:lnTo>
                    <a:pt x="210133" y="580473"/>
                  </a:lnTo>
                  <a:lnTo>
                    <a:pt x="255264" y="605032"/>
                  </a:lnTo>
                  <a:lnTo>
                    <a:pt x="303836" y="625969"/>
                  </a:lnTo>
                  <a:lnTo>
                    <a:pt x="355600" y="643000"/>
                  </a:lnTo>
                  <a:lnTo>
                    <a:pt x="355600" y="764412"/>
                  </a:lnTo>
                  <a:lnTo>
                    <a:pt x="533400" y="545845"/>
                  </a:lnTo>
                  <a:lnTo>
                    <a:pt x="355600" y="278638"/>
                  </a:lnTo>
                  <a:lnTo>
                    <a:pt x="355600" y="400050"/>
                  </a:lnTo>
                  <a:lnTo>
                    <a:pt x="303836" y="383020"/>
                  </a:lnTo>
                  <a:lnTo>
                    <a:pt x="255264" y="362091"/>
                  </a:lnTo>
                  <a:lnTo>
                    <a:pt x="210133" y="337542"/>
                  </a:lnTo>
                  <a:lnTo>
                    <a:pt x="168693" y="309654"/>
                  </a:lnTo>
                  <a:lnTo>
                    <a:pt x="131194" y="278707"/>
                  </a:lnTo>
                  <a:lnTo>
                    <a:pt x="97885" y="244983"/>
                  </a:lnTo>
                  <a:lnTo>
                    <a:pt x="69015" y="208760"/>
                  </a:lnTo>
                  <a:lnTo>
                    <a:pt x="44835" y="170321"/>
                  </a:lnTo>
                  <a:lnTo>
                    <a:pt x="25594" y="129944"/>
                  </a:lnTo>
                  <a:lnTo>
                    <a:pt x="11541" y="87912"/>
                  </a:lnTo>
                  <a:lnTo>
                    <a:pt x="2927" y="44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0454" y="2592323"/>
              <a:ext cx="534035" cy="546100"/>
            </a:xfrm>
            <a:custGeom>
              <a:avLst/>
              <a:gdLst/>
              <a:ahLst/>
              <a:cxnLst/>
              <a:rect l="l" t="t" r="r" b="b"/>
              <a:pathLst>
                <a:path w="534035" h="546100">
                  <a:moveTo>
                    <a:pt x="533469" y="0"/>
                  </a:moveTo>
                  <a:lnTo>
                    <a:pt x="494776" y="1117"/>
                  </a:lnTo>
                  <a:lnTo>
                    <a:pt x="456333" y="4460"/>
                  </a:lnTo>
                  <a:lnTo>
                    <a:pt x="418294" y="10019"/>
                  </a:lnTo>
                  <a:lnTo>
                    <a:pt x="380815" y="17779"/>
                  </a:lnTo>
                  <a:lnTo>
                    <a:pt x="329360" y="32294"/>
                  </a:lnTo>
                  <a:lnTo>
                    <a:pt x="280936" y="50513"/>
                  </a:lnTo>
                  <a:lnTo>
                    <a:pt x="235725" y="72171"/>
                  </a:lnTo>
                  <a:lnTo>
                    <a:pt x="193907" y="97004"/>
                  </a:lnTo>
                  <a:lnTo>
                    <a:pt x="155662" y="124744"/>
                  </a:lnTo>
                  <a:lnTo>
                    <a:pt x="121171" y="155127"/>
                  </a:lnTo>
                  <a:lnTo>
                    <a:pt x="90615" y="187887"/>
                  </a:lnTo>
                  <a:lnTo>
                    <a:pt x="64173" y="222758"/>
                  </a:lnTo>
                  <a:lnTo>
                    <a:pt x="42026" y="259474"/>
                  </a:lnTo>
                  <a:lnTo>
                    <a:pt x="24355" y="297770"/>
                  </a:lnTo>
                  <a:lnTo>
                    <a:pt x="11340" y="337380"/>
                  </a:lnTo>
                  <a:lnTo>
                    <a:pt x="3161" y="378039"/>
                  </a:lnTo>
                  <a:lnTo>
                    <a:pt x="0" y="419480"/>
                  </a:lnTo>
                  <a:lnTo>
                    <a:pt x="2035" y="461439"/>
                  </a:lnTo>
                  <a:lnTo>
                    <a:pt x="9449" y="503649"/>
                  </a:lnTo>
                  <a:lnTo>
                    <a:pt x="22421" y="545846"/>
                  </a:lnTo>
                  <a:lnTo>
                    <a:pt x="40424" y="505384"/>
                  </a:lnTo>
                  <a:lnTo>
                    <a:pt x="63102" y="467118"/>
                  </a:lnTo>
                  <a:lnTo>
                    <a:pt x="90149" y="431231"/>
                  </a:lnTo>
                  <a:lnTo>
                    <a:pt x="121259" y="397902"/>
                  </a:lnTo>
                  <a:lnTo>
                    <a:pt x="156125" y="367312"/>
                  </a:lnTo>
                  <a:lnTo>
                    <a:pt x="194440" y="339644"/>
                  </a:lnTo>
                  <a:lnTo>
                    <a:pt x="235897" y="315077"/>
                  </a:lnTo>
                  <a:lnTo>
                    <a:pt x="280191" y="293792"/>
                  </a:lnTo>
                  <a:lnTo>
                    <a:pt x="327014" y="275972"/>
                  </a:lnTo>
                  <a:lnTo>
                    <a:pt x="376060" y="261797"/>
                  </a:lnTo>
                  <a:lnTo>
                    <a:pt x="427022" y="251447"/>
                  </a:lnTo>
                  <a:lnTo>
                    <a:pt x="479594" y="245105"/>
                  </a:lnTo>
                  <a:lnTo>
                    <a:pt x="533469" y="242950"/>
                  </a:lnTo>
                  <a:lnTo>
                    <a:pt x="533469" y="0"/>
                  </a:lnTo>
                  <a:close/>
                </a:path>
              </a:pathLst>
            </a:custGeom>
            <a:solidFill>
              <a:srgbClr val="00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0524" y="2592323"/>
              <a:ext cx="533400" cy="1189355"/>
            </a:xfrm>
            <a:custGeom>
              <a:avLst/>
              <a:gdLst/>
              <a:ahLst/>
              <a:cxnLst/>
              <a:rect l="l" t="t" r="r" b="b"/>
              <a:pathLst>
                <a:path w="533400" h="1189354">
                  <a:moveTo>
                    <a:pt x="0" y="424434"/>
                  </a:moveTo>
                  <a:lnTo>
                    <a:pt x="2927" y="468937"/>
                  </a:lnTo>
                  <a:lnTo>
                    <a:pt x="11541" y="512346"/>
                  </a:lnTo>
                  <a:lnTo>
                    <a:pt x="25594" y="554378"/>
                  </a:lnTo>
                  <a:lnTo>
                    <a:pt x="44835" y="594755"/>
                  </a:lnTo>
                  <a:lnTo>
                    <a:pt x="69015" y="633194"/>
                  </a:lnTo>
                  <a:lnTo>
                    <a:pt x="97885" y="669417"/>
                  </a:lnTo>
                  <a:lnTo>
                    <a:pt x="131194" y="703141"/>
                  </a:lnTo>
                  <a:lnTo>
                    <a:pt x="168693" y="734088"/>
                  </a:lnTo>
                  <a:lnTo>
                    <a:pt x="210133" y="761976"/>
                  </a:lnTo>
                  <a:lnTo>
                    <a:pt x="255264" y="786525"/>
                  </a:lnTo>
                  <a:lnTo>
                    <a:pt x="303836" y="807454"/>
                  </a:lnTo>
                  <a:lnTo>
                    <a:pt x="355600" y="824484"/>
                  </a:lnTo>
                  <a:lnTo>
                    <a:pt x="355600" y="703072"/>
                  </a:lnTo>
                  <a:lnTo>
                    <a:pt x="533400" y="970279"/>
                  </a:lnTo>
                  <a:lnTo>
                    <a:pt x="355600" y="1188846"/>
                  </a:lnTo>
                  <a:lnTo>
                    <a:pt x="355600" y="1067434"/>
                  </a:lnTo>
                  <a:lnTo>
                    <a:pt x="303836" y="1050403"/>
                  </a:lnTo>
                  <a:lnTo>
                    <a:pt x="255264" y="1029466"/>
                  </a:lnTo>
                  <a:lnTo>
                    <a:pt x="210133" y="1004907"/>
                  </a:lnTo>
                  <a:lnTo>
                    <a:pt x="168693" y="977006"/>
                  </a:lnTo>
                  <a:lnTo>
                    <a:pt x="131194" y="946044"/>
                  </a:lnTo>
                  <a:lnTo>
                    <a:pt x="97885" y="912304"/>
                  </a:lnTo>
                  <a:lnTo>
                    <a:pt x="69015" y="876066"/>
                  </a:lnTo>
                  <a:lnTo>
                    <a:pt x="44835" y="837612"/>
                  </a:lnTo>
                  <a:lnTo>
                    <a:pt x="25594" y="797222"/>
                  </a:lnTo>
                  <a:lnTo>
                    <a:pt x="11541" y="755179"/>
                  </a:lnTo>
                  <a:lnTo>
                    <a:pt x="2927" y="711764"/>
                  </a:lnTo>
                  <a:lnTo>
                    <a:pt x="0" y="667258"/>
                  </a:lnTo>
                  <a:lnTo>
                    <a:pt x="0" y="424434"/>
                  </a:lnTo>
                  <a:lnTo>
                    <a:pt x="2753" y="381032"/>
                  </a:lnTo>
                  <a:lnTo>
                    <a:pt x="10834" y="338886"/>
                  </a:lnTo>
                  <a:lnTo>
                    <a:pt x="23976" y="298207"/>
                  </a:lnTo>
                  <a:lnTo>
                    <a:pt x="41909" y="259210"/>
                  </a:lnTo>
                  <a:lnTo>
                    <a:pt x="64368" y="222108"/>
                  </a:lnTo>
                  <a:lnTo>
                    <a:pt x="91082" y="187114"/>
                  </a:lnTo>
                  <a:lnTo>
                    <a:pt x="121786" y="154440"/>
                  </a:lnTo>
                  <a:lnTo>
                    <a:pt x="156209" y="124301"/>
                  </a:lnTo>
                  <a:lnTo>
                    <a:pt x="194086" y="96909"/>
                  </a:lnTo>
                  <a:lnTo>
                    <a:pt x="235148" y="72477"/>
                  </a:lnTo>
                  <a:lnTo>
                    <a:pt x="279127" y="51220"/>
                  </a:lnTo>
                  <a:lnTo>
                    <a:pt x="325754" y="33349"/>
                  </a:lnTo>
                  <a:lnTo>
                    <a:pt x="374764" y="19078"/>
                  </a:lnTo>
                  <a:lnTo>
                    <a:pt x="425886" y="8621"/>
                  </a:lnTo>
                  <a:lnTo>
                    <a:pt x="478854" y="2190"/>
                  </a:lnTo>
                  <a:lnTo>
                    <a:pt x="533400" y="0"/>
                  </a:lnTo>
                  <a:lnTo>
                    <a:pt x="533400" y="242950"/>
                  </a:lnTo>
                  <a:lnTo>
                    <a:pt x="479524" y="245105"/>
                  </a:lnTo>
                  <a:lnTo>
                    <a:pt x="426952" y="251447"/>
                  </a:lnTo>
                  <a:lnTo>
                    <a:pt x="375990" y="261797"/>
                  </a:lnTo>
                  <a:lnTo>
                    <a:pt x="326944" y="275972"/>
                  </a:lnTo>
                  <a:lnTo>
                    <a:pt x="280121" y="293792"/>
                  </a:lnTo>
                  <a:lnTo>
                    <a:pt x="235827" y="315077"/>
                  </a:lnTo>
                  <a:lnTo>
                    <a:pt x="194370" y="339644"/>
                  </a:lnTo>
                  <a:lnTo>
                    <a:pt x="156055" y="367312"/>
                  </a:lnTo>
                  <a:lnTo>
                    <a:pt x="121189" y="397902"/>
                  </a:lnTo>
                  <a:lnTo>
                    <a:pt x="90079" y="431231"/>
                  </a:lnTo>
                  <a:lnTo>
                    <a:pt x="63032" y="467118"/>
                  </a:lnTo>
                  <a:lnTo>
                    <a:pt x="40354" y="505384"/>
                  </a:lnTo>
                  <a:lnTo>
                    <a:pt x="22351" y="54584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380742"/>
            <a:ext cx="7190232" cy="5477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29095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5" dirty="0"/>
              <a:t>Use </a:t>
            </a:r>
            <a:r>
              <a:rPr sz="4200" spc="-5" dirty="0"/>
              <a:t>of</a:t>
            </a:r>
            <a:r>
              <a:rPr sz="4200" dirty="0"/>
              <a:t> </a:t>
            </a:r>
            <a:r>
              <a:rPr sz="4200" spc="-135" dirty="0"/>
              <a:t>M-File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6173723" y="3582923"/>
            <a:ext cx="2618740" cy="14757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 marR="15938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you </a:t>
            </a:r>
            <a:r>
              <a:rPr sz="1800" dirty="0">
                <a:latin typeface="Arial"/>
                <a:cs typeface="Arial"/>
              </a:rPr>
              <a:t>include “;” at the  end of each statement,  result </a:t>
            </a:r>
            <a:r>
              <a:rPr sz="1800" spc="-10" dirty="0">
                <a:latin typeface="Arial"/>
                <a:cs typeface="Arial"/>
              </a:rPr>
              <a:t>will </a:t>
            </a:r>
            <a:r>
              <a:rPr sz="1800" dirty="0">
                <a:latin typeface="Arial"/>
                <a:cs typeface="Arial"/>
              </a:rPr>
              <a:t>not be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shown  </a:t>
            </a:r>
            <a:r>
              <a:rPr sz="1800" dirty="0">
                <a:latin typeface="Arial"/>
                <a:cs typeface="Arial"/>
              </a:rPr>
              <a:t>immediately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206" y="986027"/>
            <a:ext cx="3507740" cy="3068320"/>
          </a:xfrm>
          <a:custGeom>
            <a:avLst/>
            <a:gdLst/>
            <a:ahLst/>
            <a:cxnLst/>
            <a:rect l="l" t="t" r="r" b="b"/>
            <a:pathLst>
              <a:path w="3507740" h="3068320">
                <a:moveTo>
                  <a:pt x="2213495" y="12192"/>
                </a:moveTo>
                <a:lnTo>
                  <a:pt x="2209939" y="0"/>
                </a:lnTo>
                <a:lnTo>
                  <a:pt x="758837" y="435292"/>
                </a:lnTo>
                <a:lnTo>
                  <a:pt x="749693" y="404876"/>
                </a:lnTo>
                <a:lnTo>
                  <a:pt x="687717" y="463296"/>
                </a:lnTo>
                <a:lnTo>
                  <a:pt x="771664" y="477901"/>
                </a:lnTo>
                <a:lnTo>
                  <a:pt x="763600" y="451104"/>
                </a:lnTo>
                <a:lnTo>
                  <a:pt x="762495" y="447459"/>
                </a:lnTo>
                <a:lnTo>
                  <a:pt x="2213495" y="12192"/>
                </a:lnTo>
                <a:close/>
              </a:path>
              <a:path w="3507740" h="3068320">
                <a:moveTo>
                  <a:pt x="3507117" y="3054096"/>
                </a:moveTo>
                <a:lnTo>
                  <a:pt x="3493986" y="3041650"/>
                </a:lnTo>
                <a:lnTo>
                  <a:pt x="3445268" y="2995422"/>
                </a:lnTo>
                <a:lnTo>
                  <a:pt x="3436023" y="3025889"/>
                </a:lnTo>
                <a:lnTo>
                  <a:pt x="3822" y="1981200"/>
                </a:lnTo>
                <a:lnTo>
                  <a:pt x="0" y="1993392"/>
                </a:lnTo>
                <a:lnTo>
                  <a:pt x="3432365" y="3037967"/>
                </a:lnTo>
                <a:lnTo>
                  <a:pt x="3423170" y="3068320"/>
                </a:lnTo>
                <a:lnTo>
                  <a:pt x="3507117" y="3054096"/>
                </a:lnTo>
                <a:close/>
              </a:path>
              <a:path w="3507740" h="3068320">
                <a:moveTo>
                  <a:pt x="3507117" y="2977896"/>
                </a:moveTo>
                <a:lnTo>
                  <a:pt x="3489820" y="2952623"/>
                </a:lnTo>
                <a:lnTo>
                  <a:pt x="3458984" y="2907538"/>
                </a:lnTo>
                <a:lnTo>
                  <a:pt x="3443592" y="2935300"/>
                </a:lnTo>
                <a:lnTo>
                  <a:pt x="766965" y="1448308"/>
                </a:lnTo>
                <a:lnTo>
                  <a:pt x="760869" y="1459484"/>
                </a:lnTo>
                <a:lnTo>
                  <a:pt x="3437420" y="2946438"/>
                </a:lnTo>
                <a:lnTo>
                  <a:pt x="3422027" y="2974213"/>
                </a:lnTo>
                <a:lnTo>
                  <a:pt x="3507117" y="2977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7317" y="727024"/>
            <a:ext cx="2646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Save </a:t>
            </a:r>
            <a:r>
              <a:rPr sz="1800" dirty="0">
                <a:latin typeface="Arial"/>
                <a:cs typeface="Arial"/>
              </a:rPr>
              <a:t>file as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Denem430</a:t>
            </a:r>
            <a:r>
              <a:rPr sz="1800" dirty="0">
                <a:latin typeface="Arial"/>
                <a:cs typeface="Arial"/>
              </a:rPr>
              <a:t>.m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74700"/>
            <a:ext cx="607695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10" dirty="0"/>
              <a:t>Writing </a:t>
            </a:r>
            <a:r>
              <a:rPr spc="-70" dirty="0"/>
              <a:t>User </a:t>
            </a:r>
            <a:r>
              <a:rPr spc="-35" dirty="0"/>
              <a:t>Defined</a:t>
            </a:r>
            <a:r>
              <a:rPr spc="170" dirty="0"/>
              <a:t> </a:t>
            </a:r>
            <a:r>
              <a:rPr spc="-3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72006"/>
            <a:ext cx="811530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Functions are m-files </a:t>
            </a:r>
            <a:r>
              <a:rPr sz="2400" spc="-10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executed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specifying </a:t>
            </a:r>
            <a:r>
              <a:rPr sz="2400" spc="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inputs and supply </a:t>
            </a:r>
            <a:r>
              <a:rPr sz="2400" spc="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desired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outputs.</a:t>
            </a:r>
            <a:endParaRPr sz="2400">
              <a:latin typeface="Arial"/>
              <a:cs typeface="Arial"/>
            </a:endParaRPr>
          </a:p>
          <a:p>
            <a:pPr marL="356870" marR="564515" indent="-344805">
              <a:lnSpc>
                <a:spcPct val="100000"/>
              </a:lnSpc>
              <a:spcBef>
                <a:spcPts val="575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code telling the Matlab </a:t>
            </a:r>
            <a:r>
              <a:rPr sz="2400" spc="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m-file is </a:t>
            </a:r>
            <a:r>
              <a:rPr sz="2400" dirty="0">
                <a:latin typeface="Arial"/>
                <a:cs typeface="Arial"/>
              </a:rPr>
              <a:t>actually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spc="5" dirty="0">
                <a:latin typeface="Arial"/>
                <a:cs typeface="Arial"/>
              </a:rPr>
              <a:t>function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4729098"/>
            <a:ext cx="77190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should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write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this </a:t>
            </a:r>
            <a:r>
              <a:rPr sz="2400" spc="5" dirty="0">
                <a:solidFill>
                  <a:srgbClr val="FF3300"/>
                </a:solidFill>
                <a:latin typeface="Arial"/>
                <a:cs typeface="Arial"/>
              </a:rPr>
              <a:t>command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at the beginning </a:t>
            </a:r>
            <a:r>
              <a:rPr sz="2400" spc="5" dirty="0">
                <a:solidFill>
                  <a:srgbClr val="FF330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the  m-file and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save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m-file </a:t>
            </a:r>
            <a:r>
              <a:rPr sz="2400" spc="-10" dirty="0">
                <a:solidFill>
                  <a:srgbClr val="FF3300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 file name  </a:t>
            </a:r>
            <a:r>
              <a:rPr sz="2400" spc="5" dirty="0">
                <a:solidFill>
                  <a:srgbClr val="FF3300"/>
                </a:solidFill>
                <a:latin typeface="Arial"/>
                <a:cs typeface="Arial"/>
              </a:rPr>
              <a:t>same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as the </a:t>
            </a:r>
            <a:r>
              <a:rPr sz="2400" spc="5" dirty="0">
                <a:solidFill>
                  <a:srgbClr val="FF3300"/>
                </a:solidFill>
                <a:latin typeface="Arial"/>
                <a:cs typeface="Arial"/>
              </a:rPr>
              <a:t>function</a:t>
            </a:r>
            <a:r>
              <a:rPr sz="2400" spc="-11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3300"/>
                </a:solid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5524" y="3201923"/>
            <a:ext cx="5334000" cy="9906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60"/>
              </a:spcBef>
            </a:pPr>
            <a:r>
              <a:rPr sz="1800" spc="-5" dirty="0">
                <a:latin typeface="Tahoma"/>
                <a:cs typeface="Tahoma"/>
              </a:rPr>
              <a:t>function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out1=functionname(in1)</a:t>
            </a:r>
            <a:endParaRPr sz="18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function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out1=functionname(in1,in2,in3)</a:t>
            </a:r>
            <a:endParaRPr sz="180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function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[out1,out2]=functionname(in1,in2)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24993"/>
            <a:ext cx="607568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Writing </a:t>
            </a:r>
            <a:r>
              <a:rPr spc="-70" dirty="0"/>
              <a:t>User </a:t>
            </a:r>
            <a:r>
              <a:rPr spc="-35" dirty="0"/>
              <a:t>Defined</a:t>
            </a:r>
            <a:r>
              <a:rPr spc="195" dirty="0"/>
              <a:t> </a:t>
            </a:r>
            <a:r>
              <a:rPr spc="-3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184325"/>
            <a:ext cx="7045959" cy="2099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484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sz="2000" spc="5" dirty="0">
                <a:latin typeface="Arial"/>
                <a:cs typeface="Arial"/>
              </a:rPr>
              <a:t>Write </a:t>
            </a:r>
            <a:r>
              <a:rPr sz="2000" spc="-5" dirty="0">
                <a:latin typeface="Arial"/>
                <a:cs typeface="Arial"/>
              </a:rPr>
              <a:t>a function :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out=squarer </a:t>
            </a:r>
            <a:r>
              <a:rPr sz="2000" spc="-5" dirty="0">
                <a:solidFill>
                  <a:srgbClr val="FF3300"/>
                </a:solidFill>
                <a:latin typeface="Arial"/>
                <a:cs typeface="Arial"/>
              </a:rPr>
              <a:t>(A,</a:t>
            </a:r>
            <a:r>
              <a:rPr sz="2000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3300"/>
                </a:solidFill>
                <a:latin typeface="Arial"/>
                <a:cs typeface="Arial"/>
              </a:rPr>
              <a:t>ind)</a:t>
            </a:r>
            <a:endParaRPr sz="2000">
              <a:latin typeface="Arial"/>
              <a:cs typeface="Arial"/>
            </a:endParaRPr>
          </a:p>
          <a:p>
            <a:pPr marL="1033780" marR="34925" lvl="2" indent="-350520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1033780" algn="l"/>
                <a:tab pos="1034415" algn="l"/>
              </a:tabLst>
            </a:pPr>
            <a:r>
              <a:rPr sz="2000" spc="10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takes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square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spc="-10" dirty="0">
                <a:latin typeface="Arial"/>
                <a:cs typeface="Arial"/>
              </a:rPr>
              <a:t>input </a:t>
            </a:r>
            <a:r>
              <a:rPr sz="2000" dirty="0">
                <a:latin typeface="Arial"/>
                <a:cs typeface="Arial"/>
              </a:rPr>
              <a:t>matrix </a:t>
            </a:r>
            <a:r>
              <a:rPr sz="2000" spc="-10" dirty="0">
                <a:latin typeface="Arial"/>
                <a:cs typeface="Arial"/>
              </a:rPr>
              <a:t>if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input  indicator is equal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033780" lvl="2" indent="-351155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1033780" algn="l"/>
                <a:tab pos="1034415" algn="l"/>
              </a:tabLst>
            </a:pPr>
            <a:r>
              <a:rPr sz="2000" spc="-10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takes </a:t>
            </a:r>
            <a:r>
              <a:rPr sz="2000" spc="-5" dirty="0">
                <a:latin typeface="Arial"/>
                <a:cs typeface="Arial"/>
              </a:rPr>
              <a:t>the element </a:t>
            </a:r>
            <a:r>
              <a:rPr sz="2000" spc="-1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element </a:t>
            </a:r>
            <a:r>
              <a:rPr sz="2000" spc="-10" dirty="0">
                <a:latin typeface="Arial"/>
                <a:cs typeface="Arial"/>
              </a:rPr>
              <a:t>square </a:t>
            </a:r>
            <a:r>
              <a:rPr sz="2000" spc="-5" dirty="0">
                <a:latin typeface="Arial"/>
                <a:cs typeface="Arial"/>
              </a:rPr>
              <a:t>of the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 marL="10337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matrix </a:t>
            </a:r>
            <a:r>
              <a:rPr sz="2000" spc="-10" dirty="0">
                <a:latin typeface="Arial"/>
                <a:cs typeface="Arial"/>
              </a:rPr>
              <a:t>if the input indicator is equal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8523" y="3735323"/>
            <a:ext cx="1752600" cy="6096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Tahoma"/>
                <a:cs typeface="Tahoma"/>
              </a:rPr>
              <a:t>Same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Name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7400" y="3429000"/>
            <a:ext cx="5030470" cy="3249295"/>
            <a:chOff x="2057400" y="3429000"/>
            <a:chExt cx="5030470" cy="3249295"/>
          </a:xfrm>
        </p:grpSpPr>
        <p:sp>
          <p:nvSpPr>
            <p:cNvPr id="6" name="object 6"/>
            <p:cNvSpPr/>
            <p:nvPr/>
          </p:nvSpPr>
          <p:spPr>
            <a:xfrm>
              <a:off x="2057400" y="3429000"/>
              <a:ext cx="4163567" cy="32491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600" y="3547490"/>
              <a:ext cx="3049270" cy="1057275"/>
            </a:xfrm>
            <a:custGeom>
              <a:avLst/>
              <a:gdLst/>
              <a:ahLst/>
              <a:cxnLst/>
              <a:rect l="l" t="t" r="r" b="b"/>
              <a:pathLst>
                <a:path w="3049270" h="1057275">
                  <a:moveTo>
                    <a:pt x="2896235" y="174117"/>
                  </a:moveTo>
                  <a:lnTo>
                    <a:pt x="152920" y="25844"/>
                  </a:lnTo>
                  <a:lnTo>
                    <a:pt x="152958" y="25146"/>
                  </a:lnTo>
                  <a:lnTo>
                    <a:pt x="154305" y="0"/>
                  </a:lnTo>
                  <a:lnTo>
                    <a:pt x="76200" y="33909"/>
                  </a:lnTo>
                  <a:lnTo>
                    <a:pt x="150241" y="76073"/>
                  </a:lnTo>
                  <a:lnTo>
                    <a:pt x="151612" y="50215"/>
                  </a:lnTo>
                  <a:lnTo>
                    <a:pt x="2894965" y="198501"/>
                  </a:lnTo>
                  <a:lnTo>
                    <a:pt x="2896235" y="174117"/>
                  </a:lnTo>
                  <a:close/>
                </a:path>
                <a:path w="3049270" h="1057275">
                  <a:moveTo>
                    <a:pt x="3048889" y="808101"/>
                  </a:moveTo>
                  <a:lnTo>
                    <a:pt x="3047111" y="783717"/>
                  </a:lnTo>
                  <a:lnTo>
                    <a:pt x="75095" y="1006665"/>
                  </a:lnTo>
                  <a:lnTo>
                    <a:pt x="73152" y="980821"/>
                  </a:lnTo>
                  <a:lnTo>
                    <a:pt x="0" y="1024509"/>
                  </a:lnTo>
                  <a:lnTo>
                    <a:pt x="78867" y="1056767"/>
                  </a:lnTo>
                  <a:lnTo>
                    <a:pt x="76987" y="1031875"/>
                  </a:lnTo>
                  <a:lnTo>
                    <a:pt x="76911" y="1030935"/>
                  </a:lnTo>
                  <a:lnTo>
                    <a:pt x="3048889" y="80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4401311"/>
            <a:ext cx="4639056" cy="2456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74700"/>
            <a:ext cx="607695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10" dirty="0"/>
              <a:t>Writing </a:t>
            </a:r>
            <a:r>
              <a:rPr spc="-70" dirty="0"/>
              <a:t>User </a:t>
            </a:r>
            <a:r>
              <a:rPr spc="-35" dirty="0"/>
              <a:t>Defined</a:t>
            </a:r>
            <a:r>
              <a:rPr spc="170" dirty="0"/>
              <a:t> </a:t>
            </a:r>
            <a:r>
              <a:rPr spc="-3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44" y="941959"/>
            <a:ext cx="8114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dirty="0">
                <a:latin typeface="Arial"/>
                <a:cs typeface="Arial"/>
              </a:rPr>
              <a:t>Another function </a:t>
            </a:r>
            <a:r>
              <a:rPr sz="1800" spc="-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takes an input array and returns the sum and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product  of its elements as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4070350"/>
            <a:ext cx="813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388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800" spc="-10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function sumprod(.) can be called from </a:t>
            </a:r>
            <a:r>
              <a:rPr sz="1800" spc="5" dirty="0">
                <a:latin typeface="Arial"/>
                <a:cs typeface="Arial"/>
              </a:rPr>
              <a:t>command </a:t>
            </a:r>
            <a:r>
              <a:rPr sz="1800" spc="-5" dirty="0">
                <a:latin typeface="Arial"/>
                <a:cs typeface="Arial"/>
              </a:rPr>
              <a:t>window </a:t>
            </a:r>
            <a:r>
              <a:rPr sz="1800" dirty="0">
                <a:latin typeface="Arial"/>
                <a:cs typeface="Arial"/>
              </a:rPr>
              <a:t>or an </a:t>
            </a:r>
            <a:r>
              <a:rPr sz="1800" spc="15" dirty="0">
                <a:latin typeface="Arial"/>
                <a:cs typeface="Arial"/>
              </a:rPr>
              <a:t>m-file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1505711"/>
            <a:ext cx="4191000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5466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6640" algn="l"/>
              </a:tabLst>
            </a:pPr>
            <a:r>
              <a:rPr sz="4200" spc="-95" dirty="0"/>
              <a:t>Wha</a:t>
            </a:r>
            <a:r>
              <a:rPr sz="4200" spc="-40" dirty="0"/>
              <a:t>t</a:t>
            </a:r>
            <a:r>
              <a:rPr sz="4200" spc="-5" dirty="0"/>
              <a:t> </a:t>
            </a:r>
            <a:r>
              <a:rPr sz="4200" spc="-95" dirty="0"/>
              <a:t>ar</a:t>
            </a:r>
            <a:r>
              <a:rPr sz="4200" spc="-100" dirty="0"/>
              <a:t>e</a:t>
            </a:r>
            <a:r>
              <a:rPr sz="4200" spc="-5" dirty="0"/>
              <a:t> </a:t>
            </a:r>
            <a:r>
              <a:rPr sz="4200" spc="-175" dirty="0"/>
              <a:t>we</a:t>
            </a:r>
            <a:r>
              <a:rPr sz="4200" dirty="0"/>
              <a:t> </a:t>
            </a:r>
            <a:r>
              <a:rPr sz="4200" spc="-50" dirty="0"/>
              <a:t>interested</a:t>
            </a:r>
            <a:r>
              <a:rPr sz="4200" dirty="0"/>
              <a:t>	</a:t>
            </a:r>
            <a:r>
              <a:rPr sz="4200" spc="-60" dirty="0"/>
              <a:t>i</a:t>
            </a:r>
            <a:r>
              <a:rPr sz="4200" spc="-125" dirty="0"/>
              <a:t>n</a:t>
            </a:r>
            <a:r>
              <a:rPr sz="4200" spc="-335" dirty="0"/>
              <a:t>?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4187761" y="2739961"/>
            <a:ext cx="1838325" cy="619125"/>
            <a:chOff x="4187761" y="2739961"/>
            <a:chExt cx="1838325" cy="619125"/>
          </a:xfrm>
        </p:grpSpPr>
        <p:sp>
          <p:nvSpPr>
            <p:cNvPr id="4" name="object 4"/>
            <p:cNvSpPr/>
            <p:nvPr/>
          </p:nvSpPr>
          <p:spPr>
            <a:xfrm>
              <a:off x="4192523" y="2744723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17272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727200" y="609600"/>
                  </a:lnTo>
                  <a:lnTo>
                    <a:pt x="1766756" y="601618"/>
                  </a:lnTo>
                  <a:lnTo>
                    <a:pt x="1799050" y="579850"/>
                  </a:lnTo>
                  <a:lnTo>
                    <a:pt x="1820818" y="547556"/>
                  </a:lnTo>
                  <a:lnTo>
                    <a:pt x="1828800" y="508000"/>
                  </a:lnTo>
                  <a:lnTo>
                    <a:pt x="1828800" y="101600"/>
                  </a:lnTo>
                  <a:lnTo>
                    <a:pt x="1820818" y="62043"/>
                  </a:lnTo>
                  <a:lnTo>
                    <a:pt x="1799050" y="29749"/>
                  </a:lnTo>
                  <a:lnTo>
                    <a:pt x="1766756" y="7981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2523" y="2744723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727200" y="0"/>
                  </a:lnTo>
                  <a:lnTo>
                    <a:pt x="1766756" y="7981"/>
                  </a:lnTo>
                  <a:lnTo>
                    <a:pt x="1799050" y="29749"/>
                  </a:lnTo>
                  <a:lnTo>
                    <a:pt x="1820818" y="62043"/>
                  </a:lnTo>
                  <a:lnTo>
                    <a:pt x="1828800" y="101600"/>
                  </a:lnTo>
                  <a:lnTo>
                    <a:pt x="1828800" y="508000"/>
                  </a:lnTo>
                  <a:lnTo>
                    <a:pt x="1820818" y="547556"/>
                  </a:lnTo>
                  <a:lnTo>
                    <a:pt x="1799050" y="579850"/>
                  </a:lnTo>
                  <a:lnTo>
                    <a:pt x="1766756" y="601618"/>
                  </a:lnTo>
                  <a:lnTo>
                    <a:pt x="17272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7244" y="1167206"/>
            <a:ext cx="7693356" cy="2110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spc="5" dirty="0">
                <a:latin typeface="Arial"/>
                <a:cs typeface="Arial"/>
              </a:rPr>
              <a:t>M</a:t>
            </a:r>
            <a:r>
              <a:rPr lang="en-US" sz="3000" spc="5" dirty="0">
                <a:latin typeface="Arial"/>
                <a:cs typeface="Arial"/>
              </a:rPr>
              <a:t>ATLAB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5" dirty="0">
                <a:latin typeface="Arial"/>
                <a:cs typeface="Arial"/>
              </a:rPr>
              <a:t>too </a:t>
            </a:r>
            <a:r>
              <a:rPr sz="3000" dirty="0">
                <a:latin typeface="Arial"/>
                <a:cs typeface="Arial"/>
              </a:rPr>
              <a:t>broad </a:t>
            </a:r>
            <a:r>
              <a:rPr sz="3000" spc="5" dirty="0">
                <a:latin typeface="Arial"/>
                <a:cs typeface="Arial"/>
              </a:rPr>
              <a:t>for </a:t>
            </a:r>
            <a:r>
              <a:rPr sz="3000" dirty="0">
                <a:latin typeface="Arial"/>
                <a:cs typeface="Arial"/>
              </a:rPr>
              <a:t>our purposes</a:t>
            </a:r>
            <a:r>
              <a:rPr sz="3000" spc="-3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  this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course.</a:t>
            </a:r>
            <a:endParaRPr sz="3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5" dirty="0">
                <a:latin typeface="Arial"/>
                <a:cs typeface="Arial"/>
              </a:rPr>
              <a:t>features </a:t>
            </a:r>
            <a:r>
              <a:rPr lang="en-US" sz="3000" spc="5" dirty="0">
                <a:latin typeface="Arial"/>
                <a:cs typeface="Arial"/>
              </a:rPr>
              <a:t>that </a:t>
            </a:r>
            <a:r>
              <a:rPr sz="3000" spc="-20" dirty="0">
                <a:latin typeface="Arial"/>
                <a:cs typeface="Arial"/>
              </a:rPr>
              <a:t>we </a:t>
            </a:r>
            <a:r>
              <a:rPr sz="3000" spc="5" dirty="0">
                <a:latin typeface="Arial"/>
                <a:cs typeface="Arial"/>
              </a:rPr>
              <a:t>are going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5" dirty="0">
                <a:latin typeface="Arial"/>
                <a:cs typeface="Arial"/>
              </a:rPr>
              <a:t>require</a:t>
            </a:r>
            <a:r>
              <a:rPr lang="en-US" sz="3000" spc="-235" dirty="0">
                <a:latin typeface="Arial"/>
                <a:cs typeface="Arial"/>
              </a:rPr>
              <a:t>:</a:t>
            </a:r>
            <a:endParaRPr sz="3000" dirty="0">
              <a:latin typeface="Arial"/>
              <a:cs typeface="Arial"/>
            </a:endParaRPr>
          </a:p>
          <a:p>
            <a:pPr marL="3618865">
              <a:lnSpc>
                <a:spcPct val="100000"/>
              </a:lnSpc>
              <a:spcBef>
                <a:spcPts val="1495"/>
              </a:spcBef>
            </a:pPr>
            <a:r>
              <a:rPr sz="2800" spc="-5" dirty="0">
                <a:latin typeface="Tahoma"/>
                <a:cs typeface="Tahoma"/>
              </a:rPr>
              <a:t>M</a:t>
            </a:r>
            <a:r>
              <a:rPr lang="en-US" sz="2800" spc="-5" dirty="0">
                <a:latin typeface="Tahoma"/>
                <a:cs typeface="Tahoma"/>
              </a:rPr>
              <a:t>ATLAB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92561" y="3354323"/>
            <a:ext cx="1304925" cy="1071880"/>
            <a:chOff x="4492561" y="3354323"/>
            <a:chExt cx="1304925" cy="1071880"/>
          </a:xfrm>
        </p:grpSpPr>
        <p:sp>
          <p:nvSpPr>
            <p:cNvPr id="8" name="object 8"/>
            <p:cNvSpPr/>
            <p:nvPr/>
          </p:nvSpPr>
          <p:spPr>
            <a:xfrm>
              <a:off x="5068823" y="3354323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31750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31750" y="469900"/>
                  </a:lnTo>
                  <a:lnTo>
                    <a:pt x="31750" y="457200"/>
                  </a:lnTo>
                  <a:close/>
                </a:path>
                <a:path w="76200" h="533400">
                  <a:moveTo>
                    <a:pt x="44450" y="0"/>
                  </a:moveTo>
                  <a:lnTo>
                    <a:pt x="31750" y="0"/>
                  </a:lnTo>
                  <a:lnTo>
                    <a:pt x="31750" y="469900"/>
                  </a:lnTo>
                  <a:lnTo>
                    <a:pt x="44450" y="469900"/>
                  </a:lnTo>
                  <a:lnTo>
                    <a:pt x="44450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44450" y="457200"/>
                  </a:lnTo>
                  <a:lnTo>
                    <a:pt x="44450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7323" y="3887723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12065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206500" y="533400"/>
                  </a:lnTo>
                  <a:lnTo>
                    <a:pt x="1241125" y="526420"/>
                  </a:lnTo>
                  <a:lnTo>
                    <a:pt x="1269380" y="507380"/>
                  </a:lnTo>
                  <a:lnTo>
                    <a:pt x="1288420" y="479125"/>
                  </a:lnTo>
                  <a:lnTo>
                    <a:pt x="1295400" y="444500"/>
                  </a:lnTo>
                  <a:lnTo>
                    <a:pt x="1295400" y="88900"/>
                  </a:lnTo>
                  <a:lnTo>
                    <a:pt x="1288420" y="54274"/>
                  </a:lnTo>
                  <a:lnTo>
                    <a:pt x="1269380" y="26019"/>
                  </a:lnTo>
                  <a:lnTo>
                    <a:pt x="1241125" y="6979"/>
                  </a:lnTo>
                  <a:lnTo>
                    <a:pt x="12065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97323" y="3887723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206500" y="0"/>
                  </a:lnTo>
                  <a:lnTo>
                    <a:pt x="1241125" y="6979"/>
                  </a:lnTo>
                  <a:lnTo>
                    <a:pt x="1269380" y="26019"/>
                  </a:lnTo>
                  <a:lnTo>
                    <a:pt x="1288420" y="54274"/>
                  </a:lnTo>
                  <a:lnTo>
                    <a:pt x="1295400" y="88900"/>
                  </a:lnTo>
                  <a:lnTo>
                    <a:pt x="1295400" y="444500"/>
                  </a:lnTo>
                  <a:lnTo>
                    <a:pt x="1288420" y="479125"/>
                  </a:lnTo>
                  <a:lnTo>
                    <a:pt x="1269380" y="507380"/>
                  </a:lnTo>
                  <a:lnTo>
                    <a:pt x="1241125" y="526420"/>
                  </a:lnTo>
                  <a:lnTo>
                    <a:pt x="12065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21148" y="3867657"/>
            <a:ext cx="104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Co</a:t>
            </a:r>
            <a:r>
              <a:rPr sz="1800" dirty="0">
                <a:latin typeface="Tahoma"/>
                <a:cs typeface="Tahoma"/>
              </a:rPr>
              <a:t>mm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5" dirty="0">
                <a:latin typeface="Tahoma"/>
                <a:cs typeface="Tahoma"/>
              </a:rPr>
              <a:t>nd  Line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11361" y="3578161"/>
            <a:ext cx="2600325" cy="847725"/>
            <a:chOff x="2511361" y="3578161"/>
            <a:chExt cx="2600325" cy="847725"/>
          </a:xfrm>
        </p:grpSpPr>
        <p:sp>
          <p:nvSpPr>
            <p:cNvPr id="13" name="object 13"/>
            <p:cNvSpPr/>
            <p:nvPr/>
          </p:nvSpPr>
          <p:spPr>
            <a:xfrm>
              <a:off x="3125723" y="3582923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19812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87623" y="3582923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750" y="228600"/>
                  </a:moveTo>
                  <a:lnTo>
                    <a:pt x="0" y="228600"/>
                  </a:lnTo>
                  <a:lnTo>
                    <a:pt x="38100" y="304800"/>
                  </a:lnTo>
                  <a:lnTo>
                    <a:pt x="69850" y="241300"/>
                  </a:lnTo>
                  <a:lnTo>
                    <a:pt x="31750" y="241300"/>
                  </a:lnTo>
                  <a:lnTo>
                    <a:pt x="31750" y="228600"/>
                  </a:lnTo>
                  <a:close/>
                </a:path>
                <a:path w="76200" h="304800">
                  <a:moveTo>
                    <a:pt x="44450" y="0"/>
                  </a:moveTo>
                  <a:lnTo>
                    <a:pt x="31750" y="0"/>
                  </a:lnTo>
                  <a:lnTo>
                    <a:pt x="31750" y="241300"/>
                  </a:lnTo>
                  <a:lnTo>
                    <a:pt x="44450" y="241300"/>
                  </a:lnTo>
                  <a:lnTo>
                    <a:pt x="44450" y="0"/>
                  </a:lnTo>
                  <a:close/>
                </a:path>
                <a:path w="76200" h="304800">
                  <a:moveTo>
                    <a:pt x="76200" y="228600"/>
                  </a:moveTo>
                  <a:lnTo>
                    <a:pt x="44450" y="228600"/>
                  </a:lnTo>
                  <a:lnTo>
                    <a:pt x="44450" y="241300"/>
                  </a:lnTo>
                  <a:lnTo>
                    <a:pt x="69850" y="241300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6123" y="3887723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12065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206500" y="533400"/>
                  </a:lnTo>
                  <a:lnTo>
                    <a:pt x="1241125" y="526420"/>
                  </a:lnTo>
                  <a:lnTo>
                    <a:pt x="1269380" y="507380"/>
                  </a:lnTo>
                  <a:lnTo>
                    <a:pt x="1288420" y="479125"/>
                  </a:lnTo>
                  <a:lnTo>
                    <a:pt x="1295400" y="444500"/>
                  </a:lnTo>
                  <a:lnTo>
                    <a:pt x="1295400" y="88900"/>
                  </a:lnTo>
                  <a:lnTo>
                    <a:pt x="1288420" y="54274"/>
                  </a:lnTo>
                  <a:lnTo>
                    <a:pt x="1269380" y="26019"/>
                  </a:lnTo>
                  <a:lnTo>
                    <a:pt x="1241125" y="6979"/>
                  </a:lnTo>
                  <a:lnTo>
                    <a:pt x="12065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6123" y="3887723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206500" y="0"/>
                  </a:lnTo>
                  <a:lnTo>
                    <a:pt x="1241125" y="6979"/>
                  </a:lnTo>
                  <a:lnTo>
                    <a:pt x="1269380" y="26019"/>
                  </a:lnTo>
                  <a:lnTo>
                    <a:pt x="1288420" y="54274"/>
                  </a:lnTo>
                  <a:lnTo>
                    <a:pt x="1295400" y="88900"/>
                  </a:lnTo>
                  <a:lnTo>
                    <a:pt x="1295400" y="444500"/>
                  </a:lnTo>
                  <a:lnTo>
                    <a:pt x="1288420" y="479125"/>
                  </a:lnTo>
                  <a:lnTo>
                    <a:pt x="1269380" y="507380"/>
                  </a:lnTo>
                  <a:lnTo>
                    <a:pt x="1241125" y="526420"/>
                  </a:lnTo>
                  <a:lnTo>
                    <a:pt x="12065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13050" y="4004817"/>
            <a:ext cx="69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m-files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11361" y="4797361"/>
            <a:ext cx="1304925" cy="542925"/>
            <a:chOff x="2511361" y="4797361"/>
            <a:chExt cx="1304925" cy="542925"/>
          </a:xfrm>
        </p:grpSpPr>
        <p:sp>
          <p:nvSpPr>
            <p:cNvPr id="19" name="object 19"/>
            <p:cNvSpPr/>
            <p:nvPr/>
          </p:nvSpPr>
          <p:spPr>
            <a:xfrm>
              <a:off x="2516123" y="4802123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12065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206500" y="533400"/>
                  </a:lnTo>
                  <a:lnTo>
                    <a:pt x="1241125" y="526420"/>
                  </a:lnTo>
                  <a:lnTo>
                    <a:pt x="1269380" y="507380"/>
                  </a:lnTo>
                  <a:lnTo>
                    <a:pt x="1288420" y="479125"/>
                  </a:lnTo>
                  <a:lnTo>
                    <a:pt x="1295400" y="444500"/>
                  </a:lnTo>
                  <a:lnTo>
                    <a:pt x="1295400" y="88900"/>
                  </a:lnTo>
                  <a:lnTo>
                    <a:pt x="1288420" y="54274"/>
                  </a:lnTo>
                  <a:lnTo>
                    <a:pt x="1269380" y="26019"/>
                  </a:lnTo>
                  <a:lnTo>
                    <a:pt x="1241125" y="6979"/>
                  </a:lnTo>
                  <a:lnTo>
                    <a:pt x="12065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16123" y="4802123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206500" y="0"/>
                  </a:lnTo>
                  <a:lnTo>
                    <a:pt x="1241125" y="6979"/>
                  </a:lnTo>
                  <a:lnTo>
                    <a:pt x="1269380" y="26019"/>
                  </a:lnTo>
                  <a:lnTo>
                    <a:pt x="1288420" y="54274"/>
                  </a:lnTo>
                  <a:lnTo>
                    <a:pt x="1295400" y="88900"/>
                  </a:lnTo>
                  <a:lnTo>
                    <a:pt x="1295400" y="444500"/>
                  </a:lnTo>
                  <a:lnTo>
                    <a:pt x="1288420" y="479125"/>
                  </a:lnTo>
                  <a:lnTo>
                    <a:pt x="1269380" y="507380"/>
                  </a:lnTo>
                  <a:lnTo>
                    <a:pt x="1241125" y="526420"/>
                  </a:lnTo>
                  <a:lnTo>
                    <a:pt x="12065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91129" y="4919598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f</a:t>
            </a:r>
            <a:r>
              <a:rPr sz="1800" spc="-5" dirty="0">
                <a:latin typeface="Tahoma"/>
                <a:cs typeface="Tahoma"/>
              </a:rPr>
              <a:t>u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5" dirty="0">
                <a:latin typeface="Tahoma"/>
                <a:cs typeface="Tahoma"/>
              </a:rPr>
              <a:t>c</a:t>
            </a:r>
            <a:r>
              <a:rPr sz="1800" spc="-5" dirty="0">
                <a:latin typeface="Tahoma"/>
                <a:cs typeface="Tahoma"/>
              </a:rPr>
              <a:t>tions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87623" y="3578161"/>
            <a:ext cx="4691380" cy="1224280"/>
            <a:chOff x="3087623" y="3578161"/>
            <a:chExt cx="4691380" cy="1224280"/>
          </a:xfrm>
        </p:grpSpPr>
        <p:sp>
          <p:nvSpPr>
            <p:cNvPr id="23" name="object 23"/>
            <p:cNvSpPr/>
            <p:nvPr/>
          </p:nvSpPr>
          <p:spPr>
            <a:xfrm>
              <a:off x="3087623" y="4421123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31750" y="304800"/>
                  </a:move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31750" y="317500"/>
                  </a:lnTo>
                  <a:lnTo>
                    <a:pt x="31750" y="304800"/>
                  </a:lnTo>
                  <a:close/>
                </a:path>
                <a:path w="76200" h="381000">
                  <a:moveTo>
                    <a:pt x="44450" y="0"/>
                  </a:moveTo>
                  <a:lnTo>
                    <a:pt x="31750" y="0"/>
                  </a:lnTo>
                  <a:lnTo>
                    <a:pt x="31750" y="317500"/>
                  </a:lnTo>
                  <a:lnTo>
                    <a:pt x="44450" y="317500"/>
                  </a:lnTo>
                  <a:lnTo>
                    <a:pt x="44450" y="0"/>
                  </a:lnTo>
                  <a:close/>
                </a:path>
                <a:path w="76200" h="381000">
                  <a:moveTo>
                    <a:pt x="76200" y="304800"/>
                  </a:moveTo>
                  <a:lnTo>
                    <a:pt x="44450" y="304800"/>
                  </a:lnTo>
                  <a:lnTo>
                    <a:pt x="44450" y="3175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6923" y="3582923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19812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78523" y="3887723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12065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206500" y="533400"/>
                  </a:lnTo>
                  <a:lnTo>
                    <a:pt x="1241125" y="526420"/>
                  </a:lnTo>
                  <a:lnTo>
                    <a:pt x="1269380" y="507380"/>
                  </a:lnTo>
                  <a:lnTo>
                    <a:pt x="1288420" y="479125"/>
                  </a:lnTo>
                  <a:lnTo>
                    <a:pt x="1295400" y="444500"/>
                  </a:lnTo>
                  <a:lnTo>
                    <a:pt x="1295400" y="88900"/>
                  </a:lnTo>
                  <a:lnTo>
                    <a:pt x="1288420" y="54274"/>
                  </a:lnTo>
                  <a:lnTo>
                    <a:pt x="1269380" y="26019"/>
                  </a:lnTo>
                  <a:lnTo>
                    <a:pt x="1241125" y="6979"/>
                  </a:lnTo>
                  <a:lnTo>
                    <a:pt x="12065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78523" y="3887723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206500" y="0"/>
                  </a:lnTo>
                  <a:lnTo>
                    <a:pt x="1241125" y="6979"/>
                  </a:lnTo>
                  <a:lnTo>
                    <a:pt x="1269380" y="26019"/>
                  </a:lnTo>
                  <a:lnTo>
                    <a:pt x="1288420" y="54274"/>
                  </a:lnTo>
                  <a:lnTo>
                    <a:pt x="1295400" y="88900"/>
                  </a:lnTo>
                  <a:lnTo>
                    <a:pt x="1295400" y="444500"/>
                  </a:lnTo>
                  <a:lnTo>
                    <a:pt x="1288420" y="479125"/>
                  </a:lnTo>
                  <a:lnTo>
                    <a:pt x="1269380" y="507380"/>
                  </a:lnTo>
                  <a:lnTo>
                    <a:pt x="1241125" y="526420"/>
                  </a:lnTo>
                  <a:lnTo>
                    <a:pt x="12065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82485" y="4004817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m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30" dirty="0">
                <a:latin typeface="Tahoma"/>
                <a:cs typeface="Tahoma"/>
              </a:rPr>
              <a:t>t</a:t>
            </a:r>
            <a:r>
              <a:rPr sz="1800" spc="-10" dirty="0">
                <a:latin typeface="Tahoma"/>
                <a:cs typeface="Tahoma"/>
              </a:rPr>
              <a:t>-</a:t>
            </a:r>
            <a:r>
              <a:rPr sz="1800" spc="-5" dirty="0">
                <a:latin typeface="Tahoma"/>
                <a:cs typeface="Tahoma"/>
              </a:rPr>
              <a:t>fil</a:t>
            </a:r>
            <a:r>
              <a:rPr sz="1800" spc="-2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85359" y="3582923"/>
            <a:ext cx="2341245" cy="2358390"/>
            <a:chOff x="4785359" y="3582923"/>
            <a:chExt cx="2341245" cy="2358390"/>
          </a:xfrm>
        </p:grpSpPr>
        <p:sp>
          <p:nvSpPr>
            <p:cNvPr id="29" name="object 29"/>
            <p:cNvSpPr/>
            <p:nvPr/>
          </p:nvSpPr>
          <p:spPr>
            <a:xfrm>
              <a:off x="7050023" y="3582923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750" y="228600"/>
                  </a:moveTo>
                  <a:lnTo>
                    <a:pt x="0" y="228600"/>
                  </a:lnTo>
                  <a:lnTo>
                    <a:pt x="38100" y="304800"/>
                  </a:lnTo>
                  <a:lnTo>
                    <a:pt x="69850" y="241300"/>
                  </a:lnTo>
                  <a:lnTo>
                    <a:pt x="31750" y="241300"/>
                  </a:lnTo>
                  <a:lnTo>
                    <a:pt x="31750" y="228600"/>
                  </a:lnTo>
                  <a:close/>
                </a:path>
                <a:path w="76200" h="304800">
                  <a:moveTo>
                    <a:pt x="44450" y="0"/>
                  </a:moveTo>
                  <a:lnTo>
                    <a:pt x="31750" y="0"/>
                  </a:lnTo>
                  <a:lnTo>
                    <a:pt x="31750" y="241300"/>
                  </a:lnTo>
                  <a:lnTo>
                    <a:pt x="44450" y="241300"/>
                  </a:lnTo>
                  <a:lnTo>
                    <a:pt x="44450" y="0"/>
                  </a:lnTo>
                  <a:close/>
                </a:path>
                <a:path w="76200" h="304800">
                  <a:moveTo>
                    <a:pt x="76200" y="228600"/>
                  </a:moveTo>
                  <a:lnTo>
                    <a:pt x="44450" y="228600"/>
                  </a:lnTo>
                  <a:lnTo>
                    <a:pt x="44450" y="241300"/>
                  </a:lnTo>
                  <a:lnTo>
                    <a:pt x="69850" y="241300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41721" y="4856937"/>
              <a:ext cx="1975918" cy="997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85359" y="4821935"/>
              <a:ext cx="2116074" cy="11193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8323" y="4872227"/>
              <a:ext cx="1905000" cy="9265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78323" y="4872228"/>
            <a:ext cx="1905000" cy="927100"/>
          </a:xfrm>
          <a:prstGeom prst="rect">
            <a:avLst/>
          </a:prstGeom>
          <a:ln w="9144">
            <a:solidFill>
              <a:srgbClr val="38802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11747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"/>
                <a:cs typeface="Arial"/>
              </a:rPr>
              <a:t>Series of build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 </a:t>
            </a:r>
            <a:r>
              <a:rPr sz="1800" spc="5" dirty="0">
                <a:latin typeface="Arial"/>
                <a:cs typeface="Arial"/>
              </a:rPr>
              <a:t>commands </a:t>
            </a:r>
            <a:r>
              <a:rPr sz="1800" dirty="0">
                <a:latin typeface="Arial"/>
                <a:cs typeface="Arial"/>
              </a:rPr>
              <a:t>and  math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13982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0" dirty="0"/>
              <a:t>Notes: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60044" y="1167206"/>
            <a:ext cx="8090534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“%”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the neglect sign for Matlab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(equaivalent  </a:t>
            </a:r>
            <a:r>
              <a:rPr sz="3000" dirty="0">
                <a:latin typeface="Arial"/>
                <a:cs typeface="Arial"/>
              </a:rPr>
              <a:t>of “//” </a:t>
            </a:r>
            <a:r>
              <a:rPr sz="3000" spc="-5" dirty="0">
                <a:latin typeface="Arial"/>
                <a:cs typeface="Arial"/>
              </a:rPr>
              <a:t>in C). Anything </a:t>
            </a:r>
            <a:r>
              <a:rPr sz="3000" dirty="0">
                <a:latin typeface="Arial"/>
                <a:cs typeface="Arial"/>
              </a:rPr>
              <a:t>after </a:t>
            </a:r>
            <a:r>
              <a:rPr sz="3000" spc="-5" dirty="0">
                <a:latin typeface="Arial"/>
                <a:cs typeface="Arial"/>
              </a:rPr>
              <a:t>it </a:t>
            </a:r>
            <a:r>
              <a:rPr sz="3000" dirty="0">
                <a:latin typeface="Arial"/>
                <a:cs typeface="Arial"/>
              </a:rPr>
              <a:t>on </a:t>
            </a:r>
            <a:r>
              <a:rPr sz="3000" spc="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same line  is neglected by Matlab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compiler.</a:t>
            </a:r>
            <a:endParaRPr sz="3000">
              <a:latin typeface="Arial"/>
              <a:cs typeface="Arial"/>
            </a:endParaRPr>
          </a:p>
          <a:p>
            <a:pPr marL="356870" marR="431165" indent="-344805">
              <a:lnSpc>
                <a:spcPct val="100000"/>
              </a:lnSpc>
              <a:spcBef>
                <a:spcPts val="7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Sometimes </a:t>
            </a:r>
            <a:r>
              <a:rPr sz="3000" spc="-5" dirty="0">
                <a:latin typeface="Arial"/>
                <a:cs typeface="Arial"/>
              </a:rPr>
              <a:t>slowing </a:t>
            </a:r>
            <a:r>
              <a:rPr sz="3000" spc="-10" dirty="0">
                <a:latin typeface="Arial"/>
                <a:cs typeface="Arial"/>
              </a:rPr>
              <a:t>down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execution </a:t>
            </a:r>
            <a:r>
              <a:rPr sz="3000" dirty="0">
                <a:latin typeface="Arial"/>
                <a:cs typeface="Arial"/>
              </a:rPr>
              <a:t>is  done </a:t>
            </a:r>
            <a:r>
              <a:rPr sz="3000" spc="-5" dirty="0">
                <a:latin typeface="Arial"/>
                <a:cs typeface="Arial"/>
              </a:rPr>
              <a:t>deliberately </a:t>
            </a:r>
            <a:r>
              <a:rPr sz="3000" spc="5" dirty="0">
                <a:latin typeface="Arial"/>
                <a:cs typeface="Arial"/>
              </a:rPr>
              <a:t>for </a:t>
            </a:r>
            <a:r>
              <a:rPr sz="3000" dirty="0">
                <a:latin typeface="Arial"/>
                <a:cs typeface="Arial"/>
              </a:rPr>
              <a:t>observation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purposes.  </a:t>
            </a:r>
            <a:r>
              <a:rPr sz="3000" spc="-15" dirty="0">
                <a:latin typeface="Arial"/>
                <a:cs typeface="Arial"/>
              </a:rPr>
              <a:t>You </a:t>
            </a:r>
            <a:r>
              <a:rPr sz="3000" spc="5" dirty="0">
                <a:latin typeface="Arial"/>
                <a:cs typeface="Arial"/>
              </a:rPr>
              <a:t>can </a:t>
            </a:r>
            <a:r>
              <a:rPr sz="3000" dirty="0">
                <a:latin typeface="Arial"/>
                <a:cs typeface="Arial"/>
              </a:rPr>
              <a:t>use the command “pause” for this  purpose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724" y="4725923"/>
            <a:ext cx="4114800" cy="914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8351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45"/>
              </a:spcBef>
            </a:pPr>
            <a:r>
              <a:rPr sz="1800" spc="-10" dirty="0">
                <a:latin typeface="Tahoma"/>
                <a:cs typeface="Tahoma"/>
              </a:rPr>
              <a:t>pause %wait </a:t>
            </a:r>
            <a:r>
              <a:rPr sz="1800" spc="-5" dirty="0">
                <a:latin typeface="Tahoma"/>
                <a:cs typeface="Tahoma"/>
              </a:rPr>
              <a:t>until </a:t>
            </a:r>
            <a:r>
              <a:rPr sz="1800" spc="-15" dirty="0">
                <a:latin typeface="Tahoma"/>
                <a:cs typeface="Tahoma"/>
              </a:rPr>
              <a:t>any</a:t>
            </a:r>
            <a:r>
              <a:rPr sz="1800" spc="9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key</a:t>
            </a:r>
            <a:endParaRPr sz="1800">
              <a:latin typeface="Tahoma"/>
              <a:cs typeface="Tahoma"/>
            </a:endParaRPr>
          </a:p>
          <a:p>
            <a:pPr marL="895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pause(3) </a:t>
            </a:r>
            <a:r>
              <a:rPr sz="1800" spc="-10" dirty="0">
                <a:latin typeface="Tahoma"/>
                <a:cs typeface="Tahoma"/>
              </a:rPr>
              <a:t>%wait </a:t>
            </a:r>
            <a:r>
              <a:rPr sz="1800" dirty="0">
                <a:latin typeface="Tahoma"/>
                <a:cs typeface="Tahoma"/>
              </a:rPr>
              <a:t>3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seconds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3" y="274700"/>
            <a:ext cx="7938731" cy="11855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0"/>
              </a:spcBef>
            </a:pPr>
            <a:r>
              <a:rPr spc="-150" dirty="0"/>
              <a:t>Basic </a:t>
            </a:r>
            <a:r>
              <a:rPr spc="-120" dirty="0"/>
              <a:t>Task: </a:t>
            </a:r>
            <a:r>
              <a:rPr spc="-25" dirty="0"/>
              <a:t>Plot </a:t>
            </a:r>
            <a:r>
              <a:rPr spc="-10" dirty="0"/>
              <a:t>the </a:t>
            </a:r>
            <a:r>
              <a:rPr spc="-30" dirty="0"/>
              <a:t>function </a:t>
            </a:r>
            <a:r>
              <a:rPr spc="-125" dirty="0"/>
              <a:t>sin(x)  </a:t>
            </a:r>
            <a:r>
              <a:rPr spc="-65" dirty="0"/>
              <a:t>between</a:t>
            </a:r>
            <a:r>
              <a:rPr spc="25" dirty="0"/>
              <a:t> </a:t>
            </a:r>
            <a:r>
              <a:rPr spc="-50" dirty="0"/>
              <a:t>0≤x≤4π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503045"/>
            <a:ext cx="7873365" cy="8915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344805">
              <a:lnSpc>
                <a:spcPts val="322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Create an </a:t>
            </a:r>
            <a:r>
              <a:rPr sz="3000" spc="-5" dirty="0">
                <a:latin typeface="Arial"/>
                <a:cs typeface="Arial"/>
              </a:rPr>
              <a:t>x-array </a:t>
            </a:r>
            <a:r>
              <a:rPr sz="3000" spc="5" dirty="0">
                <a:latin typeface="Arial"/>
                <a:cs typeface="Arial"/>
              </a:rPr>
              <a:t>of </a:t>
            </a:r>
            <a:r>
              <a:rPr sz="3000" dirty="0">
                <a:latin typeface="Arial"/>
                <a:cs typeface="Arial"/>
              </a:rPr>
              <a:t>100 samples </a:t>
            </a:r>
            <a:r>
              <a:rPr sz="3000" spc="-5" dirty="0">
                <a:latin typeface="Arial"/>
                <a:cs typeface="Arial"/>
              </a:rPr>
              <a:t>between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0 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4</a:t>
            </a:r>
            <a:r>
              <a:rPr sz="3000" dirty="0">
                <a:latin typeface="Times New Roman"/>
                <a:cs typeface="Times New Roman"/>
              </a:rPr>
              <a:t>π</a:t>
            </a:r>
            <a:r>
              <a:rPr sz="300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3423615"/>
            <a:ext cx="52616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Calculate </a:t>
            </a:r>
            <a:r>
              <a:rPr sz="3000" spc="5" dirty="0">
                <a:latin typeface="Arial"/>
                <a:cs typeface="Arial"/>
              </a:rPr>
              <a:t>sin(.)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5" dirty="0">
                <a:latin typeface="Arial"/>
                <a:cs typeface="Arial"/>
              </a:rPr>
              <a:t>the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x-array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4933010"/>
            <a:ext cx="2953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Plot </a:t>
            </a:r>
            <a:r>
              <a:rPr sz="3000" spc="5" dirty="0">
                <a:latin typeface="Arial"/>
                <a:cs typeface="Arial"/>
              </a:rPr>
              <a:t>the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y-array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924" y="2897123"/>
            <a:ext cx="33528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latin typeface="Tahoma"/>
                <a:cs typeface="Tahoma"/>
              </a:rPr>
              <a:t>&gt;&gt;x=linspace(0,4*pi,100);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924" y="4344923"/>
            <a:ext cx="33528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25"/>
              </a:spcBef>
            </a:pPr>
            <a:r>
              <a:rPr sz="1800" spc="-5" dirty="0">
                <a:latin typeface="Tahoma"/>
                <a:cs typeface="Tahoma"/>
              </a:rPr>
              <a:t>&gt;&gt;y=sin(x);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6924" y="5487923"/>
            <a:ext cx="33528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25"/>
              </a:spcBef>
            </a:pPr>
            <a:r>
              <a:rPr sz="1800" spc="-5" dirty="0">
                <a:latin typeface="Tahoma"/>
                <a:cs typeface="Tahoma"/>
              </a:rPr>
              <a:t>&gt;&gt;plot(y)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16106" y="3998276"/>
            <a:ext cx="2571115" cy="2025014"/>
            <a:chOff x="5916106" y="3998276"/>
            <a:chExt cx="2571115" cy="2025014"/>
          </a:xfrm>
        </p:grpSpPr>
        <p:sp>
          <p:nvSpPr>
            <p:cNvPr id="10" name="object 10"/>
            <p:cNvSpPr/>
            <p:nvPr/>
          </p:nvSpPr>
          <p:spPr>
            <a:xfrm>
              <a:off x="5916741" y="3998911"/>
              <a:ext cx="2558415" cy="0"/>
            </a:xfrm>
            <a:custGeom>
              <a:avLst/>
              <a:gdLst/>
              <a:ahLst/>
              <a:cxnLst/>
              <a:rect l="l" t="t" r="r" b="b"/>
              <a:pathLst>
                <a:path w="2558415">
                  <a:moveTo>
                    <a:pt x="0" y="0"/>
                  </a:moveTo>
                  <a:lnTo>
                    <a:pt x="25582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77898" y="400183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16741" y="6016620"/>
              <a:ext cx="2558415" cy="0"/>
            </a:xfrm>
            <a:custGeom>
              <a:avLst/>
              <a:gdLst/>
              <a:ahLst/>
              <a:cxnLst/>
              <a:rect l="l" t="t" r="r" b="b"/>
              <a:pathLst>
                <a:path w="2558415">
                  <a:moveTo>
                    <a:pt x="0" y="0"/>
                  </a:moveTo>
                  <a:lnTo>
                    <a:pt x="25582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77898" y="601955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4975" y="3998911"/>
              <a:ext cx="0" cy="2018030"/>
            </a:xfrm>
            <a:custGeom>
              <a:avLst/>
              <a:gdLst/>
              <a:ahLst/>
              <a:cxnLst/>
              <a:rect l="l" t="t" r="r" b="b"/>
              <a:pathLst>
                <a:path h="2018029">
                  <a:moveTo>
                    <a:pt x="0" y="2017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77898" y="400183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6741" y="3998911"/>
              <a:ext cx="0" cy="2018030"/>
            </a:xfrm>
            <a:custGeom>
              <a:avLst/>
              <a:gdLst/>
              <a:ahLst/>
              <a:cxnLst/>
              <a:rect l="l" t="t" r="r" b="b"/>
              <a:pathLst>
                <a:path h="2018029">
                  <a:moveTo>
                    <a:pt x="0" y="2017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9684" y="400183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8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16741" y="6016620"/>
              <a:ext cx="2558415" cy="0"/>
            </a:xfrm>
            <a:custGeom>
              <a:avLst/>
              <a:gdLst/>
              <a:ahLst/>
              <a:cxnLst/>
              <a:rect l="l" t="t" r="r" b="b"/>
              <a:pathLst>
                <a:path w="2558415">
                  <a:moveTo>
                    <a:pt x="0" y="0"/>
                  </a:moveTo>
                  <a:lnTo>
                    <a:pt x="25582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77898" y="601955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16741" y="3998911"/>
              <a:ext cx="0" cy="2018030"/>
            </a:xfrm>
            <a:custGeom>
              <a:avLst/>
              <a:gdLst/>
              <a:ahLst/>
              <a:cxnLst/>
              <a:rect l="l" t="t" r="r" b="b"/>
              <a:pathLst>
                <a:path h="2018029">
                  <a:moveTo>
                    <a:pt x="0" y="2017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9684" y="400183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8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6741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19684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8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6741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9684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8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86393" y="6021575"/>
            <a:ext cx="6858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69457" y="3998276"/>
            <a:ext cx="13335" cy="2019300"/>
            <a:chOff x="6169457" y="3998276"/>
            <a:chExt cx="13335" cy="2019300"/>
          </a:xfrm>
        </p:grpSpPr>
        <p:sp>
          <p:nvSpPr>
            <p:cNvPr id="28" name="object 28"/>
            <p:cNvSpPr/>
            <p:nvPr/>
          </p:nvSpPr>
          <p:spPr>
            <a:xfrm>
              <a:off x="6170093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73015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44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70092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73015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44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16191" y="6021575"/>
            <a:ext cx="1079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22928" y="3998276"/>
            <a:ext cx="12700" cy="2019300"/>
            <a:chOff x="6422928" y="3998276"/>
            <a:chExt cx="12700" cy="2019300"/>
          </a:xfrm>
        </p:grpSpPr>
        <p:sp>
          <p:nvSpPr>
            <p:cNvPr id="34" name="object 34"/>
            <p:cNvSpPr/>
            <p:nvPr/>
          </p:nvSpPr>
          <p:spPr>
            <a:xfrm>
              <a:off x="6423564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26553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23563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26552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369681" y="6021575"/>
            <a:ext cx="1079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682310" y="3998276"/>
            <a:ext cx="12700" cy="2019300"/>
            <a:chOff x="6682310" y="3998276"/>
            <a:chExt cx="12700" cy="2019300"/>
          </a:xfrm>
        </p:grpSpPr>
        <p:sp>
          <p:nvSpPr>
            <p:cNvPr id="40" name="object 40"/>
            <p:cNvSpPr/>
            <p:nvPr/>
          </p:nvSpPr>
          <p:spPr>
            <a:xfrm>
              <a:off x="6682946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5935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82945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85934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629063" y="6021575"/>
            <a:ext cx="1079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935847" y="3998276"/>
            <a:ext cx="12700" cy="2019300"/>
            <a:chOff x="6935847" y="3998276"/>
            <a:chExt cx="12700" cy="2019300"/>
          </a:xfrm>
        </p:grpSpPr>
        <p:sp>
          <p:nvSpPr>
            <p:cNvPr id="46" name="object 46"/>
            <p:cNvSpPr/>
            <p:nvPr/>
          </p:nvSpPr>
          <p:spPr>
            <a:xfrm>
              <a:off x="6936483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39405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1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36482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39405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1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82401" y="6021575"/>
            <a:ext cx="1079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195230" y="3998276"/>
            <a:ext cx="12700" cy="2019300"/>
            <a:chOff x="7195230" y="3998276"/>
            <a:chExt cx="12700" cy="2019300"/>
          </a:xfrm>
        </p:grpSpPr>
        <p:sp>
          <p:nvSpPr>
            <p:cNvPr id="52" name="object 52"/>
            <p:cNvSpPr/>
            <p:nvPr/>
          </p:nvSpPr>
          <p:spPr>
            <a:xfrm>
              <a:off x="7195865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98788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1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95865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98788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1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141784" y="6021575"/>
            <a:ext cx="1079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448568" y="3998276"/>
            <a:ext cx="13335" cy="2019300"/>
            <a:chOff x="7448568" y="3998276"/>
            <a:chExt cx="13335" cy="2019300"/>
          </a:xfrm>
        </p:grpSpPr>
        <p:sp>
          <p:nvSpPr>
            <p:cNvPr id="58" name="object 58"/>
            <p:cNvSpPr/>
            <p:nvPr/>
          </p:nvSpPr>
          <p:spPr>
            <a:xfrm>
              <a:off x="7449203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52126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44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49203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52126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6044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395321" y="6021575"/>
            <a:ext cx="1079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60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702039" y="3998276"/>
            <a:ext cx="12700" cy="2019300"/>
            <a:chOff x="7702039" y="3998276"/>
            <a:chExt cx="12700" cy="2019300"/>
          </a:xfrm>
        </p:grpSpPr>
        <p:sp>
          <p:nvSpPr>
            <p:cNvPr id="64" name="object 64"/>
            <p:cNvSpPr/>
            <p:nvPr/>
          </p:nvSpPr>
          <p:spPr>
            <a:xfrm>
              <a:off x="7702674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05597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1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02674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05596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1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648792" y="6021575"/>
            <a:ext cx="1079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70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961421" y="3998276"/>
            <a:ext cx="12700" cy="2019300"/>
            <a:chOff x="7961421" y="3998276"/>
            <a:chExt cx="12700" cy="2019300"/>
          </a:xfrm>
        </p:grpSpPr>
        <p:sp>
          <p:nvSpPr>
            <p:cNvPr id="70" name="object 70"/>
            <p:cNvSpPr/>
            <p:nvPr/>
          </p:nvSpPr>
          <p:spPr>
            <a:xfrm>
              <a:off x="7962056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64978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1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62056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64978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911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908173" y="6021575"/>
            <a:ext cx="1079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80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214958" y="3998276"/>
            <a:ext cx="12700" cy="2019300"/>
            <a:chOff x="8214958" y="3998276"/>
            <a:chExt cx="12700" cy="2019300"/>
          </a:xfrm>
        </p:grpSpPr>
        <p:sp>
          <p:nvSpPr>
            <p:cNvPr id="76" name="object 76"/>
            <p:cNvSpPr/>
            <p:nvPr/>
          </p:nvSpPr>
          <p:spPr>
            <a:xfrm>
              <a:off x="8215593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18516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5593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18515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161511" y="6021575"/>
            <a:ext cx="1079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90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474340" y="3998276"/>
            <a:ext cx="12700" cy="2019300"/>
            <a:chOff x="8474340" y="3998276"/>
            <a:chExt cx="12700" cy="2019300"/>
          </a:xfrm>
        </p:grpSpPr>
        <p:sp>
          <p:nvSpPr>
            <p:cNvPr id="82" name="object 82"/>
            <p:cNvSpPr/>
            <p:nvPr/>
          </p:nvSpPr>
          <p:spPr>
            <a:xfrm>
              <a:off x="8474976" y="5987185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294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477898" y="599012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474975" y="3998911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477898" y="4025356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8403225" y="6021575"/>
            <a:ext cx="14922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100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5916107" y="6015985"/>
            <a:ext cx="2559685" cy="6985"/>
            <a:chOff x="5916107" y="6015985"/>
            <a:chExt cx="2559685" cy="6985"/>
          </a:xfrm>
        </p:grpSpPr>
        <p:sp>
          <p:nvSpPr>
            <p:cNvPr id="88" name="object 88"/>
            <p:cNvSpPr/>
            <p:nvPr/>
          </p:nvSpPr>
          <p:spPr>
            <a:xfrm>
              <a:off x="5916742" y="6016620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43225" y="601955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45351" y="601662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448340" y="601955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815619" y="5956830"/>
            <a:ext cx="9017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Arial"/>
                <a:cs typeface="Arial"/>
              </a:rPr>
              <a:t>-1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916276" y="3998446"/>
            <a:ext cx="2567940" cy="2024380"/>
            <a:chOff x="5916276" y="3998446"/>
            <a:chExt cx="2567940" cy="2024380"/>
          </a:xfrm>
        </p:grpSpPr>
        <p:sp>
          <p:nvSpPr>
            <p:cNvPr id="94" name="object 94"/>
            <p:cNvSpPr/>
            <p:nvPr/>
          </p:nvSpPr>
          <p:spPr>
            <a:xfrm>
              <a:off x="5916742" y="5810121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43224" y="581306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445351" y="58101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448340" y="581306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916742" y="5609482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943224" y="561247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45351" y="5609482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448340" y="561247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916742" y="5408883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943224" y="541180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445351" y="540888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448340" y="541180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916741" y="5208285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943224" y="52112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445351" y="5208285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448340" y="52112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16741" y="5007686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943224" y="501060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445351" y="5007686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448340" y="5010609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916741" y="4801173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43224" y="480409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45351" y="480117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48340" y="480409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916741" y="4600707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943224" y="460369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445351" y="460070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48340" y="460369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916741" y="4400109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943224" y="4403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445350" y="440010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448340" y="440303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916741" y="4199510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943224" y="420243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445350" y="4199510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448340" y="420243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916741" y="3998911"/>
              <a:ext cx="24130" cy="0"/>
            </a:xfrm>
            <a:custGeom>
              <a:avLst/>
              <a:gdLst/>
              <a:ahLst/>
              <a:cxnLst/>
              <a:rect l="l" t="t" r="r" b="b"/>
              <a:pathLst>
                <a:path w="24129">
                  <a:moveTo>
                    <a:pt x="0" y="0"/>
                  </a:moveTo>
                  <a:lnTo>
                    <a:pt x="235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943224" y="400183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78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445350" y="399891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62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448340" y="400183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16741" y="3998911"/>
              <a:ext cx="2558415" cy="0"/>
            </a:xfrm>
            <a:custGeom>
              <a:avLst/>
              <a:gdLst/>
              <a:ahLst/>
              <a:cxnLst/>
              <a:rect l="l" t="t" r="r" b="b"/>
              <a:pathLst>
                <a:path w="2558415">
                  <a:moveTo>
                    <a:pt x="0" y="0"/>
                  </a:moveTo>
                  <a:lnTo>
                    <a:pt x="25582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477898" y="400183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916742" y="6016620"/>
              <a:ext cx="2558415" cy="0"/>
            </a:xfrm>
            <a:custGeom>
              <a:avLst/>
              <a:gdLst/>
              <a:ahLst/>
              <a:cxnLst/>
              <a:rect l="l" t="t" r="r" b="b"/>
              <a:pathLst>
                <a:path w="2558415">
                  <a:moveTo>
                    <a:pt x="0" y="0"/>
                  </a:moveTo>
                  <a:lnTo>
                    <a:pt x="25582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477898" y="601955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474975" y="3998911"/>
              <a:ext cx="0" cy="2018030"/>
            </a:xfrm>
            <a:custGeom>
              <a:avLst/>
              <a:gdLst/>
              <a:ahLst/>
              <a:cxnLst/>
              <a:rect l="l" t="t" r="r" b="b"/>
              <a:pathLst>
                <a:path h="2018029">
                  <a:moveTo>
                    <a:pt x="0" y="2017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477898" y="400183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4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916741" y="3998911"/>
              <a:ext cx="0" cy="2018030"/>
            </a:xfrm>
            <a:custGeom>
              <a:avLst/>
              <a:gdLst/>
              <a:ahLst/>
              <a:cxnLst/>
              <a:rect l="l" t="t" r="r" b="b"/>
              <a:pathLst>
                <a:path h="2018029">
                  <a:moveTo>
                    <a:pt x="0" y="2017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919684" y="400183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885" y="0"/>
                  </a:lnTo>
                </a:path>
              </a:pathLst>
            </a:custGeom>
            <a:ln w="58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40282" y="3998911"/>
              <a:ext cx="2534920" cy="2012314"/>
            </a:xfrm>
            <a:custGeom>
              <a:avLst/>
              <a:gdLst/>
              <a:ahLst/>
              <a:cxnLst/>
              <a:rect l="l" t="t" r="r" b="b"/>
              <a:pathLst>
                <a:path w="2534920" h="2012314">
                  <a:moveTo>
                    <a:pt x="0" y="1008774"/>
                  </a:moveTo>
                  <a:lnTo>
                    <a:pt x="23533" y="879139"/>
                  </a:lnTo>
                  <a:lnTo>
                    <a:pt x="53118" y="755152"/>
                  </a:lnTo>
                  <a:lnTo>
                    <a:pt x="76652" y="631231"/>
                  </a:lnTo>
                  <a:lnTo>
                    <a:pt x="100185" y="513224"/>
                  </a:lnTo>
                  <a:lnTo>
                    <a:pt x="129611" y="407111"/>
                  </a:lnTo>
                  <a:lnTo>
                    <a:pt x="153304" y="306712"/>
                  </a:lnTo>
                  <a:lnTo>
                    <a:pt x="176844" y="224120"/>
                  </a:lnTo>
                  <a:lnTo>
                    <a:pt x="206263" y="147442"/>
                  </a:lnTo>
                  <a:lnTo>
                    <a:pt x="229810" y="88438"/>
                  </a:lnTo>
                  <a:lnTo>
                    <a:pt x="253523" y="41196"/>
                  </a:lnTo>
                  <a:lnTo>
                    <a:pt x="282949" y="11760"/>
                  </a:lnTo>
                  <a:lnTo>
                    <a:pt x="306462" y="0"/>
                  </a:lnTo>
                  <a:lnTo>
                    <a:pt x="330175" y="0"/>
                  </a:lnTo>
                  <a:lnTo>
                    <a:pt x="383115" y="53089"/>
                  </a:lnTo>
                  <a:lnTo>
                    <a:pt x="406629" y="100199"/>
                  </a:lnTo>
                  <a:lnTo>
                    <a:pt x="436253" y="165116"/>
                  </a:lnTo>
                  <a:lnTo>
                    <a:pt x="459767" y="241795"/>
                  </a:lnTo>
                  <a:lnTo>
                    <a:pt x="483281" y="330433"/>
                  </a:lnTo>
                  <a:lnTo>
                    <a:pt x="512906" y="436546"/>
                  </a:lnTo>
                  <a:lnTo>
                    <a:pt x="536419" y="542792"/>
                  </a:lnTo>
                  <a:lnTo>
                    <a:pt x="559933" y="660667"/>
                  </a:lnTo>
                  <a:lnTo>
                    <a:pt x="589359" y="784587"/>
                  </a:lnTo>
                  <a:lnTo>
                    <a:pt x="613072" y="908508"/>
                  </a:lnTo>
                  <a:lnTo>
                    <a:pt x="636586" y="1038343"/>
                  </a:lnTo>
                  <a:lnTo>
                    <a:pt x="666011" y="1168177"/>
                  </a:lnTo>
                  <a:lnTo>
                    <a:pt x="689724" y="1292098"/>
                  </a:lnTo>
                  <a:lnTo>
                    <a:pt x="713238" y="1409972"/>
                  </a:lnTo>
                  <a:lnTo>
                    <a:pt x="742663" y="1522132"/>
                  </a:lnTo>
                  <a:lnTo>
                    <a:pt x="766244" y="1628252"/>
                  </a:lnTo>
                  <a:lnTo>
                    <a:pt x="789890" y="1722757"/>
                  </a:lnTo>
                  <a:lnTo>
                    <a:pt x="819316" y="1811210"/>
                  </a:lnTo>
                  <a:lnTo>
                    <a:pt x="842896" y="1882001"/>
                  </a:lnTo>
                  <a:lnTo>
                    <a:pt x="866410" y="1935137"/>
                  </a:lnTo>
                  <a:lnTo>
                    <a:pt x="895968" y="1976340"/>
                  </a:lnTo>
                  <a:lnTo>
                    <a:pt x="943062" y="2011822"/>
                  </a:lnTo>
                  <a:lnTo>
                    <a:pt x="972620" y="2005935"/>
                  </a:lnTo>
                  <a:lnTo>
                    <a:pt x="1019714" y="1946911"/>
                  </a:lnTo>
                  <a:lnTo>
                    <a:pt x="1049140" y="1893775"/>
                  </a:lnTo>
                  <a:lnTo>
                    <a:pt x="1072853" y="1828864"/>
                  </a:lnTo>
                  <a:lnTo>
                    <a:pt x="1096367" y="1746299"/>
                  </a:lnTo>
                  <a:lnTo>
                    <a:pt x="1125792" y="1651960"/>
                  </a:lnTo>
                  <a:lnTo>
                    <a:pt x="1149505" y="1551567"/>
                  </a:lnTo>
                  <a:lnTo>
                    <a:pt x="1173019" y="1439607"/>
                  </a:lnTo>
                  <a:lnTo>
                    <a:pt x="1202444" y="1321533"/>
                  </a:lnTo>
                  <a:lnTo>
                    <a:pt x="1225958" y="1197612"/>
                  </a:lnTo>
                  <a:lnTo>
                    <a:pt x="1255583" y="1067778"/>
                  </a:lnTo>
                  <a:lnTo>
                    <a:pt x="1279097" y="943857"/>
                  </a:lnTo>
                  <a:lnTo>
                    <a:pt x="1302610" y="814222"/>
                  </a:lnTo>
                  <a:lnTo>
                    <a:pt x="1332235" y="690235"/>
                  </a:lnTo>
                  <a:lnTo>
                    <a:pt x="1355749" y="572228"/>
                  </a:lnTo>
                  <a:lnTo>
                    <a:pt x="1379263" y="460068"/>
                  </a:lnTo>
                  <a:lnTo>
                    <a:pt x="1408688" y="359868"/>
                  </a:lnTo>
                  <a:lnTo>
                    <a:pt x="1432401" y="265516"/>
                  </a:lnTo>
                  <a:lnTo>
                    <a:pt x="1455915" y="182791"/>
                  </a:lnTo>
                  <a:lnTo>
                    <a:pt x="1485340" y="117874"/>
                  </a:lnTo>
                  <a:lnTo>
                    <a:pt x="1508920" y="64917"/>
                  </a:lnTo>
                  <a:lnTo>
                    <a:pt x="1532633" y="23521"/>
                  </a:lnTo>
                  <a:lnTo>
                    <a:pt x="1561993" y="5847"/>
                  </a:lnTo>
                  <a:lnTo>
                    <a:pt x="1585573" y="0"/>
                  </a:lnTo>
                  <a:lnTo>
                    <a:pt x="1609286" y="5847"/>
                  </a:lnTo>
                  <a:lnTo>
                    <a:pt x="1638645" y="35282"/>
                  </a:lnTo>
                  <a:lnTo>
                    <a:pt x="1662225" y="76678"/>
                  </a:lnTo>
                  <a:lnTo>
                    <a:pt x="1685739" y="129767"/>
                  </a:lnTo>
                  <a:lnTo>
                    <a:pt x="1715297" y="200598"/>
                  </a:lnTo>
                  <a:lnTo>
                    <a:pt x="1738877" y="289037"/>
                  </a:lnTo>
                  <a:lnTo>
                    <a:pt x="1762391" y="383390"/>
                  </a:lnTo>
                  <a:lnTo>
                    <a:pt x="1792016" y="489636"/>
                  </a:lnTo>
                  <a:lnTo>
                    <a:pt x="1815530" y="601796"/>
                  </a:lnTo>
                  <a:lnTo>
                    <a:pt x="1839044" y="719670"/>
                  </a:lnTo>
                  <a:lnTo>
                    <a:pt x="1868469" y="843657"/>
                  </a:lnTo>
                  <a:lnTo>
                    <a:pt x="1892182" y="973425"/>
                  </a:lnTo>
                  <a:lnTo>
                    <a:pt x="1915696" y="1103260"/>
                  </a:lnTo>
                  <a:lnTo>
                    <a:pt x="1945121" y="1227181"/>
                  </a:lnTo>
                  <a:lnTo>
                    <a:pt x="1968635" y="1350969"/>
                  </a:lnTo>
                  <a:lnTo>
                    <a:pt x="1992348" y="1468976"/>
                  </a:lnTo>
                  <a:lnTo>
                    <a:pt x="2021774" y="1575288"/>
                  </a:lnTo>
                  <a:lnTo>
                    <a:pt x="2045287" y="1681389"/>
                  </a:lnTo>
                  <a:lnTo>
                    <a:pt x="2069001" y="1769841"/>
                  </a:lnTo>
                  <a:lnTo>
                    <a:pt x="2098426" y="1846685"/>
                  </a:lnTo>
                  <a:lnTo>
                    <a:pt x="2122006" y="1911595"/>
                  </a:lnTo>
                  <a:lnTo>
                    <a:pt x="2145520" y="1958685"/>
                  </a:lnTo>
                  <a:lnTo>
                    <a:pt x="2175078" y="1994161"/>
                  </a:lnTo>
                  <a:lnTo>
                    <a:pt x="2198659" y="2011822"/>
                  </a:lnTo>
                  <a:lnTo>
                    <a:pt x="2222172" y="2011822"/>
                  </a:lnTo>
                  <a:lnTo>
                    <a:pt x="2275311" y="1970453"/>
                  </a:lnTo>
                  <a:lnTo>
                    <a:pt x="2298825" y="1923370"/>
                  </a:lnTo>
                  <a:lnTo>
                    <a:pt x="2328250" y="1864346"/>
                  </a:lnTo>
                  <a:lnTo>
                    <a:pt x="2351963" y="1787661"/>
                  </a:lnTo>
                  <a:lnTo>
                    <a:pt x="2375477" y="1705096"/>
                  </a:lnTo>
                  <a:lnTo>
                    <a:pt x="2404902" y="1604724"/>
                  </a:lnTo>
                  <a:lnTo>
                    <a:pt x="2428416" y="1498610"/>
                  </a:lnTo>
                  <a:lnTo>
                    <a:pt x="2452129" y="1380537"/>
                  </a:lnTo>
                  <a:lnTo>
                    <a:pt x="2481555" y="1256616"/>
                  </a:lnTo>
                  <a:lnTo>
                    <a:pt x="2505068" y="1132695"/>
                  </a:lnTo>
                  <a:lnTo>
                    <a:pt x="2534693" y="1008774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5750737" y="5750338"/>
            <a:ext cx="15621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Arial"/>
                <a:cs typeface="Arial"/>
              </a:rPr>
              <a:t>-</a:t>
            </a:r>
            <a:r>
              <a:rPr sz="600" spc="-15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750737" y="5549726"/>
            <a:ext cx="15621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Arial"/>
                <a:cs typeface="Arial"/>
              </a:rPr>
              <a:t>-</a:t>
            </a:r>
            <a:r>
              <a:rPr sz="600" spc="-15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750737" y="5349140"/>
            <a:ext cx="15621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Arial"/>
                <a:cs typeface="Arial"/>
              </a:rPr>
              <a:t>-</a:t>
            </a:r>
            <a:r>
              <a:rPr sz="600" spc="-15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dirty="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750737" y="5148475"/>
            <a:ext cx="15621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Arial"/>
                <a:cs typeface="Arial"/>
              </a:rPr>
              <a:t>-</a:t>
            </a:r>
            <a:r>
              <a:rPr sz="600" spc="-15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839159" y="4947876"/>
            <a:ext cx="6858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774271" y="4741364"/>
            <a:ext cx="1327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774271" y="4540765"/>
            <a:ext cx="1327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dirty="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774271" y="4340166"/>
            <a:ext cx="1327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774271" y="3938968"/>
            <a:ext cx="133350" cy="31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600" spc="-15" dirty="0">
                <a:latin typeface="Arial"/>
                <a:cs typeface="Arial"/>
              </a:rPr>
              <a:t>0</a:t>
            </a:r>
            <a:r>
              <a:rPr sz="600" spc="15" dirty="0">
                <a:latin typeface="Arial"/>
                <a:cs typeface="Arial"/>
              </a:rPr>
              <a:t>.</a:t>
            </a:r>
            <a:r>
              <a:rPr sz="600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172200"/>
            <a:ext cx="687705" cy="0"/>
          </a:xfrm>
          <a:custGeom>
            <a:avLst/>
            <a:gdLst/>
            <a:ahLst/>
            <a:cxnLst/>
            <a:rect l="l" t="t" r="r" b="b"/>
            <a:pathLst>
              <a:path w="687705">
                <a:moveTo>
                  <a:pt x="0" y="0"/>
                </a:moveTo>
                <a:lnTo>
                  <a:pt x="687324" y="0"/>
                </a:lnTo>
              </a:path>
            </a:pathLst>
          </a:custGeom>
          <a:ln w="18287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7323" y="6172200"/>
            <a:ext cx="4189729" cy="0"/>
          </a:xfrm>
          <a:custGeom>
            <a:avLst/>
            <a:gdLst/>
            <a:ahLst/>
            <a:cxnLst/>
            <a:rect l="l" t="t" r="r" b="b"/>
            <a:pathLst>
              <a:path w="4189729">
                <a:moveTo>
                  <a:pt x="0" y="0"/>
                </a:moveTo>
                <a:lnTo>
                  <a:pt x="4189476" y="0"/>
                </a:lnTo>
              </a:path>
            </a:pathLst>
          </a:custGeom>
          <a:ln w="18287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 marR="17780">
              <a:lnSpc>
                <a:spcPct val="100499"/>
              </a:lnSpc>
              <a:spcBef>
                <a:spcPts val="70"/>
              </a:spcBef>
            </a:pPr>
            <a:r>
              <a:rPr spc="-25" dirty="0"/>
              <a:t>Plot </a:t>
            </a:r>
            <a:r>
              <a:rPr spc="-10" dirty="0"/>
              <a:t>the </a:t>
            </a:r>
            <a:r>
              <a:rPr spc="-30" dirty="0"/>
              <a:t>function </a:t>
            </a:r>
            <a:r>
              <a:rPr spc="-50" dirty="0"/>
              <a:t>e</a:t>
            </a:r>
            <a:r>
              <a:rPr sz="3825" spc="-75" baseline="25054" dirty="0"/>
              <a:t>-x/3</a:t>
            </a:r>
            <a:r>
              <a:rPr sz="3800" spc="-50" dirty="0"/>
              <a:t>sin(x) </a:t>
            </a:r>
            <a:r>
              <a:rPr sz="3800" spc="-60" dirty="0"/>
              <a:t>between  </a:t>
            </a:r>
            <a:r>
              <a:rPr sz="3800" spc="-55" dirty="0"/>
              <a:t>0≤x≤4π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688644" y="1548765"/>
            <a:ext cx="7873365" cy="9372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6870" marR="5080" indent="-344805">
              <a:lnSpc>
                <a:spcPts val="3579"/>
              </a:lnSpc>
              <a:spcBef>
                <a:spcPts val="23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Create an x-array </a:t>
            </a:r>
            <a:r>
              <a:rPr sz="3000" spc="5" dirty="0">
                <a:latin typeface="Arial"/>
                <a:cs typeface="Arial"/>
              </a:rPr>
              <a:t>of </a:t>
            </a:r>
            <a:r>
              <a:rPr sz="3000" dirty="0">
                <a:latin typeface="Arial"/>
                <a:cs typeface="Arial"/>
              </a:rPr>
              <a:t>100 samples </a:t>
            </a:r>
            <a:r>
              <a:rPr sz="3000" spc="-5" dirty="0">
                <a:latin typeface="Arial"/>
                <a:cs typeface="Arial"/>
              </a:rPr>
              <a:t>between</a:t>
            </a:r>
            <a:r>
              <a:rPr sz="3000" spc="-2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0 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4</a:t>
            </a:r>
            <a:r>
              <a:rPr sz="3000" dirty="0">
                <a:latin typeface="Times New Roman"/>
                <a:cs typeface="Times New Roman"/>
              </a:rPr>
              <a:t>π</a:t>
            </a:r>
            <a:r>
              <a:rPr sz="300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44" y="3103879"/>
            <a:ext cx="5260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Calculate sin(.) of the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x-array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244" y="4201109"/>
            <a:ext cx="50990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3000" dirty="0">
                <a:latin typeface="Arial"/>
                <a:cs typeface="Arial"/>
              </a:rPr>
              <a:t>Calculate 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spc="7" baseline="25000" dirty="0">
                <a:latin typeface="Arial"/>
                <a:cs typeface="Arial"/>
              </a:rPr>
              <a:t>-x/3 </a:t>
            </a:r>
            <a:r>
              <a:rPr sz="3000" dirty="0">
                <a:latin typeface="Arial"/>
                <a:cs typeface="Arial"/>
              </a:rPr>
              <a:t>of the</a:t>
            </a:r>
            <a:r>
              <a:rPr sz="3000" spc="-4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x-array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44" y="5299354"/>
            <a:ext cx="4993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Multiply the </a:t>
            </a:r>
            <a:r>
              <a:rPr sz="3000" spc="-5" dirty="0">
                <a:latin typeface="Arial"/>
                <a:cs typeface="Arial"/>
              </a:rPr>
              <a:t>arrays </a:t>
            </a:r>
            <a:r>
              <a:rPr sz="3000" dirty="0">
                <a:latin typeface="Arial"/>
                <a:cs typeface="Arial"/>
              </a:rPr>
              <a:t>y and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y1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324" y="2516123"/>
            <a:ext cx="33528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5"/>
              </a:spcBef>
            </a:pPr>
            <a:r>
              <a:rPr sz="1800" spc="-5" dirty="0">
                <a:latin typeface="Tahoma"/>
                <a:cs typeface="Tahoma"/>
              </a:rPr>
              <a:t>&gt;&gt;x=linspace(0,4*pi,100);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8324" y="3659123"/>
            <a:ext cx="33528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latin typeface="Tahoma"/>
                <a:cs typeface="Tahoma"/>
              </a:rPr>
              <a:t>&gt;&gt;y=sin(x);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8324" y="4725923"/>
            <a:ext cx="33528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25"/>
              </a:spcBef>
            </a:pPr>
            <a:r>
              <a:rPr sz="1800" spc="-5" dirty="0">
                <a:latin typeface="Tahoma"/>
                <a:cs typeface="Tahoma"/>
              </a:rPr>
              <a:t>&gt;&gt;y1=exp(-x/3);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4524" y="5868923"/>
            <a:ext cx="33528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latin typeface="Tahoma"/>
                <a:cs typeface="Tahoma"/>
              </a:rPr>
              <a:t>&gt;&gt;y2=y*y1;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 marR="17780">
              <a:lnSpc>
                <a:spcPct val="100499"/>
              </a:lnSpc>
              <a:spcBef>
                <a:spcPts val="70"/>
              </a:spcBef>
            </a:pPr>
            <a:r>
              <a:rPr spc="-25" dirty="0"/>
              <a:t>Plot </a:t>
            </a:r>
            <a:r>
              <a:rPr spc="-10" dirty="0"/>
              <a:t>the </a:t>
            </a:r>
            <a:r>
              <a:rPr spc="-30" dirty="0"/>
              <a:t>function </a:t>
            </a:r>
            <a:r>
              <a:rPr spc="-50" dirty="0"/>
              <a:t>e</a:t>
            </a:r>
            <a:r>
              <a:rPr sz="3825" spc="-75" baseline="25054" dirty="0"/>
              <a:t>-x/3</a:t>
            </a:r>
            <a:r>
              <a:rPr sz="3800" spc="-50" dirty="0"/>
              <a:t>sin(x) </a:t>
            </a:r>
            <a:r>
              <a:rPr sz="3800" spc="-60" dirty="0"/>
              <a:t>between  </a:t>
            </a:r>
            <a:r>
              <a:rPr sz="3800" spc="-55" dirty="0"/>
              <a:t>0≤x≤4π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6244" y="1624965"/>
            <a:ext cx="6556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Multiply the </a:t>
            </a:r>
            <a:r>
              <a:rPr sz="3000" spc="-5" dirty="0">
                <a:latin typeface="Arial"/>
                <a:cs typeface="Arial"/>
              </a:rPr>
              <a:t>arrays </a:t>
            </a:r>
            <a:r>
              <a:rPr sz="3000" dirty="0">
                <a:latin typeface="Arial"/>
                <a:cs typeface="Arial"/>
              </a:rPr>
              <a:t>y and </a:t>
            </a:r>
            <a:r>
              <a:rPr sz="3000" spc="-25" dirty="0">
                <a:latin typeface="Arial"/>
                <a:cs typeface="Arial"/>
              </a:rPr>
              <a:t>y1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3300"/>
                </a:solidFill>
                <a:latin typeface="Arial"/>
                <a:cs typeface="Arial"/>
              </a:rPr>
              <a:t>correctly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2722321"/>
            <a:ext cx="31667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spc="-5" dirty="0">
                <a:latin typeface="Arial"/>
                <a:cs typeface="Arial"/>
              </a:rPr>
              <a:t>Plot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y2-array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924" y="2135123"/>
            <a:ext cx="33528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5"/>
              </a:spcBef>
            </a:pPr>
            <a:r>
              <a:rPr sz="1800" spc="-20" dirty="0">
                <a:latin typeface="Tahoma"/>
                <a:cs typeface="Tahoma"/>
              </a:rPr>
              <a:t>&gt;&gt;y2=y.*y1;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924" y="3430523"/>
            <a:ext cx="33528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latin typeface="Tahoma"/>
                <a:cs typeface="Tahoma"/>
              </a:rPr>
              <a:t>&gt;&gt;plot(y2)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99242" y="3499809"/>
            <a:ext cx="3437254" cy="2471420"/>
            <a:chOff x="5299242" y="3499809"/>
            <a:chExt cx="3437254" cy="2471420"/>
          </a:xfrm>
        </p:grpSpPr>
        <p:sp>
          <p:nvSpPr>
            <p:cNvPr id="8" name="object 8"/>
            <p:cNvSpPr/>
            <p:nvPr/>
          </p:nvSpPr>
          <p:spPr>
            <a:xfrm>
              <a:off x="5299877" y="3500444"/>
              <a:ext cx="3420745" cy="0"/>
            </a:xfrm>
            <a:custGeom>
              <a:avLst/>
              <a:gdLst/>
              <a:ahLst/>
              <a:cxnLst/>
              <a:rect l="l" t="t" r="r" b="b"/>
              <a:pathLst>
                <a:path w="3420745">
                  <a:moveTo>
                    <a:pt x="0" y="0"/>
                  </a:moveTo>
                  <a:lnTo>
                    <a:pt x="34202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24096" y="350449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9877" y="5962988"/>
              <a:ext cx="3420745" cy="0"/>
            </a:xfrm>
            <a:custGeom>
              <a:avLst/>
              <a:gdLst/>
              <a:ahLst/>
              <a:cxnLst/>
              <a:rect l="l" t="t" r="r" b="b"/>
              <a:pathLst>
                <a:path w="3420745">
                  <a:moveTo>
                    <a:pt x="0" y="0"/>
                  </a:moveTo>
                  <a:lnTo>
                    <a:pt x="34202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24096" y="596697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0134" y="3500444"/>
              <a:ext cx="0" cy="2463165"/>
            </a:xfrm>
            <a:custGeom>
              <a:avLst/>
              <a:gdLst/>
              <a:ahLst/>
              <a:cxnLst/>
              <a:rect l="l" t="t" r="r" b="b"/>
              <a:pathLst>
                <a:path h="2463165">
                  <a:moveTo>
                    <a:pt x="0" y="24625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24096" y="350449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9877" y="3500444"/>
              <a:ext cx="0" cy="2463165"/>
            </a:xfrm>
            <a:custGeom>
              <a:avLst/>
              <a:gdLst/>
              <a:ahLst/>
              <a:cxnLst/>
              <a:rect l="l" t="t" r="r" b="b"/>
              <a:pathLst>
                <a:path h="2463165">
                  <a:moveTo>
                    <a:pt x="0" y="24625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3857" y="350449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9877" y="5962988"/>
              <a:ext cx="3420745" cy="0"/>
            </a:xfrm>
            <a:custGeom>
              <a:avLst/>
              <a:gdLst/>
              <a:ahLst/>
              <a:cxnLst/>
              <a:rect l="l" t="t" r="r" b="b"/>
              <a:pathLst>
                <a:path w="3420745">
                  <a:moveTo>
                    <a:pt x="0" y="0"/>
                  </a:moveTo>
                  <a:lnTo>
                    <a:pt x="34202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24096" y="596697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99877" y="3500444"/>
              <a:ext cx="0" cy="2463165"/>
            </a:xfrm>
            <a:custGeom>
              <a:avLst/>
              <a:gdLst/>
              <a:ahLst/>
              <a:cxnLst/>
              <a:rect l="l" t="t" r="r" b="b"/>
              <a:pathLst>
                <a:path h="2463165">
                  <a:moveTo>
                    <a:pt x="0" y="24625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03857" y="350449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99877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03858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877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03857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5395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9357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35394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9357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9044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3006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9044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83006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22783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6746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2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22783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26745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2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66253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70215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66252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70215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09902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13864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09902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13864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45627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49589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45626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49589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89276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93328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2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89276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93328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2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32745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36798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2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32745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036797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2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76485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80447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76484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380447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20134" y="592311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0" y="398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24096" y="59271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20134" y="350044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19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24096" y="35363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99877" y="5962988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35773" y="596697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80059" y="5962988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684022" y="596697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079321" y="5886493"/>
            <a:ext cx="267335" cy="238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825"/>
              </a:lnSpc>
              <a:spcBef>
                <a:spcPts val="114"/>
              </a:spcBef>
            </a:pPr>
            <a:r>
              <a:rPr sz="800" dirty="0">
                <a:latin typeface="Arial"/>
                <a:cs typeface="Arial"/>
              </a:rPr>
              <a:t>-0.3</a:t>
            </a:r>
            <a:endParaRPr sz="800">
              <a:latin typeface="Arial"/>
              <a:cs typeface="Arial"/>
            </a:endParaRPr>
          </a:p>
          <a:p>
            <a:pPr marL="196215">
              <a:lnSpc>
                <a:spcPts val="825"/>
              </a:lnSpc>
            </a:pPr>
            <a:r>
              <a:rPr sz="800" spc="1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566824" y="5974443"/>
            <a:ext cx="1371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10510" y="5974443"/>
            <a:ext cx="1371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53979" y="5974443"/>
            <a:ext cx="1371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30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97629" y="5974443"/>
            <a:ext cx="1371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941368" y="5974443"/>
            <a:ext cx="1371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50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276822" y="5974443"/>
            <a:ext cx="1371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60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20561" y="5974443"/>
            <a:ext cx="1371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70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64211" y="5974443"/>
            <a:ext cx="1371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80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307951" y="5974443"/>
            <a:ext cx="51244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2105" algn="l"/>
              </a:tabLst>
            </a:pPr>
            <a:r>
              <a:rPr sz="800" spc="-10" dirty="0">
                <a:latin typeface="Arial"/>
                <a:cs typeface="Arial"/>
              </a:rPr>
              <a:t>9</a:t>
            </a:r>
            <a:r>
              <a:rPr sz="800" spc="10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10" dirty="0">
                <a:latin typeface="Arial"/>
                <a:cs typeface="Arial"/>
              </a:rPr>
              <a:t>100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299246" y="3499814"/>
            <a:ext cx="3433445" cy="2471420"/>
            <a:chOff x="5299246" y="3499814"/>
            <a:chExt cx="3433445" cy="2471420"/>
          </a:xfrm>
        </p:grpSpPr>
        <p:sp>
          <p:nvSpPr>
            <p:cNvPr id="79" name="object 79"/>
            <p:cNvSpPr/>
            <p:nvPr/>
          </p:nvSpPr>
          <p:spPr>
            <a:xfrm>
              <a:off x="5299877" y="5715102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35773" y="571909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680059" y="571510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684021" y="571909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99877" y="5467433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35773" y="547142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680059" y="5467433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684021" y="547142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99877" y="5219547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35773" y="5223508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80059" y="521954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684021" y="5223508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99877" y="4971607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35773" y="4975658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680059" y="497160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684021" y="4975658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299877" y="473177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335773" y="473573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680059" y="4731770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84021" y="473573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299877" y="448383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335773" y="448779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680059" y="4483830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684021" y="448779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99877" y="423598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335773" y="423994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680059" y="4235981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684021" y="423994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99877" y="398804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35773" y="399209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680059" y="3988041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684021" y="399209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299877" y="3740191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335772" y="374415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680059" y="3740191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684021" y="374415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99877" y="3500444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19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335772" y="350449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680059" y="3500444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07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684021" y="350449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9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299877" y="3500444"/>
              <a:ext cx="3420745" cy="0"/>
            </a:xfrm>
            <a:custGeom>
              <a:avLst/>
              <a:gdLst/>
              <a:ahLst/>
              <a:cxnLst/>
              <a:rect l="l" t="t" r="r" b="b"/>
              <a:pathLst>
                <a:path w="3420745">
                  <a:moveTo>
                    <a:pt x="0" y="0"/>
                  </a:moveTo>
                  <a:lnTo>
                    <a:pt x="34202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24096" y="350449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99877" y="5962988"/>
              <a:ext cx="3420745" cy="0"/>
            </a:xfrm>
            <a:custGeom>
              <a:avLst/>
              <a:gdLst/>
              <a:ahLst/>
              <a:cxnLst/>
              <a:rect l="l" t="t" r="r" b="b"/>
              <a:pathLst>
                <a:path w="3420745">
                  <a:moveTo>
                    <a:pt x="0" y="0"/>
                  </a:moveTo>
                  <a:lnTo>
                    <a:pt x="34202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724096" y="596697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720133" y="3500444"/>
              <a:ext cx="0" cy="2463165"/>
            </a:xfrm>
            <a:custGeom>
              <a:avLst/>
              <a:gdLst/>
              <a:ahLst/>
              <a:cxnLst/>
              <a:rect l="l" t="t" r="r" b="b"/>
              <a:pathLst>
                <a:path h="2463165">
                  <a:moveTo>
                    <a:pt x="0" y="24625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724096" y="350449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14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99877" y="3500444"/>
              <a:ext cx="0" cy="2463165"/>
            </a:xfrm>
            <a:custGeom>
              <a:avLst/>
              <a:gdLst/>
              <a:ahLst/>
              <a:cxnLst/>
              <a:rect l="l" t="t" r="r" b="b"/>
              <a:pathLst>
                <a:path h="2463165">
                  <a:moveTo>
                    <a:pt x="0" y="24625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03857" y="350449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7978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31783" y="3676361"/>
              <a:ext cx="3388360" cy="2087245"/>
            </a:xfrm>
            <a:custGeom>
              <a:avLst/>
              <a:gdLst/>
              <a:ahLst/>
              <a:cxnLst/>
              <a:rect l="l" t="t" r="r" b="b"/>
              <a:pathLst>
                <a:path w="3388359" h="2087245">
                  <a:moveTo>
                    <a:pt x="0" y="1543186"/>
                  </a:moveTo>
                  <a:lnTo>
                    <a:pt x="31906" y="1247261"/>
                  </a:lnTo>
                  <a:lnTo>
                    <a:pt x="63812" y="975373"/>
                  </a:lnTo>
                  <a:lnTo>
                    <a:pt x="103923" y="735446"/>
                  </a:lnTo>
                  <a:lnTo>
                    <a:pt x="135838" y="535672"/>
                  </a:lnTo>
                  <a:lnTo>
                    <a:pt x="167745" y="359755"/>
                  </a:lnTo>
                  <a:lnTo>
                    <a:pt x="199651" y="223721"/>
                  </a:lnTo>
                  <a:lnTo>
                    <a:pt x="239761" y="119828"/>
                  </a:lnTo>
                  <a:lnTo>
                    <a:pt x="271668" y="55817"/>
                  </a:lnTo>
                  <a:lnTo>
                    <a:pt x="303610" y="15935"/>
                  </a:lnTo>
                  <a:lnTo>
                    <a:pt x="343685" y="0"/>
                  </a:lnTo>
                  <a:lnTo>
                    <a:pt x="375564" y="23947"/>
                  </a:lnTo>
                  <a:lnTo>
                    <a:pt x="407534" y="63830"/>
                  </a:lnTo>
                  <a:lnTo>
                    <a:pt x="439413" y="127841"/>
                  </a:lnTo>
                  <a:lnTo>
                    <a:pt x="479487" y="207786"/>
                  </a:lnTo>
                  <a:lnTo>
                    <a:pt x="511457" y="311680"/>
                  </a:lnTo>
                  <a:lnTo>
                    <a:pt x="543336" y="423766"/>
                  </a:lnTo>
                  <a:lnTo>
                    <a:pt x="583231" y="543684"/>
                  </a:lnTo>
                  <a:lnTo>
                    <a:pt x="615380" y="671706"/>
                  </a:lnTo>
                  <a:lnTo>
                    <a:pt x="647260" y="807469"/>
                  </a:lnTo>
                  <a:lnTo>
                    <a:pt x="679139" y="943503"/>
                  </a:lnTo>
                  <a:lnTo>
                    <a:pt x="719304" y="1079267"/>
                  </a:lnTo>
                  <a:lnTo>
                    <a:pt x="751183" y="1215300"/>
                  </a:lnTo>
                  <a:lnTo>
                    <a:pt x="783063" y="1335129"/>
                  </a:lnTo>
                  <a:lnTo>
                    <a:pt x="822957" y="1455228"/>
                  </a:lnTo>
                  <a:lnTo>
                    <a:pt x="855106" y="1567134"/>
                  </a:lnTo>
                  <a:lnTo>
                    <a:pt x="886986" y="1671027"/>
                  </a:lnTo>
                  <a:lnTo>
                    <a:pt x="918955" y="1766926"/>
                  </a:lnTo>
                  <a:lnTo>
                    <a:pt x="958850" y="1846899"/>
                  </a:lnTo>
                  <a:lnTo>
                    <a:pt x="990999" y="1910918"/>
                  </a:lnTo>
                  <a:lnTo>
                    <a:pt x="1022879" y="1974938"/>
                  </a:lnTo>
                  <a:lnTo>
                    <a:pt x="1054758" y="2014812"/>
                  </a:lnTo>
                  <a:lnTo>
                    <a:pt x="1094923" y="2046934"/>
                  </a:lnTo>
                  <a:lnTo>
                    <a:pt x="1126802" y="2070864"/>
                  </a:lnTo>
                  <a:lnTo>
                    <a:pt x="1158681" y="2086808"/>
                  </a:lnTo>
                  <a:lnTo>
                    <a:pt x="1198576" y="2086808"/>
                  </a:lnTo>
                  <a:lnTo>
                    <a:pt x="1230725" y="2078831"/>
                  </a:lnTo>
                  <a:lnTo>
                    <a:pt x="1262605" y="2054910"/>
                  </a:lnTo>
                  <a:lnTo>
                    <a:pt x="1294574" y="2030765"/>
                  </a:lnTo>
                  <a:lnTo>
                    <a:pt x="1334469" y="2006835"/>
                  </a:lnTo>
                  <a:lnTo>
                    <a:pt x="1366528" y="1966961"/>
                  </a:lnTo>
                  <a:lnTo>
                    <a:pt x="1398497" y="1926862"/>
                  </a:lnTo>
                  <a:lnTo>
                    <a:pt x="1438392" y="1886988"/>
                  </a:lnTo>
                  <a:lnTo>
                    <a:pt x="1470451" y="1838922"/>
                  </a:lnTo>
                  <a:lnTo>
                    <a:pt x="1502421" y="1791072"/>
                  </a:lnTo>
                  <a:lnTo>
                    <a:pt x="1534300" y="1742996"/>
                  </a:lnTo>
                  <a:lnTo>
                    <a:pt x="1574195" y="1694885"/>
                  </a:lnTo>
                  <a:lnTo>
                    <a:pt x="1606344" y="1647079"/>
                  </a:lnTo>
                  <a:lnTo>
                    <a:pt x="1638224" y="1607016"/>
                  </a:lnTo>
                  <a:lnTo>
                    <a:pt x="1678118" y="1567134"/>
                  </a:lnTo>
                  <a:lnTo>
                    <a:pt x="1709997" y="1526981"/>
                  </a:lnTo>
                  <a:lnTo>
                    <a:pt x="1742147" y="1487098"/>
                  </a:lnTo>
                  <a:lnTo>
                    <a:pt x="1774026" y="1455228"/>
                  </a:lnTo>
                  <a:lnTo>
                    <a:pt x="1813921" y="1431100"/>
                  </a:lnTo>
                  <a:lnTo>
                    <a:pt x="1846070" y="1407152"/>
                  </a:lnTo>
                  <a:lnTo>
                    <a:pt x="1877950" y="1391217"/>
                  </a:lnTo>
                  <a:lnTo>
                    <a:pt x="1909919" y="1375282"/>
                  </a:lnTo>
                  <a:lnTo>
                    <a:pt x="1949813" y="1367269"/>
                  </a:lnTo>
                  <a:lnTo>
                    <a:pt x="1981873" y="1359347"/>
                  </a:lnTo>
                  <a:lnTo>
                    <a:pt x="2013842" y="1351154"/>
                  </a:lnTo>
                  <a:lnTo>
                    <a:pt x="2053737" y="1351154"/>
                  </a:lnTo>
                  <a:lnTo>
                    <a:pt x="2085616" y="1359347"/>
                  </a:lnTo>
                  <a:lnTo>
                    <a:pt x="2117766" y="1367269"/>
                  </a:lnTo>
                  <a:lnTo>
                    <a:pt x="2149645" y="1375282"/>
                  </a:lnTo>
                  <a:lnTo>
                    <a:pt x="2189539" y="1383204"/>
                  </a:lnTo>
                  <a:lnTo>
                    <a:pt x="2221689" y="1399230"/>
                  </a:lnTo>
                  <a:lnTo>
                    <a:pt x="2253568" y="1415165"/>
                  </a:lnTo>
                  <a:lnTo>
                    <a:pt x="2293463" y="1431100"/>
                  </a:lnTo>
                  <a:lnTo>
                    <a:pt x="2325342" y="1447215"/>
                  </a:lnTo>
                  <a:lnTo>
                    <a:pt x="2357492" y="1463240"/>
                  </a:lnTo>
                  <a:lnTo>
                    <a:pt x="2389461" y="1479175"/>
                  </a:lnTo>
                  <a:lnTo>
                    <a:pt x="2429265" y="1495110"/>
                  </a:lnTo>
                  <a:lnTo>
                    <a:pt x="2461235" y="1511046"/>
                  </a:lnTo>
                  <a:lnTo>
                    <a:pt x="2493384" y="1526981"/>
                  </a:lnTo>
                  <a:lnTo>
                    <a:pt x="2533279" y="1543186"/>
                  </a:lnTo>
                  <a:lnTo>
                    <a:pt x="2565158" y="1551198"/>
                  </a:lnTo>
                  <a:lnTo>
                    <a:pt x="2597308" y="1567134"/>
                  </a:lnTo>
                  <a:lnTo>
                    <a:pt x="2629187" y="1575056"/>
                  </a:lnTo>
                  <a:lnTo>
                    <a:pt x="2669081" y="1583069"/>
                  </a:lnTo>
                  <a:lnTo>
                    <a:pt x="2700961" y="1590991"/>
                  </a:lnTo>
                  <a:lnTo>
                    <a:pt x="2733110" y="1599004"/>
                  </a:lnTo>
                  <a:lnTo>
                    <a:pt x="2764990" y="1607016"/>
                  </a:lnTo>
                  <a:lnTo>
                    <a:pt x="2804884" y="1607016"/>
                  </a:lnTo>
                  <a:lnTo>
                    <a:pt x="2972656" y="1607016"/>
                  </a:lnTo>
                  <a:lnTo>
                    <a:pt x="3004806" y="1599004"/>
                  </a:lnTo>
                  <a:lnTo>
                    <a:pt x="3044700" y="1599004"/>
                  </a:lnTo>
                  <a:lnTo>
                    <a:pt x="3076580" y="1590991"/>
                  </a:lnTo>
                  <a:lnTo>
                    <a:pt x="3108729" y="1590991"/>
                  </a:lnTo>
                  <a:lnTo>
                    <a:pt x="3148624" y="1583069"/>
                  </a:lnTo>
                  <a:lnTo>
                    <a:pt x="3180503" y="1575056"/>
                  </a:lnTo>
                  <a:lnTo>
                    <a:pt x="3212382" y="1575056"/>
                  </a:lnTo>
                  <a:lnTo>
                    <a:pt x="3244532" y="1567134"/>
                  </a:lnTo>
                  <a:lnTo>
                    <a:pt x="3284426" y="1559121"/>
                  </a:lnTo>
                  <a:lnTo>
                    <a:pt x="3316306" y="1551198"/>
                  </a:lnTo>
                  <a:lnTo>
                    <a:pt x="3348275" y="1551198"/>
                  </a:lnTo>
                  <a:lnTo>
                    <a:pt x="3388350" y="1543186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5079321" y="4159450"/>
            <a:ext cx="203200" cy="1629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800" spc="-1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800" spc="-1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800" spc="-1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800" spc="1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800" spc="-20" dirty="0">
                <a:latin typeface="Arial"/>
                <a:cs typeface="Arial"/>
              </a:rPr>
              <a:t>-</a:t>
            </a:r>
            <a:r>
              <a:rPr sz="800" spc="-1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800" spc="-20" dirty="0">
                <a:latin typeface="Arial"/>
                <a:cs typeface="Arial"/>
              </a:rPr>
              <a:t>-</a:t>
            </a:r>
            <a:r>
              <a:rPr sz="800" spc="-1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111227" y="3911600"/>
            <a:ext cx="17081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111227" y="3663661"/>
            <a:ext cx="17081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111227" y="3423734"/>
            <a:ext cx="17081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10" dirty="0">
                <a:latin typeface="Arial"/>
                <a:cs typeface="Arial"/>
              </a:rPr>
              <a:t>0</a:t>
            </a:r>
            <a:r>
              <a:rPr sz="800" spc="25" dirty="0">
                <a:latin typeface="Arial"/>
                <a:cs typeface="Arial"/>
              </a:rPr>
              <a:t>.</a:t>
            </a:r>
            <a:r>
              <a:rPr sz="800" spc="1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3521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6880" algn="l"/>
              </a:tabLst>
            </a:pPr>
            <a:r>
              <a:rPr sz="4200" spc="-114" dirty="0"/>
              <a:t>Display	</a:t>
            </a:r>
            <a:r>
              <a:rPr sz="4200" spc="-75" dirty="0"/>
              <a:t>Fa</a:t>
            </a:r>
            <a:r>
              <a:rPr sz="4200" spc="-140" dirty="0"/>
              <a:t>cilities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6244" y="1395806"/>
            <a:ext cx="13487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plot(.)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591814"/>
            <a:ext cx="1559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stem(.)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724" y="1982723"/>
            <a:ext cx="3352800" cy="16002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894"/>
              </a:spcBef>
            </a:pPr>
            <a:r>
              <a:rPr sz="1800" spc="-10" dirty="0">
                <a:latin typeface="Tahoma"/>
                <a:cs typeface="Tahoma"/>
              </a:rPr>
              <a:t>Example:</a:t>
            </a:r>
            <a:endParaRPr sz="1800" dirty="0">
              <a:latin typeface="Tahoma"/>
              <a:cs typeface="Tahoma"/>
            </a:endParaRPr>
          </a:p>
          <a:p>
            <a:pPr marL="8953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&gt;&gt;x=linspace(0,4*pi,100);</a:t>
            </a:r>
          </a:p>
          <a:p>
            <a:pPr marL="8953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&gt;&gt;y=sin(x);</a:t>
            </a:r>
          </a:p>
          <a:p>
            <a:pPr marL="895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&gt;&gt;plot(y)</a:t>
            </a:r>
            <a:endParaRPr sz="1800" dirty="0">
              <a:latin typeface="Tahoma"/>
              <a:cs typeface="Tahoma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&gt;&gt;plot(x,y)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0724" y="4649723"/>
            <a:ext cx="3352800" cy="10668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65"/>
              </a:spcBef>
            </a:pPr>
            <a:r>
              <a:rPr sz="1800" spc="-10" dirty="0">
                <a:latin typeface="Tahoma"/>
                <a:cs typeface="Tahoma"/>
              </a:rPr>
              <a:t>Example:</a:t>
            </a:r>
            <a:endParaRPr sz="1800">
              <a:latin typeface="Tahoma"/>
              <a:cs typeface="Tahoma"/>
            </a:endParaRPr>
          </a:p>
          <a:p>
            <a:pPr marL="895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&gt;&gt;stem(y)</a:t>
            </a:r>
            <a:endParaRPr sz="1800">
              <a:latin typeface="Tahoma"/>
              <a:cs typeface="Tahoma"/>
            </a:endParaRPr>
          </a:p>
          <a:p>
            <a:pPr marL="8953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&gt;&gt;stem(x,y)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76251" y="3708546"/>
            <a:ext cx="3129280" cy="2251710"/>
            <a:chOff x="5476251" y="3708546"/>
            <a:chExt cx="3129280" cy="2251710"/>
          </a:xfrm>
        </p:grpSpPr>
        <p:sp>
          <p:nvSpPr>
            <p:cNvPr id="8" name="object 8"/>
            <p:cNvSpPr/>
            <p:nvPr/>
          </p:nvSpPr>
          <p:spPr>
            <a:xfrm>
              <a:off x="5476886" y="3709181"/>
              <a:ext cx="3114040" cy="0"/>
            </a:xfrm>
            <a:custGeom>
              <a:avLst/>
              <a:gdLst/>
              <a:ahLst/>
              <a:cxnLst/>
              <a:rect l="l" t="t" r="r" b="b"/>
              <a:pathLst>
                <a:path w="3114040">
                  <a:moveTo>
                    <a:pt x="0" y="0"/>
                  </a:moveTo>
                  <a:lnTo>
                    <a:pt x="31136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94127" y="3712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6886" y="5952563"/>
              <a:ext cx="3114040" cy="0"/>
            </a:xfrm>
            <a:custGeom>
              <a:avLst/>
              <a:gdLst/>
              <a:ahLst/>
              <a:cxnLst/>
              <a:rect l="l" t="t" r="r" b="b"/>
              <a:pathLst>
                <a:path w="3114040">
                  <a:moveTo>
                    <a:pt x="0" y="0"/>
                  </a:moveTo>
                  <a:lnTo>
                    <a:pt x="31136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94128" y="595619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90520" y="3709181"/>
              <a:ext cx="0" cy="2243455"/>
            </a:xfrm>
            <a:custGeom>
              <a:avLst/>
              <a:gdLst/>
              <a:ahLst/>
              <a:cxnLst/>
              <a:rect l="l" t="t" r="r" b="b"/>
              <a:pathLst>
                <a:path h="2243454">
                  <a:moveTo>
                    <a:pt x="0" y="22433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94127" y="3712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6886" y="3709181"/>
              <a:ext cx="0" cy="2243455"/>
            </a:xfrm>
            <a:custGeom>
              <a:avLst/>
              <a:gdLst/>
              <a:ahLst/>
              <a:cxnLst/>
              <a:rect l="l" t="t" r="r" b="b"/>
              <a:pathLst>
                <a:path h="2243454">
                  <a:moveTo>
                    <a:pt x="0" y="22433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80509" y="3712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6886" y="5952563"/>
              <a:ext cx="3114040" cy="0"/>
            </a:xfrm>
            <a:custGeom>
              <a:avLst/>
              <a:gdLst/>
              <a:ahLst/>
              <a:cxnLst/>
              <a:rect l="l" t="t" r="r" b="b"/>
              <a:pathLst>
                <a:path w="3114040">
                  <a:moveTo>
                    <a:pt x="0" y="0"/>
                  </a:moveTo>
                  <a:lnTo>
                    <a:pt x="31136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94128" y="595619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76886" y="3709181"/>
              <a:ext cx="0" cy="2243455"/>
            </a:xfrm>
            <a:custGeom>
              <a:avLst/>
              <a:gdLst/>
              <a:ahLst/>
              <a:cxnLst/>
              <a:rect l="l" t="t" r="r" b="b"/>
              <a:pathLst>
                <a:path h="2243454">
                  <a:moveTo>
                    <a:pt x="0" y="22433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0509" y="3712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76886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0510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6886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80509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2325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85932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82325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85932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5166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8774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5166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8773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8090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11697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14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8090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11697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14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20768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24375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20767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24374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33609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37216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33609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37216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39236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42844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39236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42843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52078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55767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14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52078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55767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14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64755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68445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14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64755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68444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14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77679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281286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277679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281286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90521" y="5916238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3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594128" y="5919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90520" y="3709181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91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94127" y="37419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76886" y="595256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509564" y="595619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54039" y="595256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57646" y="595619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274964" y="5881746"/>
            <a:ext cx="245745" cy="21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0" algn="r">
              <a:lnSpc>
                <a:spcPts val="765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-</a:t>
            </a: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ts val="765"/>
              </a:lnSpc>
            </a:pPr>
            <a:r>
              <a:rPr sz="750" spc="-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18764" y="5961868"/>
            <a:ext cx="12763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10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31638" y="5961868"/>
            <a:ext cx="12763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20</a:t>
            </a:r>
            <a:endParaRPr sz="7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44315" y="5961868"/>
            <a:ext cx="12763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30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57157" y="5961868"/>
            <a:ext cx="12763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40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970080" y="5961868"/>
            <a:ext cx="12763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275462" y="5961868"/>
            <a:ext cx="12763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60</a:t>
            </a:r>
            <a:endParaRPr sz="7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588385" y="5961868"/>
            <a:ext cx="12763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70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01227" y="5961868"/>
            <a:ext cx="12763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80</a:t>
            </a:r>
            <a:endParaRPr sz="7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214151" y="5961868"/>
            <a:ext cx="46926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2895" algn="l"/>
              </a:tabLst>
            </a:pPr>
            <a:r>
              <a:rPr sz="750" spc="-20" dirty="0">
                <a:latin typeface="Arial"/>
                <a:cs typeface="Arial"/>
              </a:rPr>
              <a:t>9</a:t>
            </a:r>
            <a:r>
              <a:rPr sz="750" spc="-5" dirty="0">
                <a:latin typeface="Arial"/>
                <a:cs typeface="Arial"/>
              </a:rPr>
              <a:t>0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-20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476312" y="3708606"/>
            <a:ext cx="3143885" cy="2251710"/>
            <a:chOff x="5476312" y="3708606"/>
            <a:chExt cx="3143885" cy="2251710"/>
          </a:xfrm>
        </p:grpSpPr>
        <p:sp>
          <p:nvSpPr>
            <p:cNvPr id="79" name="object 79"/>
            <p:cNvSpPr/>
            <p:nvPr/>
          </p:nvSpPr>
          <p:spPr>
            <a:xfrm>
              <a:off x="5476886" y="572673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09564" y="5730372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554039" y="5726738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557646" y="5730372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76886" y="5501111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09564" y="550474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554039" y="550111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557646" y="550474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76886" y="527528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509564" y="527889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554039" y="527528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57646" y="527889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76886" y="504941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509564" y="50531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554039" y="504941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557646" y="50531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76886" y="4830921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09564" y="483453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554039" y="483092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557646" y="483453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476886" y="4605047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509564" y="460865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554039" y="4605047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557646" y="460865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476886" y="4379256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509564" y="438286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554039" y="4379256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557646" y="438286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476886" y="415338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509564" y="415707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554039" y="4153382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557646" y="415707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76886" y="3927591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509564" y="393119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554039" y="392759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557646" y="393119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476886" y="3709181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04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09564" y="3712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554039" y="370918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4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7646" y="3712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60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476886" y="3709181"/>
              <a:ext cx="3114040" cy="0"/>
            </a:xfrm>
            <a:custGeom>
              <a:avLst/>
              <a:gdLst/>
              <a:ahLst/>
              <a:cxnLst/>
              <a:rect l="l" t="t" r="r" b="b"/>
              <a:pathLst>
                <a:path w="3114040">
                  <a:moveTo>
                    <a:pt x="0" y="0"/>
                  </a:moveTo>
                  <a:lnTo>
                    <a:pt x="31136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594128" y="3712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476886" y="5952563"/>
              <a:ext cx="3114040" cy="0"/>
            </a:xfrm>
            <a:custGeom>
              <a:avLst/>
              <a:gdLst/>
              <a:ahLst/>
              <a:cxnLst/>
              <a:rect l="l" t="t" r="r" b="b"/>
              <a:pathLst>
                <a:path w="3114040">
                  <a:moveTo>
                    <a:pt x="0" y="0"/>
                  </a:moveTo>
                  <a:lnTo>
                    <a:pt x="31136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594128" y="595619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590520" y="3709181"/>
              <a:ext cx="0" cy="2243455"/>
            </a:xfrm>
            <a:custGeom>
              <a:avLst/>
              <a:gdLst/>
              <a:ahLst/>
              <a:cxnLst/>
              <a:rect l="l" t="t" r="r" b="b"/>
              <a:pathLst>
                <a:path h="2243454">
                  <a:moveTo>
                    <a:pt x="0" y="22433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594128" y="3712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6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76886" y="3709181"/>
              <a:ext cx="0" cy="2243455"/>
            </a:xfrm>
            <a:custGeom>
              <a:avLst/>
              <a:gdLst/>
              <a:ahLst/>
              <a:cxnLst/>
              <a:rect l="l" t="t" r="r" b="b"/>
              <a:pathLst>
                <a:path h="2243454">
                  <a:moveTo>
                    <a:pt x="0" y="22433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80510" y="3712871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63" y="0"/>
                  </a:lnTo>
                </a:path>
              </a:pathLst>
            </a:custGeom>
            <a:ln w="72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476886" y="4044218"/>
              <a:ext cx="240665" cy="1260475"/>
            </a:xfrm>
            <a:custGeom>
              <a:avLst/>
              <a:gdLst/>
              <a:ahLst/>
              <a:cxnLst/>
              <a:rect l="l" t="t" r="r" b="b"/>
              <a:pathLst>
                <a:path w="240664" h="1260475">
                  <a:moveTo>
                    <a:pt x="0" y="1231068"/>
                  </a:moveTo>
                  <a:lnTo>
                    <a:pt x="2495" y="1241729"/>
                  </a:lnTo>
                  <a:lnTo>
                    <a:pt x="9075" y="1251029"/>
                  </a:lnTo>
                  <a:lnTo>
                    <a:pt x="18378" y="1257607"/>
                  </a:lnTo>
                  <a:lnTo>
                    <a:pt x="29046" y="1260102"/>
                  </a:lnTo>
                  <a:lnTo>
                    <a:pt x="39713" y="1257607"/>
                  </a:lnTo>
                  <a:lnTo>
                    <a:pt x="49016" y="1251029"/>
                  </a:lnTo>
                  <a:lnTo>
                    <a:pt x="55596" y="1241729"/>
                  </a:lnTo>
                  <a:lnTo>
                    <a:pt x="58092" y="1231068"/>
                  </a:lnTo>
                  <a:lnTo>
                    <a:pt x="55596" y="1220265"/>
                  </a:lnTo>
                  <a:lnTo>
                    <a:pt x="49016" y="1210892"/>
                  </a:lnTo>
                  <a:lnTo>
                    <a:pt x="39713" y="1204287"/>
                  </a:lnTo>
                  <a:lnTo>
                    <a:pt x="29046" y="1201788"/>
                  </a:lnTo>
                  <a:lnTo>
                    <a:pt x="18378" y="1204287"/>
                  </a:lnTo>
                  <a:lnTo>
                    <a:pt x="9075" y="1210892"/>
                  </a:lnTo>
                  <a:lnTo>
                    <a:pt x="2495" y="1220265"/>
                  </a:lnTo>
                  <a:lnTo>
                    <a:pt x="0" y="1231068"/>
                  </a:lnTo>
                  <a:close/>
                </a:path>
                <a:path w="240664" h="1260475">
                  <a:moveTo>
                    <a:pt x="29046" y="961479"/>
                  </a:moveTo>
                  <a:lnTo>
                    <a:pt x="31542" y="972166"/>
                  </a:lnTo>
                  <a:lnTo>
                    <a:pt x="38124" y="981522"/>
                  </a:lnTo>
                  <a:lnTo>
                    <a:pt x="47428" y="988157"/>
                  </a:lnTo>
                  <a:lnTo>
                    <a:pt x="58092" y="990677"/>
                  </a:lnTo>
                  <a:lnTo>
                    <a:pt x="68759" y="988157"/>
                  </a:lnTo>
                  <a:lnTo>
                    <a:pt x="78062" y="981522"/>
                  </a:lnTo>
                  <a:lnTo>
                    <a:pt x="84642" y="972166"/>
                  </a:lnTo>
                  <a:lnTo>
                    <a:pt x="87138" y="961479"/>
                  </a:lnTo>
                  <a:lnTo>
                    <a:pt x="84642" y="950771"/>
                  </a:lnTo>
                  <a:lnTo>
                    <a:pt x="78062" y="941447"/>
                  </a:lnTo>
                  <a:lnTo>
                    <a:pt x="68759" y="934860"/>
                  </a:lnTo>
                  <a:lnTo>
                    <a:pt x="58092" y="932364"/>
                  </a:lnTo>
                  <a:lnTo>
                    <a:pt x="47428" y="934860"/>
                  </a:lnTo>
                  <a:lnTo>
                    <a:pt x="38124" y="941447"/>
                  </a:lnTo>
                  <a:lnTo>
                    <a:pt x="31542" y="950771"/>
                  </a:lnTo>
                  <a:lnTo>
                    <a:pt x="29046" y="961479"/>
                  </a:lnTo>
                  <a:close/>
                </a:path>
                <a:path w="240664" h="1260475">
                  <a:moveTo>
                    <a:pt x="58092" y="713790"/>
                  </a:moveTo>
                  <a:lnTo>
                    <a:pt x="60588" y="724498"/>
                  </a:lnTo>
                  <a:lnTo>
                    <a:pt x="67170" y="733822"/>
                  </a:lnTo>
                  <a:lnTo>
                    <a:pt x="76474" y="740409"/>
                  </a:lnTo>
                  <a:lnTo>
                    <a:pt x="87138" y="742905"/>
                  </a:lnTo>
                  <a:lnTo>
                    <a:pt x="97837" y="740409"/>
                  </a:lnTo>
                  <a:lnTo>
                    <a:pt x="107211" y="733822"/>
                  </a:lnTo>
                  <a:lnTo>
                    <a:pt x="113861" y="724498"/>
                  </a:lnTo>
                  <a:lnTo>
                    <a:pt x="116389" y="713790"/>
                  </a:lnTo>
                  <a:lnTo>
                    <a:pt x="113861" y="703129"/>
                  </a:lnTo>
                  <a:lnTo>
                    <a:pt x="107211" y="693829"/>
                  </a:lnTo>
                  <a:lnTo>
                    <a:pt x="97837" y="687251"/>
                  </a:lnTo>
                  <a:lnTo>
                    <a:pt x="87138" y="684756"/>
                  </a:lnTo>
                  <a:lnTo>
                    <a:pt x="76474" y="687251"/>
                  </a:lnTo>
                  <a:lnTo>
                    <a:pt x="67170" y="693829"/>
                  </a:lnTo>
                  <a:lnTo>
                    <a:pt x="60588" y="703129"/>
                  </a:lnTo>
                  <a:lnTo>
                    <a:pt x="58092" y="713790"/>
                  </a:lnTo>
                  <a:close/>
                </a:path>
                <a:path w="240664" h="1260475">
                  <a:moveTo>
                    <a:pt x="94401" y="495215"/>
                  </a:moveTo>
                  <a:lnTo>
                    <a:pt x="96930" y="505949"/>
                  </a:lnTo>
                  <a:lnTo>
                    <a:pt x="103582" y="515330"/>
                  </a:lnTo>
                  <a:lnTo>
                    <a:pt x="112957" y="521973"/>
                  </a:lnTo>
                  <a:lnTo>
                    <a:pt x="123652" y="524495"/>
                  </a:lnTo>
                  <a:lnTo>
                    <a:pt x="134321" y="521973"/>
                  </a:lnTo>
                  <a:lnTo>
                    <a:pt x="143627" y="515330"/>
                  </a:lnTo>
                  <a:lnTo>
                    <a:pt x="150210" y="505949"/>
                  </a:lnTo>
                  <a:lnTo>
                    <a:pt x="152706" y="495215"/>
                  </a:lnTo>
                  <a:lnTo>
                    <a:pt x="150210" y="484555"/>
                  </a:lnTo>
                  <a:lnTo>
                    <a:pt x="143627" y="475255"/>
                  </a:lnTo>
                  <a:lnTo>
                    <a:pt x="134321" y="468677"/>
                  </a:lnTo>
                  <a:lnTo>
                    <a:pt x="123652" y="466182"/>
                  </a:lnTo>
                  <a:lnTo>
                    <a:pt x="112957" y="468677"/>
                  </a:lnTo>
                  <a:lnTo>
                    <a:pt x="103582" y="475255"/>
                  </a:lnTo>
                  <a:lnTo>
                    <a:pt x="96930" y="484555"/>
                  </a:lnTo>
                  <a:lnTo>
                    <a:pt x="94401" y="495215"/>
                  </a:lnTo>
                  <a:close/>
                </a:path>
                <a:path w="240664" h="1260475">
                  <a:moveTo>
                    <a:pt x="123652" y="313221"/>
                  </a:moveTo>
                  <a:lnTo>
                    <a:pt x="126149" y="323882"/>
                  </a:lnTo>
                  <a:lnTo>
                    <a:pt x="132732" y="333181"/>
                  </a:lnTo>
                  <a:lnTo>
                    <a:pt x="142038" y="339759"/>
                  </a:lnTo>
                  <a:lnTo>
                    <a:pt x="152706" y="342255"/>
                  </a:lnTo>
                  <a:lnTo>
                    <a:pt x="163370" y="339759"/>
                  </a:lnTo>
                  <a:lnTo>
                    <a:pt x="172674" y="333181"/>
                  </a:lnTo>
                  <a:lnTo>
                    <a:pt x="179256" y="323882"/>
                  </a:lnTo>
                  <a:lnTo>
                    <a:pt x="181752" y="313221"/>
                  </a:lnTo>
                  <a:lnTo>
                    <a:pt x="179256" y="302560"/>
                  </a:lnTo>
                  <a:lnTo>
                    <a:pt x="172674" y="293260"/>
                  </a:lnTo>
                  <a:lnTo>
                    <a:pt x="163370" y="286682"/>
                  </a:lnTo>
                  <a:lnTo>
                    <a:pt x="152706" y="284187"/>
                  </a:lnTo>
                  <a:lnTo>
                    <a:pt x="142038" y="286682"/>
                  </a:lnTo>
                  <a:lnTo>
                    <a:pt x="132732" y="293260"/>
                  </a:lnTo>
                  <a:lnTo>
                    <a:pt x="126149" y="302560"/>
                  </a:lnTo>
                  <a:lnTo>
                    <a:pt x="123652" y="313221"/>
                  </a:lnTo>
                  <a:close/>
                </a:path>
                <a:path w="240664" h="1260475">
                  <a:moveTo>
                    <a:pt x="152706" y="152960"/>
                  </a:moveTo>
                  <a:lnTo>
                    <a:pt x="155202" y="163634"/>
                  </a:lnTo>
                  <a:lnTo>
                    <a:pt x="161782" y="172962"/>
                  </a:lnTo>
                  <a:lnTo>
                    <a:pt x="171085" y="179568"/>
                  </a:lnTo>
                  <a:lnTo>
                    <a:pt x="181752" y="182076"/>
                  </a:lnTo>
                  <a:lnTo>
                    <a:pt x="192420" y="179568"/>
                  </a:lnTo>
                  <a:lnTo>
                    <a:pt x="201723" y="172962"/>
                  </a:lnTo>
                  <a:lnTo>
                    <a:pt x="208303" y="163634"/>
                  </a:lnTo>
                  <a:lnTo>
                    <a:pt x="210799" y="152960"/>
                  </a:lnTo>
                  <a:lnTo>
                    <a:pt x="208303" y="142299"/>
                  </a:lnTo>
                  <a:lnTo>
                    <a:pt x="201723" y="133000"/>
                  </a:lnTo>
                  <a:lnTo>
                    <a:pt x="192420" y="126422"/>
                  </a:lnTo>
                  <a:lnTo>
                    <a:pt x="181752" y="123927"/>
                  </a:lnTo>
                  <a:lnTo>
                    <a:pt x="171085" y="126422"/>
                  </a:lnTo>
                  <a:lnTo>
                    <a:pt x="161782" y="133000"/>
                  </a:lnTo>
                  <a:lnTo>
                    <a:pt x="155202" y="142299"/>
                  </a:lnTo>
                  <a:lnTo>
                    <a:pt x="152706" y="152960"/>
                  </a:lnTo>
                  <a:close/>
                </a:path>
                <a:path w="240664" h="1260475">
                  <a:moveTo>
                    <a:pt x="181752" y="29033"/>
                  </a:moveTo>
                  <a:lnTo>
                    <a:pt x="184249" y="39767"/>
                  </a:lnTo>
                  <a:lnTo>
                    <a:pt x="190831" y="49148"/>
                  </a:lnTo>
                  <a:lnTo>
                    <a:pt x="200135" y="55791"/>
                  </a:lnTo>
                  <a:lnTo>
                    <a:pt x="210798" y="58313"/>
                  </a:lnTo>
                  <a:lnTo>
                    <a:pt x="221581" y="55791"/>
                  </a:lnTo>
                  <a:lnTo>
                    <a:pt x="230945" y="49148"/>
                  </a:lnTo>
                  <a:lnTo>
                    <a:pt x="237550" y="39767"/>
                  </a:lnTo>
                  <a:lnTo>
                    <a:pt x="240050" y="29033"/>
                  </a:lnTo>
                  <a:lnTo>
                    <a:pt x="237550" y="18372"/>
                  </a:lnTo>
                  <a:lnTo>
                    <a:pt x="230945" y="9073"/>
                  </a:lnTo>
                  <a:lnTo>
                    <a:pt x="221581" y="2495"/>
                  </a:lnTo>
                  <a:lnTo>
                    <a:pt x="210798" y="0"/>
                  </a:lnTo>
                  <a:lnTo>
                    <a:pt x="200135" y="2495"/>
                  </a:lnTo>
                  <a:lnTo>
                    <a:pt x="190831" y="9073"/>
                  </a:lnTo>
                  <a:lnTo>
                    <a:pt x="184249" y="18372"/>
                  </a:lnTo>
                  <a:lnTo>
                    <a:pt x="181752" y="2903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94580" y="3839587"/>
              <a:ext cx="277532" cy="248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942435" y="4124348"/>
              <a:ext cx="211454" cy="633730"/>
            </a:xfrm>
            <a:custGeom>
              <a:avLst/>
              <a:gdLst/>
              <a:ahLst/>
              <a:cxnLst/>
              <a:rect l="l" t="t" r="r" b="b"/>
              <a:pathLst>
                <a:path w="211454" h="633729">
                  <a:moveTo>
                    <a:pt x="0" y="29033"/>
                  </a:moveTo>
                  <a:lnTo>
                    <a:pt x="2506" y="39836"/>
                  </a:lnTo>
                  <a:lnTo>
                    <a:pt x="9110" y="49209"/>
                  </a:lnTo>
                  <a:lnTo>
                    <a:pt x="18434" y="55814"/>
                  </a:lnTo>
                  <a:lnTo>
                    <a:pt x="29103" y="58313"/>
                  </a:lnTo>
                  <a:lnTo>
                    <a:pt x="39759" y="55814"/>
                  </a:lnTo>
                  <a:lnTo>
                    <a:pt x="49055" y="49209"/>
                  </a:lnTo>
                  <a:lnTo>
                    <a:pt x="55630" y="39836"/>
                  </a:lnTo>
                  <a:lnTo>
                    <a:pt x="58124" y="29033"/>
                  </a:lnTo>
                  <a:lnTo>
                    <a:pt x="55630" y="18372"/>
                  </a:lnTo>
                  <a:lnTo>
                    <a:pt x="49055" y="9073"/>
                  </a:lnTo>
                  <a:lnTo>
                    <a:pt x="39759" y="2495"/>
                  </a:lnTo>
                  <a:lnTo>
                    <a:pt x="29103" y="0"/>
                  </a:lnTo>
                  <a:lnTo>
                    <a:pt x="18434" y="2495"/>
                  </a:lnTo>
                  <a:lnTo>
                    <a:pt x="9110" y="9073"/>
                  </a:lnTo>
                  <a:lnTo>
                    <a:pt x="2506" y="18372"/>
                  </a:lnTo>
                  <a:lnTo>
                    <a:pt x="0" y="29033"/>
                  </a:lnTo>
                  <a:close/>
                </a:path>
                <a:path w="211454" h="633729">
                  <a:moveTo>
                    <a:pt x="29103" y="131144"/>
                  </a:moveTo>
                  <a:lnTo>
                    <a:pt x="31597" y="141852"/>
                  </a:lnTo>
                  <a:lnTo>
                    <a:pt x="38172" y="151176"/>
                  </a:lnTo>
                  <a:lnTo>
                    <a:pt x="47468" y="157763"/>
                  </a:lnTo>
                  <a:lnTo>
                    <a:pt x="58124" y="160260"/>
                  </a:lnTo>
                  <a:lnTo>
                    <a:pt x="68781" y="157763"/>
                  </a:lnTo>
                  <a:lnTo>
                    <a:pt x="78077" y="151176"/>
                  </a:lnTo>
                  <a:lnTo>
                    <a:pt x="84652" y="141852"/>
                  </a:lnTo>
                  <a:lnTo>
                    <a:pt x="87146" y="131144"/>
                  </a:lnTo>
                  <a:lnTo>
                    <a:pt x="84652" y="120388"/>
                  </a:lnTo>
                  <a:lnTo>
                    <a:pt x="78077" y="111040"/>
                  </a:lnTo>
                  <a:lnTo>
                    <a:pt x="68781" y="104444"/>
                  </a:lnTo>
                  <a:lnTo>
                    <a:pt x="58124" y="101946"/>
                  </a:lnTo>
                  <a:lnTo>
                    <a:pt x="47468" y="104444"/>
                  </a:lnTo>
                  <a:lnTo>
                    <a:pt x="38172" y="111040"/>
                  </a:lnTo>
                  <a:lnTo>
                    <a:pt x="31597" y="120388"/>
                  </a:lnTo>
                  <a:lnTo>
                    <a:pt x="29103" y="131144"/>
                  </a:lnTo>
                  <a:close/>
                </a:path>
                <a:path w="211454" h="633729">
                  <a:moveTo>
                    <a:pt x="65421" y="240390"/>
                  </a:moveTo>
                  <a:lnTo>
                    <a:pt x="67915" y="251051"/>
                  </a:lnTo>
                  <a:lnTo>
                    <a:pt x="74490" y="260351"/>
                  </a:lnTo>
                  <a:lnTo>
                    <a:pt x="83786" y="266929"/>
                  </a:lnTo>
                  <a:lnTo>
                    <a:pt x="94442" y="269424"/>
                  </a:lnTo>
                  <a:lnTo>
                    <a:pt x="105241" y="266929"/>
                  </a:lnTo>
                  <a:lnTo>
                    <a:pt x="114610" y="260351"/>
                  </a:lnTo>
                  <a:lnTo>
                    <a:pt x="121212" y="251051"/>
                  </a:lnTo>
                  <a:lnTo>
                    <a:pt x="123710" y="240390"/>
                  </a:lnTo>
                  <a:lnTo>
                    <a:pt x="121212" y="229682"/>
                  </a:lnTo>
                  <a:lnTo>
                    <a:pt x="114610" y="220357"/>
                  </a:lnTo>
                  <a:lnTo>
                    <a:pt x="105241" y="213771"/>
                  </a:lnTo>
                  <a:lnTo>
                    <a:pt x="94442" y="211274"/>
                  </a:lnTo>
                  <a:lnTo>
                    <a:pt x="83786" y="213771"/>
                  </a:lnTo>
                  <a:lnTo>
                    <a:pt x="74490" y="220357"/>
                  </a:lnTo>
                  <a:lnTo>
                    <a:pt x="67915" y="229682"/>
                  </a:lnTo>
                  <a:lnTo>
                    <a:pt x="65421" y="240390"/>
                  </a:lnTo>
                  <a:close/>
                </a:path>
                <a:path w="211454" h="633729">
                  <a:moveTo>
                    <a:pt x="94442" y="357018"/>
                  </a:moveTo>
                  <a:lnTo>
                    <a:pt x="96975" y="367678"/>
                  </a:lnTo>
                  <a:lnTo>
                    <a:pt x="103634" y="376978"/>
                  </a:lnTo>
                  <a:lnTo>
                    <a:pt x="113015" y="383556"/>
                  </a:lnTo>
                  <a:lnTo>
                    <a:pt x="123710" y="386051"/>
                  </a:lnTo>
                  <a:lnTo>
                    <a:pt x="134366" y="383556"/>
                  </a:lnTo>
                  <a:lnTo>
                    <a:pt x="143662" y="376978"/>
                  </a:lnTo>
                  <a:lnTo>
                    <a:pt x="150237" y="367678"/>
                  </a:lnTo>
                  <a:lnTo>
                    <a:pt x="152731" y="357018"/>
                  </a:lnTo>
                  <a:lnTo>
                    <a:pt x="150237" y="346214"/>
                  </a:lnTo>
                  <a:lnTo>
                    <a:pt x="143662" y="336841"/>
                  </a:lnTo>
                  <a:lnTo>
                    <a:pt x="134366" y="330237"/>
                  </a:lnTo>
                  <a:lnTo>
                    <a:pt x="123710" y="327738"/>
                  </a:lnTo>
                  <a:lnTo>
                    <a:pt x="113015" y="330237"/>
                  </a:lnTo>
                  <a:lnTo>
                    <a:pt x="103634" y="336841"/>
                  </a:lnTo>
                  <a:lnTo>
                    <a:pt x="96975" y="346214"/>
                  </a:lnTo>
                  <a:lnTo>
                    <a:pt x="94442" y="357018"/>
                  </a:lnTo>
                  <a:close/>
                </a:path>
                <a:path w="211454" h="633729">
                  <a:moveTo>
                    <a:pt x="123710" y="480698"/>
                  </a:moveTo>
                  <a:lnTo>
                    <a:pt x="126204" y="491372"/>
                  </a:lnTo>
                  <a:lnTo>
                    <a:pt x="132779" y="500700"/>
                  </a:lnTo>
                  <a:lnTo>
                    <a:pt x="142075" y="507306"/>
                  </a:lnTo>
                  <a:lnTo>
                    <a:pt x="152731" y="509814"/>
                  </a:lnTo>
                  <a:lnTo>
                    <a:pt x="163387" y="507306"/>
                  </a:lnTo>
                  <a:lnTo>
                    <a:pt x="172683" y="500700"/>
                  </a:lnTo>
                  <a:lnTo>
                    <a:pt x="179259" y="491372"/>
                  </a:lnTo>
                  <a:lnTo>
                    <a:pt x="181753" y="480698"/>
                  </a:lnTo>
                  <a:lnTo>
                    <a:pt x="179259" y="470038"/>
                  </a:lnTo>
                  <a:lnTo>
                    <a:pt x="172683" y="460738"/>
                  </a:lnTo>
                  <a:lnTo>
                    <a:pt x="163387" y="454160"/>
                  </a:lnTo>
                  <a:lnTo>
                    <a:pt x="152731" y="451665"/>
                  </a:lnTo>
                  <a:lnTo>
                    <a:pt x="142075" y="454160"/>
                  </a:lnTo>
                  <a:lnTo>
                    <a:pt x="132779" y="460738"/>
                  </a:lnTo>
                  <a:lnTo>
                    <a:pt x="126204" y="470038"/>
                  </a:lnTo>
                  <a:lnTo>
                    <a:pt x="123710" y="480698"/>
                  </a:lnTo>
                  <a:close/>
                </a:path>
                <a:path w="211454" h="633729">
                  <a:moveTo>
                    <a:pt x="152731" y="604625"/>
                  </a:moveTo>
                  <a:lnTo>
                    <a:pt x="155225" y="615286"/>
                  </a:lnTo>
                  <a:lnTo>
                    <a:pt x="161800" y="624586"/>
                  </a:lnTo>
                  <a:lnTo>
                    <a:pt x="171096" y="631164"/>
                  </a:lnTo>
                  <a:lnTo>
                    <a:pt x="181753" y="633659"/>
                  </a:lnTo>
                  <a:lnTo>
                    <a:pt x="192482" y="631164"/>
                  </a:lnTo>
                  <a:lnTo>
                    <a:pt x="201859" y="624586"/>
                  </a:lnTo>
                  <a:lnTo>
                    <a:pt x="208499" y="615286"/>
                  </a:lnTo>
                  <a:lnTo>
                    <a:pt x="211020" y="604625"/>
                  </a:lnTo>
                  <a:lnTo>
                    <a:pt x="208499" y="593926"/>
                  </a:lnTo>
                  <a:lnTo>
                    <a:pt x="201859" y="584542"/>
                  </a:lnTo>
                  <a:lnTo>
                    <a:pt x="192482" y="577879"/>
                  </a:lnTo>
                  <a:lnTo>
                    <a:pt x="181753" y="575346"/>
                  </a:lnTo>
                  <a:lnTo>
                    <a:pt x="171096" y="577879"/>
                  </a:lnTo>
                  <a:lnTo>
                    <a:pt x="161800" y="584542"/>
                  </a:lnTo>
                  <a:lnTo>
                    <a:pt x="155225" y="593926"/>
                  </a:lnTo>
                  <a:lnTo>
                    <a:pt x="152731" y="604625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30910" y="4823047"/>
              <a:ext cx="2489205" cy="977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498669" y="526798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21790" y="0"/>
                  </a:moveTo>
                  <a:lnTo>
                    <a:pt x="0" y="0"/>
                  </a:lnTo>
                  <a:lnTo>
                    <a:pt x="0" y="21816"/>
                  </a:lnTo>
                  <a:lnTo>
                    <a:pt x="14527" y="21816"/>
                  </a:lnTo>
                  <a:lnTo>
                    <a:pt x="21790" y="145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534978" y="3869441"/>
              <a:ext cx="589280" cy="1405890"/>
            </a:xfrm>
            <a:custGeom>
              <a:avLst/>
              <a:gdLst/>
              <a:ahLst/>
              <a:cxnLst/>
              <a:rect l="l" t="t" r="r" b="b"/>
              <a:pathLst>
                <a:path w="589279" h="1405889">
                  <a:moveTo>
                    <a:pt x="0" y="1405845"/>
                  </a:moveTo>
                  <a:lnTo>
                    <a:pt x="0" y="1136257"/>
                  </a:lnTo>
                </a:path>
                <a:path w="589279" h="1405889">
                  <a:moveTo>
                    <a:pt x="29046" y="1405845"/>
                  </a:moveTo>
                  <a:lnTo>
                    <a:pt x="29046" y="888567"/>
                  </a:lnTo>
                </a:path>
                <a:path w="589279" h="1405889">
                  <a:moveTo>
                    <a:pt x="65560" y="1405845"/>
                  </a:moveTo>
                  <a:lnTo>
                    <a:pt x="65560" y="669993"/>
                  </a:lnTo>
                </a:path>
                <a:path w="589279" h="1405889">
                  <a:moveTo>
                    <a:pt x="94614" y="1405845"/>
                  </a:moveTo>
                  <a:lnTo>
                    <a:pt x="94614" y="487998"/>
                  </a:lnTo>
                </a:path>
                <a:path w="589279" h="1405889">
                  <a:moveTo>
                    <a:pt x="123660" y="1405845"/>
                  </a:moveTo>
                  <a:lnTo>
                    <a:pt x="123660" y="327738"/>
                  </a:lnTo>
                </a:path>
                <a:path w="589279" h="1405889">
                  <a:moveTo>
                    <a:pt x="152707" y="1405845"/>
                  </a:moveTo>
                  <a:lnTo>
                    <a:pt x="152706" y="203811"/>
                  </a:lnTo>
                </a:path>
                <a:path w="589279" h="1405889">
                  <a:moveTo>
                    <a:pt x="189221" y="1405845"/>
                  </a:moveTo>
                  <a:lnTo>
                    <a:pt x="189221" y="109164"/>
                  </a:lnTo>
                </a:path>
                <a:path w="589279" h="1405889">
                  <a:moveTo>
                    <a:pt x="218267" y="1405845"/>
                  </a:moveTo>
                  <a:lnTo>
                    <a:pt x="218267" y="50850"/>
                  </a:lnTo>
                </a:path>
                <a:path w="589279" h="1405889">
                  <a:moveTo>
                    <a:pt x="247346" y="1405845"/>
                  </a:moveTo>
                  <a:lnTo>
                    <a:pt x="247346" y="14516"/>
                  </a:lnTo>
                </a:path>
                <a:path w="589279" h="1405889">
                  <a:moveTo>
                    <a:pt x="283828" y="1405845"/>
                  </a:moveTo>
                  <a:lnTo>
                    <a:pt x="283828" y="0"/>
                  </a:lnTo>
                </a:path>
                <a:path w="589279" h="1405889">
                  <a:moveTo>
                    <a:pt x="312849" y="1405845"/>
                  </a:moveTo>
                  <a:lnTo>
                    <a:pt x="312849" y="21816"/>
                  </a:lnTo>
                </a:path>
                <a:path w="589279" h="1405889">
                  <a:moveTo>
                    <a:pt x="341953" y="1405845"/>
                  </a:moveTo>
                  <a:lnTo>
                    <a:pt x="341953" y="58149"/>
                  </a:lnTo>
                </a:path>
                <a:path w="589279" h="1405889">
                  <a:moveTo>
                    <a:pt x="370974" y="1405845"/>
                  </a:moveTo>
                  <a:lnTo>
                    <a:pt x="370974" y="116463"/>
                  </a:lnTo>
                </a:path>
                <a:path w="589279" h="1405889">
                  <a:moveTo>
                    <a:pt x="407456" y="1405845"/>
                  </a:moveTo>
                  <a:lnTo>
                    <a:pt x="407456" y="189294"/>
                  </a:lnTo>
                </a:path>
                <a:path w="589279" h="1405889">
                  <a:moveTo>
                    <a:pt x="436559" y="1405845"/>
                  </a:moveTo>
                  <a:lnTo>
                    <a:pt x="436559" y="283941"/>
                  </a:lnTo>
                </a:path>
                <a:path w="589279" h="1405889">
                  <a:moveTo>
                    <a:pt x="465581" y="1405845"/>
                  </a:moveTo>
                  <a:lnTo>
                    <a:pt x="465581" y="386051"/>
                  </a:lnTo>
                </a:path>
                <a:path w="589279" h="1405889">
                  <a:moveTo>
                    <a:pt x="501899" y="1405845"/>
                  </a:moveTo>
                  <a:lnTo>
                    <a:pt x="501899" y="495297"/>
                  </a:lnTo>
                </a:path>
                <a:path w="589279" h="1405889">
                  <a:moveTo>
                    <a:pt x="531166" y="1405845"/>
                  </a:moveTo>
                  <a:lnTo>
                    <a:pt x="531166" y="611925"/>
                  </a:lnTo>
                </a:path>
                <a:path w="589279" h="1405889">
                  <a:moveTo>
                    <a:pt x="560188" y="1405845"/>
                  </a:moveTo>
                  <a:lnTo>
                    <a:pt x="560188" y="735606"/>
                  </a:lnTo>
                </a:path>
                <a:path w="589279" h="1405889">
                  <a:moveTo>
                    <a:pt x="589209" y="1405845"/>
                  </a:moveTo>
                  <a:lnTo>
                    <a:pt x="589209" y="859533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476886" y="5275287"/>
              <a:ext cx="3114040" cy="0"/>
            </a:xfrm>
            <a:custGeom>
              <a:avLst/>
              <a:gdLst/>
              <a:ahLst/>
              <a:cxnLst/>
              <a:rect l="l" t="t" r="r" b="b"/>
              <a:pathLst>
                <a:path w="3114040">
                  <a:moveTo>
                    <a:pt x="0" y="0"/>
                  </a:moveTo>
                  <a:lnTo>
                    <a:pt x="311363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5274964" y="5655913"/>
            <a:ext cx="18732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-</a:t>
            </a: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274964" y="5430089"/>
            <a:ext cx="18732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-</a:t>
            </a: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384098" y="5204273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304011" y="4978399"/>
            <a:ext cx="15811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304010" y="4759907"/>
            <a:ext cx="15811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304010" y="4082615"/>
            <a:ext cx="158115" cy="591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304010" y="3856741"/>
            <a:ext cx="15811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304010" y="3638167"/>
            <a:ext cx="15811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7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5478239" y="1041970"/>
            <a:ext cx="3141345" cy="2256790"/>
            <a:chOff x="5478239" y="1041970"/>
            <a:chExt cx="3141345" cy="2256790"/>
          </a:xfrm>
        </p:grpSpPr>
        <p:sp>
          <p:nvSpPr>
            <p:cNvPr id="143" name="object 143"/>
            <p:cNvSpPr/>
            <p:nvPr/>
          </p:nvSpPr>
          <p:spPr>
            <a:xfrm>
              <a:off x="5478874" y="1042605"/>
              <a:ext cx="3125470" cy="0"/>
            </a:xfrm>
            <a:custGeom>
              <a:avLst/>
              <a:gdLst/>
              <a:ahLst/>
              <a:cxnLst/>
              <a:rect l="l" t="t" r="r" b="b"/>
              <a:pathLst>
                <a:path w="3125470">
                  <a:moveTo>
                    <a:pt x="0" y="0"/>
                  </a:moveTo>
                  <a:lnTo>
                    <a:pt x="31254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607947" y="10463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478874" y="3290992"/>
              <a:ext cx="3125470" cy="0"/>
            </a:xfrm>
            <a:custGeom>
              <a:avLst/>
              <a:gdLst/>
              <a:ahLst/>
              <a:cxnLst/>
              <a:rect l="l" t="t" r="r" b="b"/>
              <a:pathLst>
                <a:path w="3125470">
                  <a:moveTo>
                    <a:pt x="0" y="0"/>
                  </a:moveTo>
                  <a:lnTo>
                    <a:pt x="31254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607947" y="329463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604326" y="1042605"/>
              <a:ext cx="0" cy="2248535"/>
            </a:xfrm>
            <a:custGeom>
              <a:avLst/>
              <a:gdLst/>
              <a:ahLst/>
              <a:cxnLst/>
              <a:rect l="l" t="t" r="r" b="b"/>
              <a:pathLst>
                <a:path h="2248535">
                  <a:moveTo>
                    <a:pt x="0" y="22483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607947" y="10463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478874" y="1042605"/>
              <a:ext cx="0" cy="2248535"/>
            </a:xfrm>
            <a:custGeom>
              <a:avLst/>
              <a:gdLst/>
              <a:ahLst/>
              <a:cxnLst/>
              <a:rect l="l" t="t" r="r" b="b"/>
              <a:pathLst>
                <a:path h="2248535">
                  <a:moveTo>
                    <a:pt x="0" y="22483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482511" y="10463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478874" y="3290992"/>
              <a:ext cx="3125470" cy="0"/>
            </a:xfrm>
            <a:custGeom>
              <a:avLst/>
              <a:gdLst/>
              <a:ahLst/>
              <a:cxnLst/>
              <a:rect l="l" t="t" r="r" b="b"/>
              <a:pathLst>
                <a:path w="3125470">
                  <a:moveTo>
                    <a:pt x="0" y="0"/>
                  </a:moveTo>
                  <a:lnTo>
                    <a:pt x="31254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607947" y="329463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478874" y="1042605"/>
              <a:ext cx="0" cy="2248535"/>
            </a:xfrm>
            <a:custGeom>
              <a:avLst/>
              <a:gdLst/>
              <a:ahLst/>
              <a:cxnLst/>
              <a:rect l="l" t="t" r="r" b="b"/>
              <a:pathLst>
                <a:path h="2248535">
                  <a:moveTo>
                    <a:pt x="0" y="22483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482511" y="10463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478874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82512" y="3258227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78874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82511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785472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789093" y="3258227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785472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789093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099501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103122" y="3258227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099501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103122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413612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417233" y="3258228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4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413612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417233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4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727477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731098" y="3258228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727477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731097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041506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045127" y="3258228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041506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045126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348293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351914" y="3258228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348293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351914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662322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666025" y="3258228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4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662322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666025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4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976186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979890" y="3258228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4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976186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979889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4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290298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293918" y="3258228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290297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293918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8604326" y="3254586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h="36829">
                  <a:moveTo>
                    <a:pt x="0" y="364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607947" y="3258228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604326" y="1042605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09">
                  <a:moveTo>
                    <a:pt x="0" y="0"/>
                  </a:moveTo>
                  <a:lnTo>
                    <a:pt x="0" y="291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607947" y="107540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478874" y="329099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511676" y="329463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567706" y="3290992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571327" y="329463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03"/>
          <p:cNvSpPr txBox="1"/>
          <p:nvPr/>
        </p:nvSpPr>
        <p:spPr>
          <a:xfrm>
            <a:off x="5276235" y="3220046"/>
            <a:ext cx="246379" cy="21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0" algn="r">
              <a:lnSpc>
                <a:spcPts val="765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-</a:t>
            </a: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ts val="765"/>
              </a:lnSpc>
            </a:pPr>
            <a:r>
              <a:rPr sz="750" spc="-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721718" y="3300346"/>
            <a:ext cx="1276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10</a:t>
            </a:r>
            <a:endParaRPr sz="75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035780" y="3300347"/>
            <a:ext cx="1276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20</a:t>
            </a:r>
            <a:endParaRPr sz="75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349644" y="3300347"/>
            <a:ext cx="1276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30</a:t>
            </a:r>
            <a:endParaRPr sz="75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6663673" y="3300347"/>
            <a:ext cx="1276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40</a:t>
            </a:r>
            <a:endParaRPr sz="75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6977784" y="3300347"/>
            <a:ext cx="1276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50</a:t>
            </a:r>
            <a:endParaRPr sz="75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284325" y="3300347"/>
            <a:ext cx="1276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60</a:t>
            </a:r>
            <a:endParaRPr sz="75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7598436" y="3300347"/>
            <a:ext cx="1276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70</a:t>
            </a:r>
            <a:endParaRPr sz="75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912465" y="3300347"/>
            <a:ext cx="127635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80</a:t>
            </a:r>
            <a:endParaRPr sz="75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8226576" y="3300347"/>
            <a:ext cx="470534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165" algn="l"/>
              </a:tabLst>
            </a:pPr>
            <a:r>
              <a:rPr sz="750" spc="-20" dirty="0">
                <a:latin typeface="Arial"/>
                <a:cs typeface="Arial"/>
              </a:rPr>
              <a:t>9</a:t>
            </a:r>
            <a:r>
              <a:rPr sz="750" spc="-5" dirty="0">
                <a:latin typeface="Arial"/>
                <a:cs typeface="Arial"/>
              </a:rPr>
              <a:t>0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spc="-20" dirty="0">
                <a:latin typeface="Arial"/>
                <a:cs typeface="Arial"/>
              </a:rPr>
              <a:t>100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5478298" y="1042030"/>
            <a:ext cx="3137535" cy="2256790"/>
            <a:chOff x="5478298" y="1042030"/>
            <a:chExt cx="3137535" cy="2256790"/>
          </a:xfrm>
        </p:grpSpPr>
        <p:sp>
          <p:nvSpPr>
            <p:cNvPr id="214" name="object 214"/>
            <p:cNvSpPr/>
            <p:nvPr/>
          </p:nvSpPr>
          <p:spPr>
            <a:xfrm>
              <a:off x="5478874" y="3064664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511676" y="306830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567706" y="3064664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571327" y="306830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478874" y="2838533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511676" y="284217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567706" y="283853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8571327" y="284217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478874" y="261220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511676" y="2615822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567706" y="261220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8571327" y="2615822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478874" y="238582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511676" y="2389526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567706" y="2385828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8571327" y="2389527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478874" y="216684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511676" y="217046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567706" y="2166848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571327" y="2170465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478874" y="1940470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511676" y="1944087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567706" y="194047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571327" y="1944088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478874" y="171417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511676" y="1717792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567706" y="171417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571327" y="1717792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478874" y="1487798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511676" y="1491497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567706" y="1487798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571327" y="1491497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478874" y="1261502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511676" y="126511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8567706" y="1261503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571327" y="126512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478874" y="1042605"/>
              <a:ext cx="29209" cy="0"/>
            </a:xfrm>
            <a:custGeom>
              <a:avLst/>
              <a:gdLst/>
              <a:ahLst/>
              <a:cxnLst/>
              <a:rect l="l" t="t" r="r" b="b"/>
              <a:pathLst>
                <a:path w="29210">
                  <a:moveTo>
                    <a:pt x="0" y="0"/>
                  </a:moveTo>
                  <a:lnTo>
                    <a:pt x="291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511676" y="10463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8567706" y="1042605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366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8571327" y="10463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488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478874" y="1042605"/>
              <a:ext cx="3125470" cy="0"/>
            </a:xfrm>
            <a:custGeom>
              <a:avLst/>
              <a:gdLst/>
              <a:ahLst/>
              <a:cxnLst/>
              <a:rect l="l" t="t" r="r" b="b"/>
              <a:pathLst>
                <a:path w="3125470">
                  <a:moveTo>
                    <a:pt x="0" y="0"/>
                  </a:moveTo>
                  <a:lnTo>
                    <a:pt x="31254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8607947" y="10463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478874" y="3290992"/>
              <a:ext cx="3125470" cy="0"/>
            </a:xfrm>
            <a:custGeom>
              <a:avLst/>
              <a:gdLst/>
              <a:ahLst/>
              <a:cxnLst/>
              <a:rect l="l" t="t" r="r" b="b"/>
              <a:pathLst>
                <a:path w="3125470">
                  <a:moveTo>
                    <a:pt x="0" y="0"/>
                  </a:moveTo>
                  <a:lnTo>
                    <a:pt x="31254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8607947" y="329463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8604326" y="1042605"/>
              <a:ext cx="0" cy="2248535"/>
            </a:xfrm>
            <a:custGeom>
              <a:avLst/>
              <a:gdLst/>
              <a:ahLst/>
              <a:cxnLst/>
              <a:rect l="l" t="t" r="r" b="b"/>
              <a:pathLst>
                <a:path h="2248535">
                  <a:moveTo>
                    <a:pt x="0" y="22483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8607947" y="10463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324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478874" y="1042605"/>
              <a:ext cx="0" cy="2248535"/>
            </a:xfrm>
            <a:custGeom>
              <a:avLst/>
              <a:gdLst/>
              <a:ahLst/>
              <a:cxnLst/>
              <a:rect l="l" t="t" r="r" b="b"/>
              <a:pathLst>
                <a:path h="2248535">
                  <a:moveTo>
                    <a:pt x="0" y="22483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482511" y="1046304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291" y="0"/>
                  </a:lnTo>
                </a:path>
              </a:pathLst>
            </a:custGeom>
            <a:ln w="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508031" y="1203223"/>
              <a:ext cx="3096895" cy="1905635"/>
            </a:xfrm>
            <a:custGeom>
              <a:avLst/>
              <a:gdLst/>
              <a:ahLst/>
              <a:cxnLst/>
              <a:rect l="l" t="t" r="r" b="b"/>
              <a:pathLst>
                <a:path w="3096895" h="1905635">
                  <a:moveTo>
                    <a:pt x="0" y="1408981"/>
                  </a:moveTo>
                  <a:lnTo>
                    <a:pt x="29156" y="1138792"/>
                  </a:lnTo>
                  <a:lnTo>
                    <a:pt x="58312" y="890549"/>
                  </a:lnTo>
                  <a:lnTo>
                    <a:pt x="94965" y="671487"/>
                  </a:lnTo>
                  <a:lnTo>
                    <a:pt x="124130" y="489087"/>
                  </a:lnTo>
                  <a:lnTo>
                    <a:pt x="153286" y="328469"/>
                  </a:lnTo>
                  <a:lnTo>
                    <a:pt x="182442" y="204265"/>
                  </a:lnTo>
                  <a:lnTo>
                    <a:pt x="219095" y="109407"/>
                  </a:lnTo>
                  <a:lnTo>
                    <a:pt x="248252" y="50963"/>
                  </a:lnTo>
                  <a:lnTo>
                    <a:pt x="277441" y="14549"/>
                  </a:lnTo>
                  <a:lnTo>
                    <a:pt x="314061" y="0"/>
                  </a:lnTo>
                  <a:lnTo>
                    <a:pt x="343193" y="21865"/>
                  </a:lnTo>
                  <a:lnTo>
                    <a:pt x="372407" y="58279"/>
                  </a:lnTo>
                  <a:lnTo>
                    <a:pt x="401538" y="116723"/>
                  </a:lnTo>
                  <a:lnTo>
                    <a:pt x="438159" y="189716"/>
                  </a:lnTo>
                  <a:lnTo>
                    <a:pt x="467373" y="284574"/>
                  </a:lnTo>
                  <a:lnTo>
                    <a:pt x="496504" y="386913"/>
                  </a:lnTo>
                  <a:lnTo>
                    <a:pt x="532960" y="496402"/>
                  </a:lnTo>
                  <a:lnTo>
                    <a:pt x="562338" y="613290"/>
                  </a:lnTo>
                  <a:lnTo>
                    <a:pt x="591470" y="737247"/>
                  </a:lnTo>
                  <a:lnTo>
                    <a:pt x="620602" y="861450"/>
                  </a:lnTo>
                  <a:lnTo>
                    <a:pt x="657304" y="985407"/>
                  </a:lnTo>
                  <a:lnTo>
                    <a:pt x="686436" y="1109611"/>
                  </a:lnTo>
                  <a:lnTo>
                    <a:pt x="715567" y="1219018"/>
                  </a:lnTo>
                  <a:lnTo>
                    <a:pt x="752023" y="1328673"/>
                  </a:lnTo>
                  <a:lnTo>
                    <a:pt x="781402" y="1430847"/>
                  </a:lnTo>
                  <a:lnTo>
                    <a:pt x="810533" y="1525705"/>
                  </a:lnTo>
                  <a:lnTo>
                    <a:pt x="839747" y="1613264"/>
                  </a:lnTo>
                  <a:lnTo>
                    <a:pt x="876203" y="1686282"/>
                  </a:lnTo>
                  <a:lnTo>
                    <a:pt x="905581" y="1744734"/>
                  </a:lnTo>
                  <a:lnTo>
                    <a:pt x="934713" y="1803186"/>
                  </a:lnTo>
                  <a:lnTo>
                    <a:pt x="963845" y="1839592"/>
                  </a:lnTo>
                  <a:lnTo>
                    <a:pt x="1000547" y="1868921"/>
                  </a:lnTo>
                  <a:lnTo>
                    <a:pt x="1058810" y="1905327"/>
                  </a:lnTo>
                  <a:lnTo>
                    <a:pt x="1095266" y="1905327"/>
                  </a:lnTo>
                  <a:lnTo>
                    <a:pt x="1124645" y="1898044"/>
                  </a:lnTo>
                  <a:lnTo>
                    <a:pt x="1153776" y="1876204"/>
                  </a:lnTo>
                  <a:lnTo>
                    <a:pt x="1182990" y="1854158"/>
                  </a:lnTo>
                  <a:lnTo>
                    <a:pt x="1219446" y="1832309"/>
                  </a:lnTo>
                  <a:lnTo>
                    <a:pt x="1248742" y="1795903"/>
                  </a:lnTo>
                  <a:lnTo>
                    <a:pt x="1277956" y="1759291"/>
                  </a:lnTo>
                  <a:lnTo>
                    <a:pt x="1314411" y="1722885"/>
                  </a:lnTo>
                  <a:lnTo>
                    <a:pt x="1343708" y="1678999"/>
                  </a:lnTo>
                  <a:lnTo>
                    <a:pt x="1372922" y="1635310"/>
                  </a:lnTo>
                  <a:lnTo>
                    <a:pt x="1402053" y="1591415"/>
                  </a:lnTo>
                  <a:lnTo>
                    <a:pt x="1438509" y="1547488"/>
                  </a:lnTo>
                  <a:lnTo>
                    <a:pt x="1467887" y="1503840"/>
                  </a:lnTo>
                  <a:lnTo>
                    <a:pt x="1497019" y="1467261"/>
                  </a:lnTo>
                  <a:lnTo>
                    <a:pt x="1533475" y="1430847"/>
                  </a:lnTo>
                  <a:lnTo>
                    <a:pt x="1562606" y="1394186"/>
                  </a:lnTo>
                  <a:lnTo>
                    <a:pt x="1591985" y="1357771"/>
                  </a:lnTo>
                  <a:lnTo>
                    <a:pt x="1621116" y="1328673"/>
                  </a:lnTo>
                  <a:lnTo>
                    <a:pt x="1657572" y="1306643"/>
                  </a:lnTo>
                  <a:lnTo>
                    <a:pt x="1686950" y="1284778"/>
                  </a:lnTo>
                  <a:lnTo>
                    <a:pt x="1716082" y="1270229"/>
                  </a:lnTo>
                  <a:lnTo>
                    <a:pt x="1745296" y="1255679"/>
                  </a:lnTo>
                  <a:lnTo>
                    <a:pt x="1781752" y="1248364"/>
                  </a:lnTo>
                  <a:lnTo>
                    <a:pt x="1811048" y="1241130"/>
                  </a:lnTo>
                  <a:lnTo>
                    <a:pt x="1840262" y="1233650"/>
                  </a:lnTo>
                  <a:lnTo>
                    <a:pt x="1876717" y="1233650"/>
                  </a:lnTo>
                  <a:lnTo>
                    <a:pt x="1905849" y="1241130"/>
                  </a:lnTo>
                  <a:lnTo>
                    <a:pt x="1935228" y="1248364"/>
                  </a:lnTo>
                  <a:lnTo>
                    <a:pt x="1964359" y="1255679"/>
                  </a:lnTo>
                  <a:lnTo>
                    <a:pt x="2000815" y="1262913"/>
                  </a:lnTo>
                  <a:lnTo>
                    <a:pt x="2030193" y="1277545"/>
                  </a:lnTo>
                  <a:lnTo>
                    <a:pt x="2059325" y="1292094"/>
                  </a:lnTo>
                  <a:lnTo>
                    <a:pt x="2095781" y="1306643"/>
                  </a:lnTo>
                  <a:lnTo>
                    <a:pt x="2124912" y="1321357"/>
                  </a:lnTo>
                  <a:lnTo>
                    <a:pt x="2154291" y="1335988"/>
                  </a:lnTo>
                  <a:lnTo>
                    <a:pt x="2183505" y="1350538"/>
                  </a:lnTo>
                  <a:lnTo>
                    <a:pt x="2219878" y="1365087"/>
                  </a:lnTo>
                  <a:lnTo>
                    <a:pt x="2249092" y="1379636"/>
                  </a:lnTo>
                  <a:lnTo>
                    <a:pt x="2278470" y="1394186"/>
                  </a:lnTo>
                  <a:lnTo>
                    <a:pt x="2314926" y="1408982"/>
                  </a:lnTo>
                  <a:lnTo>
                    <a:pt x="2344058" y="1416297"/>
                  </a:lnTo>
                  <a:lnTo>
                    <a:pt x="2373436" y="1430847"/>
                  </a:lnTo>
                  <a:lnTo>
                    <a:pt x="2402568" y="1438080"/>
                  </a:lnTo>
                  <a:lnTo>
                    <a:pt x="2439023" y="1445396"/>
                  </a:lnTo>
                  <a:lnTo>
                    <a:pt x="2468155" y="1452630"/>
                  </a:lnTo>
                  <a:lnTo>
                    <a:pt x="2497534" y="1459945"/>
                  </a:lnTo>
                  <a:lnTo>
                    <a:pt x="2526665" y="1467261"/>
                  </a:lnTo>
                  <a:lnTo>
                    <a:pt x="2563121" y="1467261"/>
                  </a:lnTo>
                  <a:lnTo>
                    <a:pt x="2592335" y="1467261"/>
                  </a:lnTo>
                  <a:lnTo>
                    <a:pt x="2621631" y="1467261"/>
                  </a:lnTo>
                  <a:lnTo>
                    <a:pt x="2658087" y="1467261"/>
                  </a:lnTo>
                  <a:lnTo>
                    <a:pt x="2687301" y="1467261"/>
                  </a:lnTo>
                  <a:lnTo>
                    <a:pt x="2716432" y="1467261"/>
                  </a:lnTo>
                  <a:lnTo>
                    <a:pt x="2745811" y="1459945"/>
                  </a:lnTo>
                  <a:lnTo>
                    <a:pt x="2782266" y="1459945"/>
                  </a:lnTo>
                  <a:lnTo>
                    <a:pt x="2811398" y="1452630"/>
                  </a:lnTo>
                  <a:lnTo>
                    <a:pt x="2840776" y="1452630"/>
                  </a:lnTo>
                  <a:lnTo>
                    <a:pt x="2877232" y="1445396"/>
                  </a:lnTo>
                  <a:lnTo>
                    <a:pt x="2906364" y="1438080"/>
                  </a:lnTo>
                  <a:lnTo>
                    <a:pt x="2935495" y="1438080"/>
                  </a:lnTo>
                  <a:lnTo>
                    <a:pt x="2964874" y="1430847"/>
                  </a:lnTo>
                  <a:lnTo>
                    <a:pt x="3001329" y="1423531"/>
                  </a:lnTo>
                  <a:lnTo>
                    <a:pt x="3030461" y="1416297"/>
                  </a:lnTo>
                  <a:lnTo>
                    <a:pt x="3059675" y="1416297"/>
                  </a:lnTo>
                  <a:lnTo>
                    <a:pt x="3096295" y="1408982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3" name="object 263"/>
          <p:cNvSpPr txBox="1"/>
          <p:nvPr/>
        </p:nvSpPr>
        <p:spPr>
          <a:xfrm>
            <a:off x="5276235" y="2993709"/>
            <a:ext cx="18796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-</a:t>
            </a: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5276235" y="2767381"/>
            <a:ext cx="18796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5" dirty="0">
                <a:latin typeface="Arial"/>
                <a:cs typeface="Arial"/>
              </a:rPr>
              <a:t>-</a:t>
            </a: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5385783" y="2541061"/>
            <a:ext cx="7874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5305391" y="2314684"/>
            <a:ext cx="15875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5305391" y="2095704"/>
            <a:ext cx="15875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5305391" y="1869573"/>
            <a:ext cx="15875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5305391" y="1643196"/>
            <a:ext cx="15875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5305391" y="1416901"/>
            <a:ext cx="158750" cy="13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5305391" y="971461"/>
            <a:ext cx="158750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7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50" spc="-20" dirty="0">
                <a:latin typeface="Arial"/>
                <a:cs typeface="Arial"/>
              </a:rPr>
              <a:t>0</a:t>
            </a:r>
            <a:r>
              <a:rPr sz="750" spc="15" dirty="0">
                <a:latin typeface="Arial"/>
                <a:cs typeface="Arial"/>
              </a:rPr>
              <a:t>.</a:t>
            </a:r>
            <a:r>
              <a:rPr sz="750" spc="-5" dirty="0"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3521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6880" algn="l"/>
              </a:tabLst>
            </a:pPr>
            <a:r>
              <a:rPr sz="4200" spc="-114" dirty="0"/>
              <a:t>Display	</a:t>
            </a:r>
            <a:r>
              <a:rPr sz="4200" spc="-75" dirty="0"/>
              <a:t>Fa</a:t>
            </a:r>
            <a:r>
              <a:rPr sz="4200" spc="-140" dirty="0"/>
              <a:t>cilities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6244" y="1442465"/>
            <a:ext cx="4214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Setting Colors on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Graph: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4187" y="2203450"/>
          <a:ext cx="401129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0" dirty="0">
                          <a:latin typeface="Arial"/>
                          <a:cs typeface="Arial"/>
                        </a:rPr>
                        <a:t>White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Black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Cyan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Magenta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Yellow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103BA1-9508-407D-A09E-82F97D03038C}"/>
              </a:ext>
            </a:extLst>
          </p:cNvPr>
          <p:cNvSpPr txBox="1"/>
          <p:nvPr/>
        </p:nvSpPr>
        <p:spPr>
          <a:xfrm>
            <a:off x="5029200" y="25146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</a:t>
            </a:r>
            <a:r>
              <a:rPr lang="en-US" sz="2800" b="1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'r</a:t>
            </a:r>
            <a:r>
              <a:rPr lang="en-US" sz="28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3521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6880" algn="l"/>
              </a:tabLst>
            </a:pPr>
            <a:r>
              <a:rPr sz="4200" spc="-114" dirty="0"/>
              <a:t>Display	</a:t>
            </a:r>
            <a:r>
              <a:rPr sz="4200" spc="-75" dirty="0"/>
              <a:t>Fa</a:t>
            </a:r>
            <a:r>
              <a:rPr sz="4200" spc="-140" dirty="0"/>
              <a:t>cilities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8739" y="1624965"/>
            <a:ext cx="1327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title(.)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722321"/>
            <a:ext cx="17272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spc="-5" dirty="0">
                <a:latin typeface="Arial"/>
                <a:cs typeface="Arial"/>
              </a:rPr>
              <a:t>xlabel(.)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820414"/>
            <a:ext cx="17265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spc="-5" dirty="0">
                <a:latin typeface="Arial"/>
                <a:cs typeface="Arial"/>
              </a:rPr>
              <a:t>ylabel(.)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724" y="2211323"/>
            <a:ext cx="38100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5"/>
              </a:spcBef>
            </a:pPr>
            <a:r>
              <a:rPr sz="1800" spc="-5" dirty="0">
                <a:latin typeface="Tahoma"/>
                <a:cs typeface="Tahoma"/>
              </a:rPr>
              <a:t>&gt;&gt;title(‘This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the sinus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function’)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724" y="3278123"/>
            <a:ext cx="38100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9"/>
              </a:spcBef>
            </a:pPr>
            <a:r>
              <a:rPr sz="1800" spc="-5" dirty="0">
                <a:latin typeface="Tahoma"/>
                <a:cs typeface="Tahoma"/>
              </a:rPr>
              <a:t>&gt;&gt;xlabel(‘x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(secs)’)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924" y="4649723"/>
            <a:ext cx="3810000" cy="533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25"/>
              </a:spcBef>
            </a:pPr>
            <a:r>
              <a:rPr sz="1800" spc="-5" dirty="0">
                <a:latin typeface="Tahoma"/>
                <a:cs typeface="Tahoma"/>
              </a:rPr>
              <a:t>&gt;&gt;ylabel(‘sin(x)’)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40887" y="2515985"/>
            <a:ext cx="3539490" cy="2546350"/>
            <a:chOff x="5240887" y="2515985"/>
            <a:chExt cx="3539490" cy="2546350"/>
          </a:xfrm>
        </p:grpSpPr>
        <p:sp>
          <p:nvSpPr>
            <p:cNvPr id="10" name="object 10"/>
            <p:cNvSpPr/>
            <p:nvPr/>
          </p:nvSpPr>
          <p:spPr>
            <a:xfrm>
              <a:off x="5241537" y="2516635"/>
              <a:ext cx="3526790" cy="0"/>
            </a:xfrm>
            <a:custGeom>
              <a:avLst/>
              <a:gdLst/>
              <a:ahLst/>
              <a:cxnLst/>
              <a:rect l="l" t="t" r="r" b="b"/>
              <a:pathLst>
                <a:path w="3526790">
                  <a:moveTo>
                    <a:pt x="0" y="0"/>
                  </a:moveTo>
                  <a:lnTo>
                    <a:pt x="35264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72025" y="252080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41537" y="5053876"/>
              <a:ext cx="3526790" cy="0"/>
            </a:xfrm>
            <a:custGeom>
              <a:avLst/>
              <a:gdLst/>
              <a:ahLst/>
              <a:cxnLst/>
              <a:rect l="l" t="t" r="r" b="b"/>
              <a:pathLst>
                <a:path w="3526790">
                  <a:moveTo>
                    <a:pt x="0" y="0"/>
                  </a:moveTo>
                  <a:lnTo>
                    <a:pt x="35264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72025" y="505798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67940" y="2516635"/>
              <a:ext cx="0" cy="2537460"/>
            </a:xfrm>
            <a:custGeom>
              <a:avLst/>
              <a:gdLst/>
              <a:ahLst/>
              <a:cxnLst/>
              <a:rect l="l" t="t" r="r" b="b"/>
              <a:pathLst>
                <a:path h="2537460">
                  <a:moveTo>
                    <a:pt x="0" y="25372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72025" y="252080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41537" y="2516635"/>
              <a:ext cx="0" cy="2537460"/>
            </a:xfrm>
            <a:custGeom>
              <a:avLst/>
              <a:gdLst/>
              <a:ahLst/>
              <a:cxnLst/>
              <a:rect l="l" t="t" r="r" b="b"/>
              <a:pathLst>
                <a:path h="2537460">
                  <a:moveTo>
                    <a:pt x="0" y="25372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5640" y="252080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41537" y="5053876"/>
              <a:ext cx="3526790" cy="0"/>
            </a:xfrm>
            <a:custGeom>
              <a:avLst/>
              <a:gdLst/>
              <a:ahLst/>
              <a:cxnLst/>
              <a:rect l="l" t="t" r="r" b="b"/>
              <a:pathLst>
                <a:path w="3526790">
                  <a:moveTo>
                    <a:pt x="0" y="0"/>
                  </a:moveTo>
                  <a:lnTo>
                    <a:pt x="35264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72025" y="505798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41537" y="2516635"/>
              <a:ext cx="0" cy="2537460"/>
            </a:xfrm>
            <a:custGeom>
              <a:avLst/>
              <a:gdLst/>
              <a:ahLst/>
              <a:cxnLst/>
              <a:rect l="l" t="t" r="r" b="b"/>
              <a:pathLst>
                <a:path h="2537460">
                  <a:moveTo>
                    <a:pt x="0" y="25372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45640" y="252080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41537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45641" y="50169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1537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5640" y="255364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87467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91552" y="501690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87467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91552" y="25536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1781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45867" y="501690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41781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45866" y="25536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96189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00274" y="50169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70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6188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00274" y="255364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70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50317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54403" y="501690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50317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54402" y="25536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04632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08717" y="501690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04631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08717" y="25536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50775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54861" y="501690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50775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4860" y="25536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05090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09268" y="50169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70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05089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09268" y="255364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70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59218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063397" y="501690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70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59218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063396" y="255364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70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13626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17711" y="501690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413625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417711" y="25536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7940" y="5012793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72025" y="501690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67940" y="2516635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19">
                  <a:moveTo>
                    <a:pt x="0" y="0"/>
                  </a:moveTo>
                  <a:lnTo>
                    <a:pt x="0" y="329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772025" y="25536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41537" y="5053876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78547" y="505798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726622" y="5053876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730707" y="505798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41537" y="479847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78547" y="48025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726622" y="4798471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730707" y="4802581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41537" y="454328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78547" y="4547398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726622" y="4543289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730707" y="454739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41537" y="4287884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78547" y="429196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726622" y="4287884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730707" y="429196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41537" y="4032423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78547" y="4036598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726622" y="4032423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730707" y="403659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41537" y="378531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78547" y="378939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726622" y="3785311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730707" y="378939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41537" y="352985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78547" y="3533932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726622" y="3529851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730707" y="353393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41537" y="3274483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278546" y="3278564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726622" y="3274483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30707" y="3278564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241537" y="3019022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278546" y="302319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726622" y="3019022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30707" y="302319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41537" y="2763654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78546" y="276773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26622" y="2763654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30707" y="27677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41537" y="2516635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78546" y="252080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726622" y="2516635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4131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730707" y="252080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41537" y="2516635"/>
              <a:ext cx="3526790" cy="0"/>
            </a:xfrm>
            <a:custGeom>
              <a:avLst/>
              <a:gdLst/>
              <a:ahLst/>
              <a:cxnLst/>
              <a:rect l="l" t="t" r="r" b="b"/>
              <a:pathLst>
                <a:path w="3526790">
                  <a:moveTo>
                    <a:pt x="0" y="0"/>
                  </a:moveTo>
                  <a:lnTo>
                    <a:pt x="35264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72025" y="252080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41537" y="5053876"/>
              <a:ext cx="3526790" cy="0"/>
            </a:xfrm>
            <a:custGeom>
              <a:avLst/>
              <a:gdLst/>
              <a:ahLst/>
              <a:cxnLst/>
              <a:rect l="l" t="t" r="r" b="b"/>
              <a:pathLst>
                <a:path w="3526790">
                  <a:moveTo>
                    <a:pt x="0" y="0"/>
                  </a:moveTo>
                  <a:lnTo>
                    <a:pt x="35264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772025" y="505798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767940" y="2516635"/>
              <a:ext cx="0" cy="2537460"/>
            </a:xfrm>
            <a:custGeom>
              <a:avLst/>
              <a:gdLst/>
              <a:ahLst/>
              <a:cxnLst/>
              <a:rect l="l" t="t" r="r" b="b"/>
              <a:pathLst>
                <a:path h="2537460">
                  <a:moveTo>
                    <a:pt x="0" y="25372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772025" y="252080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263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41537" y="2516635"/>
              <a:ext cx="0" cy="2537460"/>
            </a:xfrm>
            <a:custGeom>
              <a:avLst/>
              <a:gdLst/>
              <a:ahLst/>
              <a:cxnLst/>
              <a:rect l="l" t="t" r="r" b="b"/>
              <a:pathLst>
                <a:path h="2537460">
                  <a:moveTo>
                    <a:pt x="0" y="25372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45640" y="252080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26" y="0"/>
                  </a:lnTo>
                </a:path>
              </a:pathLst>
            </a:custGeom>
            <a:ln w="8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274433" y="2516635"/>
              <a:ext cx="3493770" cy="2529205"/>
            </a:xfrm>
            <a:custGeom>
              <a:avLst/>
              <a:gdLst/>
              <a:ahLst/>
              <a:cxnLst/>
              <a:rect l="l" t="t" r="r" b="b"/>
              <a:pathLst>
                <a:path w="3493770" h="2529204">
                  <a:moveTo>
                    <a:pt x="0" y="1268676"/>
                  </a:moveTo>
                  <a:lnTo>
                    <a:pt x="32896" y="1103842"/>
                  </a:lnTo>
                  <a:lnTo>
                    <a:pt x="65793" y="947263"/>
                  </a:lnTo>
                  <a:lnTo>
                    <a:pt x="107148" y="790963"/>
                  </a:lnTo>
                  <a:lnTo>
                    <a:pt x="140054" y="650802"/>
                  </a:lnTo>
                  <a:lnTo>
                    <a:pt x="172951" y="510642"/>
                  </a:lnTo>
                  <a:lnTo>
                    <a:pt x="205847" y="387179"/>
                  </a:lnTo>
                  <a:lnTo>
                    <a:pt x="247202" y="280134"/>
                  </a:lnTo>
                  <a:lnTo>
                    <a:pt x="280099" y="189508"/>
                  </a:lnTo>
                  <a:lnTo>
                    <a:pt x="313033" y="107044"/>
                  </a:lnTo>
                  <a:lnTo>
                    <a:pt x="354351" y="49348"/>
                  </a:lnTo>
                  <a:lnTo>
                    <a:pt x="387220" y="16511"/>
                  </a:lnTo>
                  <a:lnTo>
                    <a:pt x="420181" y="0"/>
                  </a:lnTo>
                  <a:lnTo>
                    <a:pt x="453050" y="0"/>
                  </a:lnTo>
                  <a:lnTo>
                    <a:pt x="494368" y="24674"/>
                  </a:lnTo>
                  <a:lnTo>
                    <a:pt x="527330" y="65766"/>
                  </a:lnTo>
                  <a:lnTo>
                    <a:pt x="560199" y="131718"/>
                  </a:lnTo>
                  <a:lnTo>
                    <a:pt x="601331" y="205926"/>
                  </a:lnTo>
                  <a:lnTo>
                    <a:pt x="634478" y="304716"/>
                  </a:lnTo>
                  <a:lnTo>
                    <a:pt x="667347" y="420016"/>
                  </a:lnTo>
                  <a:lnTo>
                    <a:pt x="700216" y="543758"/>
                  </a:lnTo>
                  <a:lnTo>
                    <a:pt x="741627" y="683639"/>
                  </a:lnTo>
                  <a:lnTo>
                    <a:pt x="774496" y="831962"/>
                  </a:lnTo>
                  <a:lnTo>
                    <a:pt x="807365" y="988541"/>
                  </a:lnTo>
                  <a:lnTo>
                    <a:pt x="848497" y="1145120"/>
                  </a:lnTo>
                  <a:lnTo>
                    <a:pt x="881644" y="1301513"/>
                  </a:lnTo>
                  <a:lnTo>
                    <a:pt x="914513" y="1466347"/>
                  </a:lnTo>
                  <a:lnTo>
                    <a:pt x="947475" y="1622926"/>
                  </a:lnTo>
                  <a:lnTo>
                    <a:pt x="988607" y="1771249"/>
                  </a:lnTo>
                  <a:lnTo>
                    <a:pt x="1021755" y="1919386"/>
                  </a:lnTo>
                  <a:lnTo>
                    <a:pt x="1054623" y="2051300"/>
                  </a:lnTo>
                  <a:lnTo>
                    <a:pt x="1087492" y="2166563"/>
                  </a:lnTo>
                  <a:lnTo>
                    <a:pt x="1128903" y="2273617"/>
                  </a:lnTo>
                  <a:lnTo>
                    <a:pt x="1161772" y="2364225"/>
                  </a:lnTo>
                  <a:lnTo>
                    <a:pt x="1194641" y="2438414"/>
                  </a:lnTo>
                  <a:lnTo>
                    <a:pt x="1235773" y="2487939"/>
                  </a:lnTo>
                  <a:lnTo>
                    <a:pt x="1268921" y="2520804"/>
                  </a:lnTo>
                  <a:lnTo>
                    <a:pt x="1301789" y="2529022"/>
                  </a:lnTo>
                  <a:lnTo>
                    <a:pt x="1334751" y="2529022"/>
                  </a:lnTo>
                  <a:lnTo>
                    <a:pt x="1375883" y="2496157"/>
                  </a:lnTo>
                  <a:lnTo>
                    <a:pt x="1408938" y="2446624"/>
                  </a:lnTo>
                  <a:lnTo>
                    <a:pt x="1441900" y="2380894"/>
                  </a:lnTo>
                  <a:lnTo>
                    <a:pt x="1483032" y="2298495"/>
                  </a:lnTo>
                  <a:lnTo>
                    <a:pt x="1516086" y="2199660"/>
                  </a:lnTo>
                  <a:lnTo>
                    <a:pt x="1549048" y="2075955"/>
                  </a:lnTo>
                  <a:lnTo>
                    <a:pt x="1581917" y="1952473"/>
                  </a:lnTo>
                  <a:lnTo>
                    <a:pt x="1623049" y="1812341"/>
                  </a:lnTo>
                  <a:lnTo>
                    <a:pt x="1656197" y="1663925"/>
                  </a:lnTo>
                  <a:lnTo>
                    <a:pt x="1689065" y="1507625"/>
                  </a:lnTo>
                  <a:lnTo>
                    <a:pt x="1730198" y="1342791"/>
                  </a:lnTo>
                  <a:lnTo>
                    <a:pt x="1763067" y="1186212"/>
                  </a:lnTo>
                  <a:lnTo>
                    <a:pt x="1796214" y="1021471"/>
                  </a:lnTo>
                  <a:lnTo>
                    <a:pt x="1829083" y="864892"/>
                  </a:lnTo>
                  <a:lnTo>
                    <a:pt x="1870215" y="716755"/>
                  </a:lnTo>
                  <a:lnTo>
                    <a:pt x="1903362" y="576595"/>
                  </a:lnTo>
                  <a:lnTo>
                    <a:pt x="1936231" y="453131"/>
                  </a:lnTo>
                  <a:lnTo>
                    <a:pt x="1969193" y="329390"/>
                  </a:lnTo>
                  <a:lnTo>
                    <a:pt x="2010325" y="230600"/>
                  </a:lnTo>
                  <a:lnTo>
                    <a:pt x="2043380" y="148137"/>
                  </a:lnTo>
                  <a:lnTo>
                    <a:pt x="2076341" y="82463"/>
                  </a:lnTo>
                  <a:lnTo>
                    <a:pt x="2117474" y="32929"/>
                  </a:lnTo>
                  <a:lnTo>
                    <a:pt x="2150342" y="0"/>
                  </a:lnTo>
                  <a:lnTo>
                    <a:pt x="2183490" y="0"/>
                  </a:lnTo>
                  <a:lnTo>
                    <a:pt x="2216359" y="8255"/>
                  </a:lnTo>
                  <a:lnTo>
                    <a:pt x="2257491" y="41092"/>
                  </a:lnTo>
                  <a:lnTo>
                    <a:pt x="2290638" y="90626"/>
                  </a:lnTo>
                  <a:lnTo>
                    <a:pt x="2323507" y="164834"/>
                  </a:lnTo>
                  <a:lnTo>
                    <a:pt x="2364640" y="255460"/>
                  </a:lnTo>
                  <a:lnTo>
                    <a:pt x="2397508" y="362505"/>
                  </a:lnTo>
                  <a:lnTo>
                    <a:pt x="2430656" y="477805"/>
                  </a:lnTo>
                  <a:lnTo>
                    <a:pt x="2463617" y="609710"/>
                  </a:lnTo>
                  <a:lnTo>
                    <a:pt x="2504657" y="757847"/>
                  </a:lnTo>
                  <a:lnTo>
                    <a:pt x="2537619" y="906170"/>
                  </a:lnTo>
                  <a:lnTo>
                    <a:pt x="2570766" y="1062749"/>
                  </a:lnTo>
                  <a:lnTo>
                    <a:pt x="2611898" y="1227583"/>
                  </a:lnTo>
                  <a:lnTo>
                    <a:pt x="2644767" y="1383883"/>
                  </a:lnTo>
                  <a:lnTo>
                    <a:pt x="2677915" y="1540462"/>
                  </a:lnTo>
                  <a:lnTo>
                    <a:pt x="2710783" y="1697041"/>
                  </a:lnTo>
                  <a:lnTo>
                    <a:pt x="2751916" y="1845456"/>
                  </a:lnTo>
                  <a:lnTo>
                    <a:pt x="2784785" y="1985338"/>
                  </a:lnTo>
                  <a:lnTo>
                    <a:pt x="2817932" y="2108820"/>
                  </a:lnTo>
                  <a:lnTo>
                    <a:pt x="2850801" y="2224315"/>
                  </a:lnTo>
                  <a:lnTo>
                    <a:pt x="2891933" y="2323142"/>
                  </a:lnTo>
                  <a:lnTo>
                    <a:pt x="2924895" y="2397322"/>
                  </a:lnTo>
                  <a:lnTo>
                    <a:pt x="2957949" y="2463293"/>
                  </a:lnTo>
                  <a:lnTo>
                    <a:pt x="2999082" y="2504376"/>
                  </a:lnTo>
                  <a:lnTo>
                    <a:pt x="3032043" y="2529022"/>
                  </a:lnTo>
                  <a:lnTo>
                    <a:pt x="3064912" y="2529022"/>
                  </a:lnTo>
                  <a:lnTo>
                    <a:pt x="3098059" y="2512594"/>
                  </a:lnTo>
                  <a:lnTo>
                    <a:pt x="3139192" y="2479720"/>
                  </a:lnTo>
                  <a:lnTo>
                    <a:pt x="3172061" y="2421977"/>
                  </a:lnTo>
                  <a:lnTo>
                    <a:pt x="3205208" y="2339579"/>
                  </a:lnTo>
                  <a:lnTo>
                    <a:pt x="3246340" y="2248962"/>
                  </a:lnTo>
                  <a:lnTo>
                    <a:pt x="3279209" y="2141917"/>
                  </a:lnTo>
                  <a:lnTo>
                    <a:pt x="3312078" y="2018203"/>
                  </a:lnTo>
                  <a:lnTo>
                    <a:pt x="3345225" y="1878293"/>
                  </a:lnTo>
                  <a:lnTo>
                    <a:pt x="3386358" y="1738133"/>
                  </a:lnTo>
                  <a:lnTo>
                    <a:pt x="3419226" y="1581833"/>
                  </a:lnTo>
                  <a:lnTo>
                    <a:pt x="3452188" y="1425254"/>
                  </a:lnTo>
                  <a:lnTo>
                    <a:pt x="3493506" y="1268676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5203925" y="5066064"/>
            <a:ext cx="8509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517163" y="5066064"/>
            <a:ext cx="1409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10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871514" y="5066064"/>
            <a:ext cx="1409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20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225643" y="5066064"/>
            <a:ext cx="1409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30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579958" y="5054606"/>
            <a:ext cx="841375" cy="3054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  <a:tabLst>
                <a:tab pos="354330" algn="l"/>
                <a:tab pos="699770" algn="l"/>
              </a:tabLst>
            </a:pPr>
            <a:r>
              <a:rPr sz="850" spc="-25" dirty="0">
                <a:latin typeface="Arial"/>
                <a:cs typeface="Arial"/>
              </a:rPr>
              <a:t>4</a:t>
            </a:r>
            <a:r>
              <a:rPr sz="850" spc="-5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850" spc="-25" dirty="0">
                <a:latin typeface="Arial"/>
                <a:cs typeface="Arial"/>
              </a:rPr>
              <a:t>5</a:t>
            </a:r>
            <a:r>
              <a:rPr sz="850" spc="-5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850" spc="-25" dirty="0">
                <a:latin typeface="Arial"/>
                <a:cs typeface="Arial"/>
              </a:rPr>
              <a:t>60</a:t>
            </a:r>
            <a:endParaRPr sz="850">
              <a:latin typeface="Arial"/>
              <a:cs typeface="Arial"/>
            </a:endParaRPr>
          </a:p>
          <a:p>
            <a:pPr marR="6350" algn="ctr">
              <a:lnSpc>
                <a:spcPct val="100000"/>
              </a:lnSpc>
              <a:spcBef>
                <a:spcPts val="85"/>
              </a:spcBef>
            </a:pPr>
            <a:r>
              <a:rPr sz="850" spc="-5" dirty="0">
                <a:latin typeface="Arial"/>
                <a:cs typeface="Arial"/>
              </a:rPr>
              <a:t>x</a:t>
            </a:r>
            <a:r>
              <a:rPr sz="850" spc="40" dirty="0">
                <a:latin typeface="Arial"/>
                <a:cs typeface="Arial"/>
              </a:rPr>
              <a:t> </a:t>
            </a:r>
            <a:r>
              <a:rPr sz="850" dirty="0">
                <a:latin typeface="Arial"/>
                <a:cs typeface="Arial"/>
              </a:rPr>
              <a:t>(secs)</a:t>
            </a:r>
            <a:endParaRPr sz="8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634637" y="5066064"/>
            <a:ext cx="1409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70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988951" y="5066064"/>
            <a:ext cx="1409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80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343359" y="5066064"/>
            <a:ext cx="52768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1630" algn="l"/>
              </a:tabLst>
            </a:pPr>
            <a:r>
              <a:rPr sz="850" spc="-25" dirty="0">
                <a:latin typeface="Arial"/>
                <a:cs typeface="Arial"/>
              </a:rPr>
              <a:t>9</a:t>
            </a:r>
            <a:r>
              <a:rPr sz="850" spc="-5" dirty="0">
                <a:latin typeface="Arial"/>
                <a:cs typeface="Arial"/>
              </a:rPr>
              <a:t>0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850" spc="-25" dirty="0">
                <a:latin typeface="Arial"/>
                <a:cs typeface="Arial"/>
              </a:rPr>
              <a:t>100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05235" y="4975447"/>
            <a:ext cx="11557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30" dirty="0">
                <a:latin typeface="Arial"/>
                <a:cs typeface="Arial"/>
              </a:rPr>
              <a:t>-1</a:t>
            </a:r>
            <a:endParaRPr sz="8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014530" y="4720032"/>
            <a:ext cx="208279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30" dirty="0">
                <a:latin typeface="Arial"/>
                <a:cs typeface="Arial"/>
              </a:rPr>
              <a:t>-</a:t>
            </a:r>
            <a:r>
              <a:rPr sz="850" spc="-25" dirty="0">
                <a:latin typeface="Arial"/>
                <a:cs typeface="Arial"/>
              </a:rPr>
              <a:t>0</a:t>
            </a:r>
            <a:r>
              <a:rPr sz="850" spc="15" dirty="0">
                <a:latin typeface="Arial"/>
                <a:cs typeface="Arial"/>
              </a:rPr>
              <a:t>.</a:t>
            </a:r>
            <a:r>
              <a:rPr sz="850" spc="-5" dirty="0">
                <a:latin typeface="Arial"/>
                <a:cs typeface="Arial"/>
              </a:rPr>
              <a:t>8</a:t>
            </a:r>
            <a:endParaRPr sz="8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014530" y="4464627"/>
            <a:ext cx="208279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30" dirty="0">
                <a:latin typeface="Arial"/>
                <a:cs typeface="Arial"/>
              </a:rPr>
              <a:t>-</a:t>
            </a:r>
            <a:r>
              <a:rPr sz="850" spc="-25" dirty="0">
                <a:latin typeface="Arial"/>
                <a:cs typeface="Arial"/>
              </a:rPr>
              <a:t>0</a:t>
            </a:r>
            <a:r>
              <a:rPr sz="850" spc="15" dirty="0">
                <a:latin typeface="Arial"/>
                <a:cs typeface="Arial"/>
              </a:rPr>
              <a:t>.</a:t>
            </a:r>
            <a:r>
              <a:rPr sz="850" spc="-5" dirty="0"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014530" y="4209232"/>
            <a:ext cx="208279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30" dirty="0">
                <a:latin typeface="Arial"/>
                <a:cs typeface="Arial"/>
              </a:rPr>
              <a:t>-</a:t>
            </a:r>
            <a:r>
              <a:rPr sz="850" spc="-25" dirty="0">
                <a:latin typeface="Arial"/>
                <a:cs typeface="Arial"/>
              </a:rPr>
              <a:t>0</a:t>
            </a:r>
            <a:r>
              <a:rPr sz="850" spc="15" dirty="0">
                <a:latin typeface="Arial"/>
                <a:cs typeface="Arial"/>
              </a:rPr>
              <a:t>.</a:t>
            </a:r>
            <a:r>
              <a:rPr sz="850" spc="-5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014530" y="3953771"/>
            <a:ext cx="208279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30" dirty="0">
                <a:latin typeface="Arial"/>
                <a:cs typeface="Arial"/>
              </a:rPr>
              <a:t>-</a:t>
            </a:r>
            <a:r>
              <a:rPr sz="850" spc="-25" dirty="0">
                <a:latin typeface="Arial"/>
                <a:cs typeface="Arial"/>
              </a:rPr>
              <a:t>0</a:t>
            </a:r>
            <a:r>
              <a:rPr sz="850" spc="15" dirty="0">
                <a:latin typeface="Arial"/>
                <a:cs typeface="Arial"/>
              </a:rPr>
              <a:t>.</a:t>
            </a:r>
            <a:r>
              <a:rPr sz="850" spc="-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138132" y="3706659"/>
            <a:ext cx="8509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047427" y="3451476"/>
            <a:ext cx="17589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0</a:t>
            </a:r>
            <a:r>
              <a:rPr sz="850" spc="15" dirty="0">
                <a:latin typeface="Arial"/>
                <a:cs typeface="Arial"/>
              </a:rPr>
              <a:t>.</a:t>
            </a:r>
            <a:r>
              <a:rPr sz="850" spc="-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047427" y="3196016"/>
            <a:ext cx="17589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0</a:t>
            </a:r>
            <a:r>
              <a:rPr sz="850" spc="15" dirty="0">
                <a:latin typeface="Arial"/>
                <a:cs typeface="Arial"/>
              </a:rPr>
              <a:t>.</a:t>
            </a:r>
            <a:r>
              <a:rPr sz="850" spc="-5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047427" y="2940648"/>
            <a:ext cx="17589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0</a:t>
            </a:r>
            <a:r>
              <a:rPr sz="850" spc="15" dirty="0">
                <a:latin typeface="Arial"/>
                <a:cs typeface="Arial"/>
              </a:rPr>
              <a:t>.</a:t>
            </a:r>
            <a:r>
              <a:rPr sz="850" spc="-5" dirty="0"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047427" y="2685188"/>
            <a:ext cx="17589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0</a:t>
            </a:r>
            <a:r>
              <a:rPr sz="850" spc="15" dirty="0">
                <a:latin typeface="Arial"/>
                <a:cs typeface="Arial"/>
              </a:rPr>
              <a:t>.</a:t>
            </a:r>
            <a:r>
              <a:rPr sz="850" spc="-5" dirty="0">
                <a:latin typeface="Arial"/>
                <a:cs typeface="Arial"/>
              </a:rPr>
              <a:t>8</a:t>
            </a:r>
            <a:endParaRPr sz="85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138132" y="2437983"/>
            <a:ext cx="8509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390637" y="2314519"/>
            <a:ext cx="120967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5" dirty="0">
                <a:latin typeface="Arial"/>
                <a:cs typeface="Arial"/>
              </a:rPr>
              <a:t>This </a:t>
            </a:r>
            <a:r>
              <a:rPr sz="850" dirty="0">
                <a:latin typeface="Arial"/>
                <a:cs typeface="Arial"/>
              </a:rPr>
              <a:t>is </a:t>
            </a:r>
            <a:r>
              <a:rPr sz="850" spc="-5" dirty="0">
                <a:latin typeface="Arial"/>
                <a:cs typeface="Arial"/>
              </a:rPr>
              <a:t>the sinus</a:t>
            </a:r>
            <a:r>
              <a:rPr sz="850" spc="120" dirty="0">
                <a:latin typeface="Arial"/>
                <a:cs typeface="Arial"/>
              </a:rPr>
              <a:t> </a:t>
            </a:r>
            <a:r>
              <a:rPr sz="850" spc="-10" dirty="0">
                <a:latin typeface="Arial"/>
                <a:cs typeface="Arial"/>
              </a:rPr>
              <a:t>function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826827" y="3647421"/>
            <a:ext cx="145415" cy="29083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spc="30" dirty="0">
                <a:latin typeface="Arial"/>
                <a:cs typeface="Arial"/>
              </a:rPr>
              <a:t>s</a:t>
            </a:r>
            <a:r>
              <a:rPr sz="850" spc="5" dirty="0">
                <a:latin typeface="Arial"/>
                <a:cs typeface="Arial"/>
              </a:rPr>
              <a:t>i</a:t>
            </a:r>
            <a:r>
              <a:rPr sz="850" spc="-20" dirty="0">
                <a:latin typeface="Arial"/>
                <a:cs typeface="Arial"/>
              </a:rPr>
              <a:t>n</a:t>
            </a:r>
            <a:r>
              <a:rPr sz="850" spc="-25" dirty="0">
                <a:latin typeface="Arial"/>
                <a:cs typeface="Arial"/>
              </a:rPr>
              <a:t>(</a:t>
            </a:r>
            <a:r>
              <a:rPr sz="850" spc="30" dirty="0">
                <a:latin typeface="Arial"/>
                <a:cs typeface="Arial"/>
              </a:rPr>
              <a:t>x</a:t>
            </a:r>
            <a:r>
              <a:rPr sz="8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69F8DF-B7D9-4109-9D8C-EE7C1EC2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8534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75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38887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0" dirty="0"/>
              <a:t>Useful</a:t>
            </a:r>
            <a:r>
              <a:rPr sz="4200" spc="-55" dirty="0"/>
              <a:t> Commands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7244" y="1837627"/>
            <a:ext cx="73177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201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10" dirty="0">
                <a:latin typeface="Arial"/>
                <a:cs typeface="Arial"/>
              </a:rPr>
              <a:t>two </a:t>
            </a:r>
            <a:r>
              <a:rPr sz="3000" spc="5" dirty="0">
                <a:latin typeface="Arial"/>
                <a:cs typeface="Arial"/>
              </a:rPr>
              <a:t>commands </a:t>
            </a:r>
            <a:r>
              <a:rPr sz="3000" dirty="0">
                <a:latin typeface="Arial"/>
                <a:cs typeface="Arial"/>
              </a:rPr>
              <a:t>used most by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Matlab  </a:t>
            </a:r>
            <a:r>
              <a:rPr sz="3000" spc="5" dirty="0">
                <a:latin typeface="Arial"/>
                <a:cs typeface="Arial"/>
              </a:rPr>
              <a:t>users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924" y="3125723"/>
            <a:ext cx="3276600" cy="6096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Tahoma"/>
                <a:cs typeface="Tahoma"/>
              </a:rPr>
              <a:t>&gt;&gt;help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functionname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924" y="4421123"/>
            <a:ext cx="3276600" cy="6096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40"/>
              </a:spcBef>
            </a:pPr>
            <a:r>
              <a:rPr sz="2400" spc="-5" dirty="0">
                <a:latin typeface="Tahoma"/>
                <a:cs typeface="Tahoma"/>
              </a:rPr>
              <a:t>&gt;&gt;lookfor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keyword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0F91851-9C7A-490E-BCB0-AA49BEF2E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47063" cy="584775"/>
          </a:xfrm>
        </p:spPr>
        <p:txBody>
          <a:bodyPr/>
          <a:lstStyle/>
          <a:p>
            <a:pPr defTabSz="1019175" eaLnBrk="1" hangingPunct="1"/>
            <a:r>
              <a:rPr lang="en-US" altLang="en-US" sz="3800" dirty="0">
                <a:solidFill>
                  <a:srgbClr val="006600"/>
                </a:solidFill>
              </a:rPr>
              <a:t>Some more Useful MATLAB commands</a:t>
            </a:r>
            <a:endParaRPr lang="en-US" altLang="en-US" sz="3800" u="sng" dirty="0">
              <a:solidFill>
                <a:srgbClr val="006600"/>
              </a:solidFill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CE62F66-3B69-4159-B867-57ED63F89A8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22042" y="1524000"/>
            <a:ext cx="8247062" cy="4374724"/>
          </a:xfrm>
        </p:spPr>
        <p:txBody>
          <a:bodyPr/>
          <a:lstStyle/>
          <a:p>
            <a:pPr marL="382588" indent="-382588" algn="l" defTabSz="1019175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</a:rPr>
              <a:t>who	          List known variables</a:t>
            </a:r>
          </a:p>
          <a:p>
            <a:pPr marL="382588" indent="-382588" algn="l" defTabSz="1019175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400" b="1" dirty="0" err="1">
                <a:solidFill>
                  <a:srgbClr val="C00000"/>
                </a:solidFill>
              </a:rPr>
              <a:t>whos</a:t>
            </a:r>
            <a:r>
              <a:rPr lang="en-US" altLang="en-US" sz="2400" b="1" dirty="0">
                <a:solidFill>
                  <a:srgbClr val="C00000"/>
                </a:solidFill>
              </a:rPr>
              <a:t>	          List known variables plus their size</a:t>
            </a:r>
          </a:p>
          <a:p>
            <a:pPr marL="382588" indent="-382588" algn="l" defTabSz="1019175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</a:rPr>
              <a:t>help	          &gt;&gt; help sqrt       Help on using sqrt</a:t>
            </a:r>
          </a:p>
          <a:p>
            <a:pPr marL="382588" indent="-382588" algn="l" defTabSz="1019175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400" b="1" dirty="0" err="1">
                <a:solidFill>
                  <a:srgbClr val="C00000"/>
                </a:solidFill>
              </a:rPr>
              <a:t>lookfor</a:t>
            </a:r>
            <a:r>
              <a:rPr lang="en-US" altLang="en-US" sz="2400" b="1" dirty="0">
                <a:solidFill>
                  <a:srgbClr val="C00000"/>
                </a:solidFill>
              </a:rPr>
              <a:t>	          &gt;&gt; </a:t>
            </a:r>
            <a:r>
              <a:rPr lang="en-US" altLang="en-US" sz="2400" b="1" dirty="0" err="1">
                <a:solidFill>
                  <a:srgbClr val="C00000"/>
                </a:solidFill>
              </a:rPr>
              <a:t>lookfor</a:t>
            </a:r>
            <a:r>
              <a:rPr lang="en-US" altLang="en-US" sz="2400" b="1" dirty="0">
                <a:solidFill>
                  <a:srgbClr val="C00000"/>
                </a:solidFill>
              </a:rPr>
              <a:t> sqrt     Search for keyword sqrt in m-files</a:t>
            </a:r>
          </a:p>
          <a:p>
            <a:pPr marL="382588" indent="-382588" algn="l" defTabSz="1019175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</a:rPr>
              <a:t>what 	          &gt;&gt; what a:     List MATLAB files in a:</a:t>
            </a:r>
          </a:p>
          <a:p>
            <a:pPr marL="382588" indent="-382588" algn="l" defTabSz="1019175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</a:rPr>
              <a:t>clear	          Clear all variables from work space</a:t>
            </a:r>
          </a:p>
          <a:p>
            <a:pPr marL="382588" indent="-382588" algn="l" defTabSz="1019175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</a:rPr>
              <a:t>clear x  y         Clear variables x and y from work space</a:t>
            </a:r>
          </a:p>
          <a:p>
            <a:pPr marL="382588" indent="-382588" algn="l" defTabSz="1019175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400" b="1" dirty="0" err="1">
                <a:solidFill>
                  <a:srgbClr val="C00000"/>
                </a:solidFill>
              </a:rPr>
              <a:t>clc</a:t>
            </a:r>
            <a:r>
              <a:rPr lang="en-US" altLang="en-US" sz="2400" b="1" dirty="0">
                <a:solidFill>
                  <a:srgbClr val="C00000"/>
                </a:solidFill>
              </a:rPr>
              <a:t>		          Clear the command window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18897"/>
            <a:ext cx="16363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0" dirty="0"/>
              <a:t>MatLab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536244" y="1087958"/>
            <a:ext cx="8078470" cy="1819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6240" marR="8255" indent="-384175">
              <a:lnSpc>
                <a:spcPct val="100000"/>
              </a:lnSpc>
              <a:spcBef>
                <a:spcPts val="110"/>
              </a:spcBef>
              <a:buClr>
                <a:srgbClr val="CC9900"/>
              </a:buClr>
              <a:buSzPct val="64285"/>
              <a:buChar char="•"/>
              <a:tabLst>
                <a:tab pos="396240" algn="l"/>
                <a:tab pos="396875" algn="l"/>
              </a:tabLst>
            </a:pPr>
            <a:r>
              <a:rPr sz="2800" dirty="0">
                <a:latin typeface="Arial"/>
                <a:cs typeface="Arial"/>
              </a:rPr>
              <a:t>The MATLAB </a:t>
            </a:r>
            <a:r>
              <a:rPr sz="2800" spc="-5" dirty="0">
                <a:latin typeface="Arial"/>
                <a:cs typeface="Arial"/>
              </a:rPr>
              <a:t>environment </a:t>
            </a:r>
            <a:r>
              <a:rPr sz="2800" dirty="0">
                <a:latin typeface="Arial"/>
                <a:cs typeface="Arial"/>
              </a:rPr>
              <a:t>is command oriented  </a:t>
            </a:r>
            <a:r>
              <a:rPr sz="2800" spc="-5" dirty="0">
                <a:latin typeface="Arial"/>
                <a:cs typeface="Arial"/>
              </a:rPr>
              <a:t>somewhat </a:t>
            </a:r>
            <a:r>
              <a:rPr sz="2800" spc="5" dirty="0">
                <a:latin typeface="Arial"/>
                <a:cs typeface="Arial"/>
              </a:rPr>
              <a:t>like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UNIX.</a:t>
            </a:r>
          </a:p>
          <a:p>
            <a:pPr marL="396240" marR="5080" indent="-38417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285"/>
              <a:buChar char="•"/>
              <a:tabLst>
                <a:tab pos="396240" algn="l"/>
                <a:tab pos="396875" algn="l"/>
              </a:tabLst>
            </a:pPr>
            <a:r>
              <a:rPr sz="2800" spc="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prompt appears on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screen and </a:t>
            </a:r>
            <a:r>
              <a:rPr sz="2800" spc="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MATLAB  statement </a:t>
            </a:r>
            <a:r>
              <a:rPr sz="2800" spc="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entered.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244" y="2966719"/>
            <a:ext cx="216281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4285"/>
              <a:buChar char="•"/>
              <a:tabLst>
                <a:tab pos="396240" algn="l"/>
                <a:tab pos="396875" algn="l"/>
                <a:tab pos="1652270" algn="l"/>
              </a:tabLst>
            </a:pPr>
            <a:r>
              <a:rPr sz="2800" spc="1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hen	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  statement  appears.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64917" y="2966719"/>
            <a:ext cx="210058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"/>
                <a:cs typeface="Arial"/>
              </a:rPr>
              <a:t>&lt;ENTER&gt;</a:t>
            </a:r>
          </a:p>
          <a:p>
            <a:pPr algn="ctr">
              <a:lnSpc>
                <a:spcPct val="100000"/>
              </a:lnSpc>
              <a:tabLst>
                <a:tab pos="533400" algn="l"/>
              </a:tabLst>
            </a:pPr>
            <a:r>
              <a:rPr sz="2800" spc="-10" dirty="0">
                <a:latin typeface="Arial"/>
                <a:cs typeface="Arial"/>
              </a:rPr>
              <a:t>is	</a:t>
            </a:r>
            <a:r>
              <a:rPr sz="2800" spc="-5" dirty="0">
                <a:latin typeface="Arial"/>
                <a:cs typeface="Arial"/>
              </a:rPr>
              <a:t>executed,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2078" y="2966719"/>
            <a:ext cx="367220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5"/>
              </a:spcBef>
              <a:tabLst>
                <a:tab pos="890269" algn="l"/>
                <a:tab pos="1061085" algn="l"/>
                <a:tab pos="1472565" algn="l"/>
                <a:tab pos="2545715" algn="l"/>
                <a:tab pos="3161665" algn="l"/>
              </a:tabLst>
            </a:pPr>
            <a:r>
              <a:rPr sz="2800" spc="5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ey	is	pr</a:t>
            </a:r>
            <a:r>
              <a:rPr sz="2800" spc="-3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ss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3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,	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  an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	anot</a:t>
            </a:r>
            <a:r>
              <a:rPr sz="2800" spc="-20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er	pro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4435" y="4333035"/>
            <a:ext cx="8255000" cy="185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315" indent="-384810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64285"/>
              <a:buChar char="•"/>
              <a:tabLst>
                <a:tab pos="488315" algn="l"/>
                <a:tab pos="488950" algn="l"/>
              </a:tabLst>
            </a:pPr>
            <a:r>
              <a:rPr sz="2800" spc="5" dirty="0">
                <a:latin typeface="Arial"/>
                <a:cs typeface="Arial"/>
              </a:rPr>
              <a:t>If</a:t>
            </a:r>
            <a:r>
              <a:rPr sz="2800" spc="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is</a:t>
            </a:r>
            <a:r>
              <a:rPr sz="2800" spc="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terminated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with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semicolon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;</a:t>
            </a:r>
          </a:p>
          <a:p>
            <a:pPr marL="48831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), no </a:t>
            </a:r>
            <a:r>
              <a:rPr sz="2800" spc="5" dirty="0">
                <a:latin typeface="Arial"/>
                <a:cs typeface="Arial"/>
              </a:rPr>
              <a:t>results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displayed.</a:t>
            </a:r>
            <a:endParaRPr sz="2800" dirty="0">
              <a:latin typeface="Arial"/>
              <a:cs typeface="Arial"/>
            </a:endParaRPr>
          </a:p>
          <a:p>
            <a:pPr marL="488315" indent="-38481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4285"/>
              <a:buChar char="•"/>
              <a:tabLst>
                <a:tab pos="488315" algn="l"/>
                <a:tab pos="488950" algn="l"/>
                <a:tab pos="2299335" algn="l"/>
                <a:tab pos="3549015" algn="l"/>
                <a:tab pos="4250690" algn="l"/>
                <a:tab pos="5567680" algn="l"/>
                <a:tab pos="6781165" algn="l"/>
                <a:tab pos="7482840" algn="l"/>
              </a:tabLst>
            </a:pPr>
            <a:r>
              <a:rPr sz="2800" dirty="0">
                <a:latin typeface="Arial"/>
                <a:cs typeface="Arial"/>
              </a:rPr>
              <a:t>Otherwise	</a:t>
            </a:r>
            <a:r>
              <a:rPr sz="2800" spc="-5" dirty="0">
                <a:latin typeface="Arial"/>
                <a:cs typeface="Arial"/>
              </a:rPr>
              <a:t>results	will	</a:t>
            </a:r>
            <a:r>
              <a:rPr sz="2800" dirty="0">
                <a:latin typeface="Arial"/>
                <a:cs typeface="Arial"/>
              </a:rPr>
              <a:t>appear	</a:t>
            </a:r>
            <a:r>
              <a:rPr sz="2800" spc="-5" dirty="0">
                <a:latin typeface="Arial"/>
                <a:cs typeface="Arial"/>
              </a:rPr>
              <a:t>before	</a:t>
            </a:r>
            <a:r>
              <a:rPr sz="2800" spc="5" dirty="0">
                <a:latin typeface="Arial"/>
                <a:cs typeface="Arial"/>
              </a:rPr>
              <a:t>the	</a:t>
            </a:r>
            <a:r>
              <a:rPr sz="2800" spc="-10" dirty="0">
                <a:latin typeface="Arial"/>
                <a:cs typeface="Arial"/>
              </a:rPr>
              <a:t>next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88315" algn="l"/>
                <a:tab pos="8241665" algn="l"/>
              </a:tabLst>
            </a:pPr>
            <a:r>
              <a:rPr sz="2800" u="heavy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	prompt</a:t>
            </a:r>
            <a:r>
              <a:rPr sz="3000" u="heavy" dirty="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.	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12A71E5-8DF4-4070-BFED-7DB81E8A1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249" y="533400"/>
            <a:ext cx="8077200" cy="1169551"/>
          </a:xfrm>
        </p:spPr>
        <p:txBody>
          <a:bodyPr/>
          <a:lstStyle/>
          <a:p>
            <a:pPr defTabSz="1019175" eaLnBrk="1" hangingPunct="1"/>
            <a:r>
              <a:rPr lang="en-US" altLang="en-US" sz="3800" dirty="0">
                <a:solidFill>
                  <a:srgbClr val="006600"/>
                </a:solidFill>
              </a:rPr>
              <a:t>Some more Useful MATLAB commands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BAE83E8-62AD-495F-AE6E-F1768418FAA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70249" y="1981200"/>
            <a:ext cx="8077200" cy="2712730"/>
          </a:xfrm>
        </p:spPr>
        <p:txBody>
          <a:bodyPr/>
          <a:lstStyle/>
          <a:p>
            <a:pPr marL="382588" indent="-382588" defTabSz="1019175" eaLnBrk="1" hangingPunct="1">
              <a:lnSpc>
                <a:spcPct val="150000"/>
              </a:lnSpc>
              <a:tabLst>
                <a:tab pos="2355850" algn="l"/>
              </a:tabLst>
            </a:pPr>
            <a:r>
              <a:rPr lang="en-US" altLang="en-US" sz="2400" b="1" dirty="0">
                <a:solidFill>
                  <a:srgbClr val="C00000"/>
                </a:solidFill>
              </a:rPr>
              <a:t>type test	Display </a:t>
            </a:r>
            <a:r>
              <a:rPr lang="en-US" altLang="en-US" sz="2400" b="1" dirty="0" err="1">
                <a:solidFill>
                  <a:srgbClr val="C00000"/>
                </a:solidFill>
              </a:rPr>
              <a:t>test.m</a:t>
            </a:r>
            <a:r>
              <a:rPr lang="en-US" altLang="en-US" sz="2400" b="1" dirty="0">
                <a:solidFill>
                  <a:srgbClr val="C00000"/>
                </a:solidFill>
              </a:rPr>
              <a:t> in command window</a:t>
            </a:r>
          </a:p>
          <a:p>
            <a:pPr marL="382588" indent="-382588" defTabSz="1019175" eaLnBrk="1" hangingPunct="1">
              <a:lnSpc>
                <a:spcPct val="150000"/>
              </a:lnSpc>
              <a:tabLst>
                <a:tab pos="2355850" algn="l"/>
              </a:tabLst>
            </a:pPr>
            <a:r>
              <a:rPr lang="en-US" altLang="en-US" sz="2400" b="1" dirty="0">
                <a:solidFill>
                  <a:srgbClr val="C00000"/>
                </a:solidFill>
              </a:rPr>
              <a:t>delete test	Delete </a:t>
            </a:r>
            <a:r>
              <a:rPr lang="en-US" altLang="en-US" sz="2400" b="1" dirty="0" err="1">
                <a:solidFill>
                  <a:srgbClr val="C00000"/>
                </a:solidFill>
              </a:rPr>
              <a:t>test.m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pPr marL="382588" indent="-382588" defTabSz="1019175" eaLnBrk="1" hangingPunct="1">
              <a:lnSpc>
                <a:spcPct val="150000"/>
              </a:lnSpc>
              <a:tabLst>
                <a:tab pos="2355850" algn="l"/>
              </a:tabLst>
            </a:pPr>
            <a:r>
              <a:rPr lang="en-US" altLang="en-US" sz="2400" b="1" dirty="0">
                <a:solidFill>
                  <a:srgbClr val="C00000"/>
                </a:solidFill>
              </a:rPr>
              <a:t>cd  a:	Change directory to a:</a:t>
            </a:r>
          </a:p>
          <a:p>
            <a:pPr marL="382588" indent="-382588" defTabSz="1019175" eaLnBrk="1" hangingPunct="1">
              <a:lnSpc>
                <a:spcPct val="150000"/>
              </a:lnSpc>
              <a:tabLst>
                <a:tab pos="2355850" algn="l"/>
              </a:tabLst>
            </a:pPr>
            <a:r>
              <a:rPr lang="en-US" altLang="en-US" sz="2400" b="1" dirty="0" err="1">
                <a:solidFill>
                  <a:srgbClr val="C00000"/>
                </a:solidFill>
              </a:rPr>
              <a:t>chdir</a:t>
            </a:r>
            <a:r>
              <a:rPr lang="en-US" altLang="en-US" sz="2400" b="1" dirty="0">
                <a:solidFill>
                  <a:srgbClr val="C00000"/>
                </a:solidFill>
              </a:rPr>
              <a:t> a:	Same as cd</a:t>
            </a:r>
          </a:p>
          <a:p>
            <a:pPr marL="382588" indent="-382588" defTabSz="1019175" eaLnBrk="1" hangingPunct="1">
              <a:lnSpc>
                <a:spcPct val="150000"/>
              </a:lnSpc>
              <a:tabLst>
                <a:tab pos="2355850" algn="l"/>
              </a:tabLst>
            </a:pPr>
            <a:r>
              <a:rPr lang="en-US" altLang="en-US" sz="2400" b="1" dirty="0" err="1">
                <a:solidFill>
                  <a:srgbClr val="C00000"/>
                </a:solidFill>
              </a:rPr>
              <a:t>pwd</a:t>
            </a:r>
            <a:r>
              <a:rPr lang="en-US" altLang="en-US" sz="2400" b="1" dirty="0">
                <a:solidFill>
                  <a:srgbClr val="C00000"/>
                </a:solidFill>
              </a:rPr>
              <a:t>	Show current directory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8288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7000" y="2607103"/>
            <a:ext cx="3810000" cy="186140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Thankyou</a:t>
            </a:r>
            <a:b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31388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10" dirty="0"/>
              <a:t>MatLab</a:t>
            </a:r>
            <a:r>
              <a:rPr sz="4200" spc="-70" dirty="0"/>
              <a:t> </a:t>
            </a:r>
            <a:r>
              <a:rPr sz="4200" spc="-105" dirty="0"/>
              <a:t>Screen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3048000" y="1444752"/>
            <a:ext cx="6019800" cy="434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" y="1351041"/>
            <a:ext cx="3054985" cy="4417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4170" marR="960119" indent="-344170" algn="r">
              <a:lnSpc>
                <a:spcPct val="100000"/>
              </a:lnSpc>
              <a:spcBef>
                <a:spcPts val="484"/>
              </a:spcBef>
              <a:buClr>
                <a:srgbClr val="CC9900"/>
              </a:buClr>
              <a:buSzPct val="62500"/>
              <a:buFont typeface="Wingdings"/>
              <a:buChar char=""/>
              <a:tabLst>
                <a:tab pos="344170" algn="l"/>
                <a:tab pos="344805" algn="l"/>
              </a:tabLst>
            </a:pPr>
            <a:r>
              <a:rPr sz="1600" spc="10" dirty="0">
                <a:solidFill>
                  <a:srgbClr val="FF3300"/>
                </a:solidFill>
                <a:latin typeface="Arial"/>
                <a:cs typeface="Arial"/>
              </a:rPr>
              <a:t>Command</a:t>
            </a:r>
            <a:r>
              <a:rPr sz="1600" spc="-15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FF3300"/>
                </a:solidFill>
                <a:latin typeface="Arial"/>
                <a:cs typeface="Arial"/>
              </a:rPr>
              <a:t>Window</a:t>
            </a:r>
            <a:endParaRPr sz="1600" dirty="0">
              <a:latin typeface="Arial"/>
              <a:cs typeface="Arial"/>
            </a:endParaRPr>
          </a:p>
          <a:p>
            <a:pPr marL="325755" marR="917575" lvl="1" indent="-325755" algn="r">
              <a:lnSpc>
                <a:spcPct val="100000"/>
              </a:lnSpc>
              <a:spcBef>
                <a:spcPts val="385"/>
              </a:spcBef>
              <a:buClr>
                <a:srgbClr val="3A812E"/>
              </a:buClr>
              <a:buSzPct val="59375"/>
              <a:buFont typeface="Wingdings"/>
              <a:buChar char=""/>
              <a:tabLst>
                <a:tab pos="325755" algn="l"/>
                <a:tab pos="327025" algn="l"/>
              </a:tabLst>
            </a:pPr>
            <a:r>
              <a:rPr sz="1600" spc="-5" dirty="0">
                <a:latin typeface="Arial"/>
                <a:cs typeface="Arial"/>
              </a:rPr>
              <a:t>type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commands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A812E"/>
              </a:buClr>
              <a:buFont typeface="Wingdings"/>
              <a:buChar char=""/>
            </a:pPr>
            <a:endParaRPr sz="23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9900"/>
              </a:buClr>
              <a:buSzPct val="625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-5" dirty="0">
                <a:solidFill>
                  <a:srgbClr val="FF3300"/>
                </a:solidFill>
                <a:latin typeface="Arial"/>
                <a:cs typeface="Arial"/>
              </a:rPr>
              <a:t>Current</a:t>
            </a:r>
            <a:r>
              <a:rPr sz="1600" spc="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3300"/>
                </a:solidFill>
                <a:latin typeface="Arial"/>
                <a:cs typeface="Arial"/>
              </a:rPr>
              <a:t>Directory</a:t>
            </a:r>
            <a:endParaRPr sz="1600" dirty="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385"/>
              </a:spcBef>
              <a:buClr>
                <a:srgbClr val="3A812E"/>
              </a:buClr>
              <a:buSzPct val="59375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View </a:t>
            </a:r>
            <a:r>
              <a:rPr sz="1600" spc="-5" dirty="0">
                <a:latin typeface="Arial"/>
                <a:cs typeface="Arial"/>
              </a:rPr>
              <a:t>folders and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m-files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A812E"/>
              </a:buClr>
              <a:buFont typeface="Wingdings"/>
              <a:buChar char=""/>
            </a:pPr>
            <a:endParaRPr sz="23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9900"/>
              </a:buClr>
              <a:buSzPct val="625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FF3300"/>
                </a:solidFill>
                <a:latin typeface="Arial"/>
                <a:cs typeface="Arial"/>
              </a:rPr>
              <a:t>Workspace</a:t>
            </a:r>
            <a:endParaRPr sz="1600" dirty="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385"/>
              </a:spcBef>
              <a:buClr>
                <a:srgbClr val="3A812E"/>
              </a:buClr>
              <a:buSzPct val="59375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sz="1600" spc="5" dirty="0">
                <a:latin typeface="Arial"/>
                <a:cs typeface="Arial"/>
              </a:rPr>
              <a:t>View </a:t>
            </a:r>
            <a:r>
              <a:rPr sz="1600" spc="-5" dirty="0">
                <a:latin typeface="Arial"/>
                <a:cs typeface="Arial"/>
              </a:rPr>
              <a:t>program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variables</a:t>
            </a:r>
            <a:endParaRPr sz="1600" dirty="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385"/>
              </a:spcBef>
              <a:buClr>
                <a:srgbClr val="3A812E"/>
              </a:buClr>
              <a:buSzPct val="59375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sz="1600" spc="-5" dirty="0">
                <a:latin typeface="Arial"/>
                <a:cs typeface="Arial"/>
              </a:rPr>
              <a:t>Double </a:t>
            </a:r>
            <a:r>
              <a:rPr sz="1600" spc="5" dirty="0">
                <a:latin typeface="Arial"/>
                <a:cs typeface="Arial"/>
              </a:rPr>
              <a:t>click </a:t>
            </a:r>
            <a:r>
              <a:rPr sz="1600" dirty="0">
                <a:latin typeface="Arial"/>
                <a:cs typeface="Arial"/>
              </a:rPr>
              <a:t>on 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</a:t>
            </a:r>
            <a:endParaRPr sz="1600" dirty="0">
              <a:latin typeface="Arial"/>
              <a:cs typeface="Arial"/>
            </a:endParaRPr>
          </a:p>
          <a:p>
            <a:pPr marL="643890">
              <a:lnSpc>
                <a:spcPct val="100000"/>
              </a:lnSpc>
              <a:spcBef>
                <a:spcPts val="385"/>
              </a:spcBef>
            </a:pP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see it in the </a:t>
            </a:r>
            <a:r>
              <a:rPr sz="1600" spc="-5" dirty="0">
                <a:latin typeface="Arial"/>
                <a:cs typeface="Arial"/>
              </a:rPr>
              <a:t>Array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Editor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CC9900"/>
              </a:buClr>
              <a:buSzPct val="625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FF3300"/>
                </a:solidFill>
                <a:latin typeface="Arial"/>
                <a:cs typeface="Arial"/>
              </a:rPr>
              <a:t>Command</a:t>
            </a:r>
            <a:r>
              <a:rPr sz="1600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3300"/>
                </a:solidFill>
                <a:latin typeface="Arial"/>
                <a:cs typeface="Arial"/>
              </a:rPr>
              <a:t>History</a:t>
            </a:r>
            <a:endParaRPr sz="1600" dirty="0">
              <a:latin typeface="Arial"/>
              <a:cs typeface="Arial"/>
            </a:endParaRPr>
          </a:p>
          <a:p>
            <a:pPr marL="683260" lvl="1" indent="-327025">
              <a:lnSpc>
                <a:spcPct val="100000"/>
              </a:lnSpc>
              <a:spcBef>
                <a:spcPts val="385"/>
              </a:spcBef>
              <a:buClr>
                <a:srgbClr val="3A812E"/>
              </a:buClr>
              <a:buSzPct val="59375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sz="1600" dirty="0">
                <a:latin typeface="Arial"/>
                <a:cs typeface="Arial"/>
              </a:rPr>
              <a:t>view past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commands</a:t>
            </a:r>
            <a:endParaRPr sz="1600" dirty="0">
              <a:latin typeface="Arial"/>
              <a:cs typeface="Arial"/>
            </a:endParaRPr>
          </a:p>
          <a:p>
            <a:pPr marL="701675" marR="427990" lvl="1" indent="-344805">
              <a:lnSpc>
                <a:spcPct val="120000"/>
              </a:lnSpc>
              <a:spcBef>
                <a:spcPts val="5"/>
              </a:spcBef>
              <a:buClr>
                <a:srgbClr val="3A812E"/>
              </a:buClr>
              <a:buSzPct val="59375"/>
              <a:buFont typeface="Wingdings"/>
              <a:buChar char=""/>
              <a:tabLst>
                <a:tab pos="683260" algn="l"/>
                <a:tab pos="683895" algn="l"/>
              </a:tabLst>
            </a:pPr>
            <a:r>
              <a:rPr sz="1600" spc="-5" dirty="0">
                <a:latin typeface="Arial"/>
                <a:cs typeface="Arial"/>
              </a:rPr>
              <a:t>save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whole </a:t>
            </a:r>
            <a:r>
              <a:rPr sz="1600" dirty="0">
                <a:latin typeface="Arial"/>
                <a:cs typeface="Arial"/>
              </a:rPr>
              <a:t>session  using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diary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1060" y="4550664"/>
            <a:ext cx="1069340" cy="262255"/>
          </a:xfrm>
          <a:custGeom>
            <a:avLst/>
            <a:gdLst/>
            <a:ahLst/>
            <a:cxnLst/>
            <a:rect l="l" t="t" r="r" b="b"/>
            <a:pathLst>
              <a:path w="1069339" h="262254">
                <a:moveTo>
                  <a:pt x="992242" y="25401"/>
                </a:moveTo>
                <a:lnTo>
                  <a:pt x="0" y="237998"/>
                </a:lnTo>
                <a:lnTo>
                  <a:pt x="5079" y="261874"/>
                </a:lnTo>
                <a:lnTo>
                  <a:pt x="997365" y="49268"/>
                </a:lnTo>
                <a:lnTo>
                  <a:pt x="992242" y="25401"/>
                </a:lnTo>
                <a:close/>
              </a:path>
              <a:path w="1069339" h="262254">
                <a:moveTo>
                  <a:pt x="1067592" y="22733"/>
                </a:moveTo>
                <a:lnTo>
                  <a:pt x="1004696" y="22733"/>
                </a:lnTo>
                <a:lnTo>
                  <a:pt x="1009776" y="46609"/>
                </a:lnTo>
                <a:lnTo>
                  <a:pt x="997365" y="49268"/>
                </a:lnTo>
                <a:lnTo>
                  <a:pt x="1002791" y="74549"/>
                </a:lnTo>
                <a:lnTo>
                  <a:pt x="1067592" y="22733"/>
                </a:lnTo>
                <a:close/>
              </a:path>
              <a:path w="1069339" h="262254">
                <a:moveTo>
                  <a:pt x="1004696" y="22733"/>
                </a:moveTo>
                <a:lnTo>
                  <a:pt x="992242" y="25401"/>
                </a:lnTo>
                <a:lnTo>
                  <a:pt x="997365" y="49268"/>
                </a:lnTo>
                <a:lnTo>
                  <a:pt x="1009776" y="46609"/>
                </a:lnTo>
                <a:lnTo>
                  <a:pt x="1004696" y="22733"/>
                </a:lnTo>
                <a:close/>
              </a:path>
              <a:path w="1069339" h="262254">
                <a:moveTo>
                  <a:pt x="986789" y="0"/>
                </a:moveTo>
                <a:lnTo>
                  <a:pt x="992242" y="25401"/>
                </a:lnTo>
                <a:lnTo>
                  <a:pt x="1004696" y="22733"/>
                </a:lnTo>
                <a:lnTo>
                  <a:pt x="1067592" y="22733"/>
                </a:lnTo>
                <a:lnTo>
                  <a:pt x="1069339" y="21336"/>
                </a:lnTo>
                <a:lnTo>
                  <a:pt x="986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5641" y="3264661"/>
            <a:ext cx="2517140" cy="493395"/>
          </a:xfrm>
          <a:custGeom>
            <a:avLst/>
            <a:gdLst/>
            <a:ahLst/>
            <a:cxnLst/>
            <a:rect l="l" t="t" r="r" b="b"/>
            <a:pathLst>
              <a:path w="2517140" h="493395">
                <a:moveTo>
                  <a:pt x="2439591" y="467495"/>
                </a:moveTo>
                <a:lnTo>
                  <a:pt x="2434971" y="493013"/>
                </a:lnTo>
                <a:lnTo>
                  <a:pt x="2514583" y="469773"/>
                </a:lnTo>
                <a:lnTo>
                  <a:pt x="2452116" y="469773"/>
                </a:lnTo>
                <a:lnTo>
                  <a:pt x="2439591" y="467495"/>
                </a:lnTo>
                <a:close/>
              </a:path>
              <a:path w="2517140" h="493395">
                <a:moveTo>
                  <a:pt x="2443935" y="443497"/>
                </a:moveTo>
                <a:lnTo>
                  <a:pt x="2439591" y="467495"/>
                </a:lnTo>
                <a:lnTo>
                  <a:pt x="2452116" y="469773"/>
                </a:lnTo>
                <a:lnTo>
                  <a:pt x="2456434" y="445769"/>
                </a:lnTo>
                <a:lnTo>
                  <a:pt x="2443935" y="443497"/>
                </a:lnTo>
                <a:close/>
              </a:path>
              <a:path w="2517140" h="493395">
                <a:moveTo>
                  <a:pt x="2448560" y="417956"/>
                </a:moveTo>
                <a:lnTo>
                  <a:pt x="2443935" y="443497"/>
                </a:lnTo>
                <a:lnTo>
                  <a:pt x="2456434" y="445769"/>
                </a:lnTo>
                <a:lnTo>
                  <a:pt x="2452116" y="469773"/>
                </a:lnTo>
                <a:lnTo>
                  <a:pt x="2514583" y="469773"/>
                </a:lnTo>
                <a:lnTo>
                  <a:pt x="2516759" y="469138"/>
                </a:lnTo>
                <a:lnTo>
                  <a:pt x="2448560" y="417956"/>
                </a:lnTo>
                <a:close/>
              </a:path>
              <a:path w="2517140" h="493395">
                <a:moveTo>
                  <a:pt x="4318" y="0"/>
                </a:moveTo>
                <a:lnTo>
                  <a:pt x="0" y="23875"/>
                </a:lnTo>
                <a:lnTo>
                  <a:pt x="2439591" y="467495"/>
                </a:lnTo>
                <a:lnTo>
                  <a:pt x="2443935" y="443497"/>
                </a:lnTo>
                <a:lnTo>
                  <a:pt x="4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168" y="1512061"/>
            <a:ext cx="3812540" cy="1256030"/>
          </a:xfrm>
          <a:custGeom>
            <a:avLst/>
            <a:gdLst/>
            <a:ahLst/>
            <a:cxnLst/>
            <a:rect l="l" t="t" r="r" b="b"/>
            <a:pathLst>
              <a:path w="3812540" h="1256030">
                <a:moveTo>
                  <a:pt x="1754632" y="1231138"/>
                </a:moveTo>
                <a:lnTo>
                  <a:pt x="1686052" y="1180592"/>
                </a:lnTo>
                <a:lnTo>
                  <a:pt x="1681607" y="1206093"/>
                </a:lnTo>
                <a:lnTo>
                  <a:pt x="4064" y="914273"/>
                </a:lnTo>
                <a:lnTo>
                  <a:pt x="0" y="938403"/>
                </a:lnTo>
                <a:lnTo>
                  <a:pt x="1677416" y="1230096"/>
                </a:lnTo>
                <a:lnTo>
                  <a:pt x="1672971" y="1255649"/>
                </a:lnTo>
                <a:lnTo>
                  <a:pt x="1750822" y="1232281"/>
                </a:lnTo>
                <a:lnTo>
                  <a:pt x="1754632" y="1231138"/>
                </a:lnTo>
                <a:close/>
              </a:path>
              <a:path w="3812540" h="1256030">
                <a:moveTo>
                  <a:pt x="3812032" y="850138"/>
                </a:moveTo>
                <a:lnTo>
                  <a:pt x="3809250" y="847852"/>
                </a:lnTo>
                <a:lnTo>
                  <a:pt x="3746246" y="796036"/>
                </a:lnTo>
                <a:lnTo>
                  <a:pt x="3740454" y="821270"/>
                </a:lnTo>
                <a:lnTo>
                  <a:pt x="157099" y="0"/>
                </a:lnTo>
                <a:lnTo>
                  <a:pt x="151752" y="23876"/>
                </a:lnTo>
                <a:lnTo>
                  <a:pt x="3735006" y="845019"/>
                </a:lnTo>
                <a:lnTo>
                  <a:pt x="3729228" y="870204"/>
                </a:lnTo>
                <a:lnTo>
                  <a:pt x="3812032" y="850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68604"/>
            <a:ext cx="56359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5" dirty="0"/>
              <a:t>V</a:t>
            </a:r>
            <a:r>
              <a:rPr sz="4200" spc="-95" dirty="0"/>
              <a:t>aria</a:t>
            </a:r>
            <a:r>
              <a:rPr sz="4200" spc="-140" dirty="0"/>
              <a:t>b</a:t>
            </a:r>
            <a:r>
              <a:rPr sz="4200" spc="-145" dirty="0"/>
              <a:t>les</a:t>
            </a:r>
            <a:r>
              <a:rPr lang="en-US" sz="4200" spc="-145" dirty="0"/>
              <a:t> and File name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66800"/>
            <a:ext cx="7980045" cy="368498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338455" algn="l"/>
                <a:tab pos="339090" algn="l"/>
              </a:tabLst>
            </a:pPr>
            <a:r>
              <a:rPr sz="2000" spc="-5" dirty="0">
                <a:latin typeface="Arial"/>
                <a:cs typeface="Arial"/>
              </a:rPr>
              <a:t>Must start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letter</a:t>
            </a:r>
            <a:endParaRPr sz="2000" dirty="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spcBef>
                <a:spcPts val="480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338455" algn="l"/>
                <a:tab pos="339090" algn="l"/>
              </a:tabLst>
            </a:pPr>
            <a:r>
              <a:rPr sz="2000" spc="-10" dirty="0">
                <a:latin typeface="Arial"/>
                <a:cs typeface="Arial"/>
              </a:rPr>
              <a:t>May contain </a:t>
            </a:r>
            <a:r>
              <a:rPr sz="2000" spc="-15" dirty="0">
                <a:latin typeface="Arial"/>
                <a:cs typeface="Arial"/>
              </a:rPr>
              <a:t>only </a:t>
            </a:r>
            <a:r>
              <a:rPr sz="2000" spc="-10" dirty="0">
                <a:latin typeface="Arial"/>
                <a:cs typeface="Arial"/>
              </a:rPr>
              <a:t>letters, digits, and the underscore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“_”</a:t>
            </a:r>
            <a:endParaRPr sz="2000" dirty="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spcBef>
                <a:spcPts val="484"/>
              </a:spcBef>
              <a:buClr>
                <a:srgbClr val="3A812E"/>
              </a:buClr>
              <a:buSzPct val="60000"/>
              <a:buFont typeface="Wingdings"/>
              <a:buChar char=""/>
              <a:tabLst>
                <a:tab pos="338455" algn="l"/>
                <a:tab pos="339090" algn="l"/>
              </a:tabLst>
            </a:pPr>
            <a:r>
              <a:rPr sz="2000" spc="-10" dirty="0">
                <a:latin typeface="Arial"/>
                <a:cs typeface="Arial"/>
              </a:rPr>
              <a:t>MatLab is </a:t>
            </a:r>
            <a:r>
              <a:rPr sz="2000" spc="-5" dirty="0">
                <a:latin typeface="Arial"/>
                <a:cs typeface="Arial"/>
              </a:rPr>
              <a:t>case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sensitive.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 marR="5003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MATLAB variables </a:t>
            </a:r>
            <a:r>
              <a:rPr sz="2000" spc="-5" dirty="0">
                <a:latin typeface="Arial"/>
                <a:cs typeface="Arial"/>
              </a:rPr>
              <a:t>are created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an assignment statement. </a:t>
            </a:r>
            <a:r>
              <a:rPr sz="2000" dirty="0">
                <a:latin typeface="Arial"/>
                <a:cs typeface="Arial"/>
              </a:rPr>
              <a:t>The  </a:t>
            </a:r>
            <a:r>
              <a:rPr sz="2000" spc="-15" dirty="0">
                <a:latin typeface="Arial"/>
                <a:cs typeface="Arial"/>
              </a:rPr>
              <a:t>syntax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variable </a:t>
            </a:r>
            <a:r>
              <a:rPr sz="2000" spc="-5" dirty="0">
                <a:latin typeface="Arial"/>
                <a:cs typeface="Arial"/>
              </a:rPr>
              <a:t>assignment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is-</a:t>
            </a:r>
            <a:endParaRPr sz="2000" dirty="0">
              <a:latin typeface="Arial"/>
              <a:cs typeface="Arial"/>
            </a:endParaRPr>
          </a:p>
          <a:p>
            <a:pPr marL="640080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Arial"/>
                <a:cs typeface="Arial"/>
              </a:rPr>
              <a:t>variable name = a value (or an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expression)</a:t>
            </a:r>
            <a:endParaRPr lang="en-US" sz="2000" b="1" spc="-5" dirty="0">
              <a:latin typeface="Arial"/>
              <a:cs typeface="Arial"/>
            </a:endParaRPr>
          </a:p>
          <a:p>
            <a:pPr marL="640080">
              <a:lnSpc>
                <a:spcPct val="100000"/>
              </a:lnSpc>
              <a:spcBef>
                <a:spcPts val="484"/>
              </a:spcBef>
            </a:pPr>
            <a:endParaRPr sz="29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- </a:t>
            </a:r>
            <a:r>
              <a:rPr sz="2000" spc="-15" dirty="0">
                <a:latin typeface="Arial"/>
                <a:cs typeface="Arial"/>
              </a:rPr>
              <a:t>where </a:t>
            </a:r>
            <a:r>
              <a:rPr sz="2000" spc="-5" dirty="0">
                <a:latin typeface="Arial"/>
                <a:cs typeface="Arial"/>
              </a:rPr>
              <a:t>expression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a combination of numerical </a:t>
            </a:r>
            <a:r>
              <a:rPr sz="2000" spc="-10" dirty="0">
                <a:latin typeface="Arial"/>
                <a:cs typeface="Arial"/>
              </a:rPr>
              <a:t>values, </a:t>
            </a:r>
            <a:r>
              <a:rPr sz="2000" dirty="0">
                <a:latin typeface="Arial"/>
                <a:cs typeface="Arial"/>
              </a:rPr>
              <a:t>mathematical  </a:t>
            </a:r>
            <a:r>
              <a:rPr sz="2000" spc="-5" dirty="0">
                <a:latin typeface="Arial"/>
                <a:cs typeface="Arial"/>
              </a:rPr>
              <a:t>operators, </a:t>
            </a:r>
            <a:r>
              <a:rPr sz="2000" spc="-10" dirty="0">
                <a:latin typeface="Arial"/>
                <a:cs typeface="Arial"/>
              </a:rPr>
              <a:t>variables, and </a:t>
            </a:r>
            <a:r>
              <a:rPr sz="2000" spc="-5" dirty="0">
                <a:latin typeface="Arial"/>
                <a:cs typeface="Arial"/>
              </a:rPr>
              <a:t>function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calls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40698-10DD-4790-BB24-0064D0E0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98" y="4768191"/>
            <a:ext cx="5831203" cy="19437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142697"/>
            <a:ext cx="19304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0" dirty="0"/>
              <a:t>Variab</a:t>
            </a:r>
            <a:r>
              <a:rPr sz="4200" spc="-95" dirty="0"/>
              <a:t>l</a:t>
            </a:r>
            <a:r>
              <a:rPr sz="4200" spc="-110" dirty="0"/>
              <a:t>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19606"/>
            <a:ext cx="34359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No need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types.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i.e.,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3076447"/>
            <a:ext cx="7541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All variables </a:t>
            </a:r>
            <a:r>
              <a:rPr sz="2400" dirty="0">
                <a:latin typeface="Arial"/>
                <a:cs typeface="Arial"/>
              </a:rPr>
              <a:t>are created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double </a:t>
            </a:r>
            <a:r>
              <a:rPr sz="2400" spc="-5" dirty="0">
                <a:latin typeface="Arial"/>
                <a:cs typeface="Arial"/>
              </a:rPr>
              <a:t>precision </a:t>
            </a:r>
            <a:r>
              <a:rPr sz="2400" dirty="0">
                <a:latin typeface="Arial"/>
                <a:cs typeface="Arial"/>
              </a:rPr>
              <a:t>unless  specified and they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matrices.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5198745"/>
            <a:ext cx="82715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583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spc="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these statements, the </a:t>
            </a:r>
            <a:r>
              <a:rPr sz="2400" spc="-5" dirty="0">
                <a:latin typeface="Arial"/>
                <a:cs typeface="Arial"/>
              </a:rPr>
              <a:t>variables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1x1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matrices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  </a:t>
            </a:r>
            <a:r>
              <a:rPr sz="2400" dirty="0">
                <a:latin typeface="Arial"/>
                <a:cs typeface="Arial"/>
              </a:rPr>
              <a:t>double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precision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3124" y="2058923"/>
            <a:ext cx="1219200" cy="914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170" marR="16510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Tahoma"/>
                <a:cs typeface="Tahoma"/>
              </a:rPr>
              <a:t>int </a:t>
            </a:r>
            <a:r>
              <a:rPr sz="1800" spc="-10" dirty="0">
                <a:latin typeface="Tahoma"/>
                <a:cs typeface="Tahoma"/>
              </a:rPr>
              <a:t>a;  </a:t>
            </a:r>
            <a:r>
              <a:rPr sz="1800" spc="-5" dirty="0">
                <a:latin typeface="Tahoma"/>
                <a:cs typeface="Tahoma"/>
              </a:rPr>
              <a:t>double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b;  </a:t>
            </a:r>
            <a:r>
              <a:rPr sz="1800" spc="-5" dirty="0">
                <a:latin typeface="Tahoma"/>
                <a:cs typeface="Tahoma"/>
              </a:rPr>
              <a:t>float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0724" y="1906523"/>
            <a:ext cx="1524000" cy="1219200"/>
          </a:xfrm>
          <a:custGeom>
            <a:avLst/>
            <a:gdLst/>
            <a:ahLst/>
            <a:cxnLst/>
            <a:rect l="l" t="t" r="r" b="b"/>
            <a:pathLst>
              <a:path w="1524000" h="1219200">
                <a:moveTo>
                  <a:pt x="0" y="0"/>
                </a:moveTo>
                <a:lnTo>
                  <a:pt x="1524000" y="1219200"/>
                </a:lnTo>
              </a:path>
              <a:path w="1524000" h="1219200">
                <a:moveTo>
                  <a:pt x="1524000" y="0"/>
                </a:moveTo>
                <a:lnTo>
                  <a:pt x="76200" y="1219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3124" y="4040123"/>
            <a:ext cx="1219200" cy="9906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660"/>
              </a:spcBef>
            </a:pPr>
            <a:r>
              <a:rPr sz="1800" spc="-10" dirty="0">
                <a:latin typeface="Tahoma"/>
                <a:cs typeface="Tahoma"/>
              </a:rPr>
              <a:t>Example:</a:t>
            </a:r>
            <a:endParaRPr sz="1800" dirty="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&gt;&gt;x=5;</a:t>
            </a:r>
            <a:endParaRPr sz="1800" dirty="0">
              <a:latin typeface="Tahoma"/>
              <a:cs typeface="Tahoma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ahoma"/>
                <a:cs typeface="Tahoma"/>
              </a:rPr>
              <a:t>&gt;&gt;x1=2;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7AA5C47-BE09-4FC9-8976-83AEA713977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27088" y="274638"/>
            <a:ext cx="7489825" cy="5635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200" dirty="0"/>
              <a:t>To clear a variable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8053A8B5-D9E9-4398-9757-9B91FFE55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038225"/>
            <a:ext cx="81311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» who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				Your variables are: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				D         </a:t>
            </a:r>
            <a:r>
              <a:rPr lang="en-US" altLang="en-US" sz="2400" dirty="0" err="1">
                <a:latin typeface="Calibri" panose="020F0502020204030204" pitchFamily="34" charset="0"/>
              </a:rPr>
              <a:t>ans</a:t>
            </a:r>
            <a:r>
              <a:rPr lang="en-US" altLang="en-US" sz="2400" dirty="0">
                <a:latin typeface="Calibri" panose="020F0502020204030204" pitchFamily="34" charset="0"/>
              </a:rPr>
              <a:t>       rho       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				</a:t>
            </a:r>
            <a:r>
              <a:rPr lang="en-US" altLang="en-US" sz="2400" dirty="0" err="1">
                <a:latin typeface="Calibri" panose="020F0502020204030204" pitchFamily="34" charset="0"/>
              </a:rPr>
              <a:t>NRe</a:t>
            </a:r>
            <a:r>
              <a:rPr lang="en-US" altLang="en-US" sz="2400" dirty="0">
                <a:latin typeface="Calibri" panose="020F0502020204030204" pitchFamily="34" charset="0"/>
              </a:rPr>
              <a:t>       mu        v 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» clear D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» who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				Your variables are: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	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				</a:t>
            </a:r>
            <a:r>
              <a:rPr lang="en-US" altLang="en-US" sz="2400" dirty="0" err="1">
                <a:latin typeface="Calibri" panose="020F0502020204030204" pitchFamily="34" charset="0"/>
              </a:rPr>
              <a:t>NRe</a:t>
            </a:r>
            <a:r>
              <a:rPr lang="en-US" altLang="en-US" sz="2400" dirty="0">
                <a:latin typeface="Calibri" panose="020F0502020204030204" pitchFamily="34" charset="0"/>
              </a:rPr>
              <a:t>       </a:t>
            </a:r>
            <a:r>
              <a:rPr lang="en-US" altLang="en-US" sz="2400" dirty="0" err="1">
                <a:latin typeface="Calibri" panose="020F0502020204030204" pitchFamily="34" charset="0"/>
              </a:rPr>
              <a:t>ans</a:t>
            </a:r>
            <a:r>
              <a:rPr lang="en-US" altLang="en-US" sz="2400" dirty="0">
                <a:latin typeface="Calibri" panose="020F0502020204030204" pitchFamily="34" charset="0"/>
              </a:rPr>
              <a:t>       mu        rho       v         </a:t>
            </a:r>
          </a:p>
          <a:p>
            <a:pPr eaLnBrk="1" hangingPunct="1"/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</a:rPr>
              <a:t>»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2580</Words>
  <Application>Microsoft Office PowerPoint</Application>
  <PresentationFormat>On-screen Show (4:3)</PresentationFormat>
  <Paragraphs>625</Paragraphs>
  <Slides>51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Comic Sans MS</vt:lpstr>
      <vt:lpstr>Courier New</vt:lpstr>
      <vt:lpstr>Tahoma</vt:lpstr>
      <vt:lpstr>Times New Roman</vt:lpstr>
      <vt:lpstr>Wingdings</vt:lpstr>
      <vt:lpstr>Wingdings 2</vt:lpstr>
      <vt:lpstr>Office Theme</vt:lpstr>
      <vt:lpstr>Bitmap Image</vt:lpstr>
      <vt:lpstr>PowerPoint Presentation</vt:lpstr>
      <vt:lpstr>What is Matlab?</vt:lpstr>
      <vt:lpstr>PowerPoint Presentation</vt:lpstr>
      <vt:lpstr>What are we interested in?</vt:lpstr>
      <vt:lpstr>MatLab</vt:lpstr>
      <vt:lpstr>MatLab Screen</vt:lpstr>
      <vt:lpstr>Variables and File name</vt:lpstr>
      <vt:lpstr>Variables</vt:lpstr>
      <vt:lpstr>To clear a variable</vt:lpstr>
      <vt:lpstr>PowerPoint Presentation</vt:lpstr>
      <vt:lpstr>Array, Matrix</vt:lpstr>
      <vt:lpstr>Array, Matrix</vt:lpstr>
      <vt:lpstr>Generating Vectors from functions</vt:lpstr>
      <vt:lpstr>Matrix Index</vt:lpstr>
      <vt:lpstr>Element Access</vt:lpstr>
      <vt:lpstr>Concatenation of Matrices</vt:lpstr>
      <vt:lpstr>Operators (arithmetic)</vt:lpstr>
      <vt:lpstr>Built-in Functions</vt:lpstr>
      <vt:lpstr>Mathematical Functions</vt:lpstr>
      <vt:lpstr>Matrices Operations</vt:lpstr>
      <vt:lpstr>Operators (Element by Element)</vt:lpstr>
      <vt:lpstr> The use of “.” – “Element” Operation </vt:lpstr>
      <vt:lpstr>The use of “.” – “Element” Operation</vt:lpstr>
      <vt:lpstr>Input and Output</vt:lpstr>
      <vt:lpstr>Operators (relational, logical)</vt:lpstr>
      <vt:lpstr>Flow Control</vt:lpstr>
      <vt:lpstr>Control Structures</vt:lpstr>
      <vt:lpstr>Control Structures</vt:lpstr>
      <vt:lpstr>PowerPoint Presentation</vt:lpstr>
      <vt:lpstr>Control Structures</vt:lpstr>
      <vt:lpstr>PowerPoint Presentation</vt:lpstr>
      <vt:lpstr>PowerPoint Presentation</vt:lpstr>
      <vt:lpstr>M-Files</vt:lpstr>
      <vt:lpstr>Script Files</vt:lpstr>
      <vt:lpstr>Use of M-File</vt:lpstr>
      <vt:lpstr>Use of M-File</vt:lpstr>
      <vt:lpstr>Writing User Defined Functions</vt:lpstr>
      <vt:lpstr>Writing User Defined Functions</vt:lpstr>
      <vt:lpstr>Writing User Defined Functions</vt:lpstr>
      <vt:lpstr>Notes:</vt:lpstr>
      <vt:lpstr>Basic Task: Plot the function sin(x)  between 0≤x≤4π</vt:lpstr>
      <vt:lpstr>Plot the function e-x/3sin(x) between  0≤x≤4π</vt:lpstr>
      <vt:lpstr>Plot the function e-x/3sin(x) between  0≤x≤4π</vt:lpstr>
      <vt:lpstr>Display Facilities</vt:lpstr>
      <vt:lpstr>Display Facilities</vt:lpstr>
      <vt:lpstr>Display Facilities</vt:lpstr>
      <vt:lpstr>PowerPoint Presentation</vt:lpstr>
      <vt:lpstr>Useful Commands</vt:lpstr>
      <vt:lpstr>Some more Useful MATLAB commands</vt:lpstr>
      <vt:lpstr>Some more Useful MATLAB commands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Umut Orguner</dc:creator>
  <cp:lastModifiedBy>fariavns9@gmail.com</cp:lastModifiedBy>
  <cp:revision>24</cp:revision>
  <dcterms:created xsi:type="dcterms:W3CDTF">2020-08-18T05:58:45Z</dcterms:created>
  <dcterms:modified xsi:type="dcterms:W3CDTF">2020-11-10T16:10:25Z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2020-08-18T00:00:00Z</vt:filetime>
  </property>
</Properties>
</file>