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notesMasterIdLst>
    <p:notesMasterId r:id="rId38"/>
  </p:notesMasterIdLst>
  <p:handoutMasterIdLst>
    <p:handoutMasterId r:id="rId39"/>
  </p:handoutMasterIdLst>
  <p:sldIdLst>
    <p:sldId id="257" r:id="rId5"/>
    <p:sldId id="260" r:id="rId6"/>
    <p:sldId id="261" r:id="rId7"/>
    <p:sldId id="263" r:id="rId8"/>
    <p:sldId id="262" r:id="rId9"/>
    <p:sldId id="280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65" r:id="rId18"/>
    <p:sldId id="273" r:id="rId19"/>
    <p:sldId id="272" r:id="rId20"/>
    <p:sldId id="274" r:id="rId21"/>
    <p:sldId id="276" r:id="rId22"/>
    <p:sldId id="277" r:id="rId23"/>
    <p:sldId id="278" r:id="rId24"/>
    <p:sldId id="279" r:id="rId25"/>
    <p:sldId id="275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3B0B29-768F-4EEF-877F-DB45311F7E0C}">
          <p14:sldIdLst>
            <p14:sldId id="257"/>
            <p14:sldId id="260"/>
            <p14:sldId id="261"/>
            <p14:sldId id="263"/>
            <p14:sldId id="262"/>
            <p14:sldId id="280"/>
            <p14:sldId id="266"/>
            <p14:sldId id="264"/>
            <p14:sldId id="267"/>
            <p14:sldId id="268"/>
            <p14:sldId id="269"/>
            <p14:sldId id="270"/>
            <p14:sldId id="271"/>
            <p14:sldId id="265"/>
            <p14:sldId id="273"/>
            <p14:sldId id="272"/>
            <p14:sldId id="274"/>
            <p14:sldId id="276"/>
            <p14:sldId id="277"/>
            <p14:sldId id="278"/>
            <p14:sldId id="279"/>
            <p14:sldId id="275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C8AD6B-0376-4165-9726-848DCAD6EE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E3801-7187-44F6-95B7-5D50C13FE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079A7-AE6E-4198-962D-17E463E5E12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9BF17-EC84-40D7-A360-F9B0063E54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CACC-CE3C-4317-AA07-4FA9889416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19E2-A0C4-450C-B18C-52F18BD0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977B4-4238-4C87-86AF-E731C3F098A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7C88-71FF-43AA-B282-EC5F04EE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892" indent="0" algn="ctr">
              <a:buNone/>
              <a:defRPr sz="1800"/>
            </a:lvl2pPr>
            <a:lvl3pPr marL="685784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9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F75A-47E0-4F3C-9E9D-DEC8675A2C6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A55C-5427-480E-AA58-2E1A937B185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2EF1-CBB1-48E7-A3EB-8FCBFE12BFA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F3BA-182B-480E-8236-A7C295E96E6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663440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4485132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360F-67B5-4633-A9D4-19532DC9DE6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1" y="2120901"/>
            <a:ext cx="3479803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2120900"/>
            <a:ext cx="3479803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D870-CEFE-42AB-A0EA-6C06F585940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2057400"/>
            <a:ext cx="34798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2958278"/>
            <a:ext cx="3479803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2057400"/>
            <a:ext cx="34798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958277"/>
            <a:ext cx="3479803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24AC-C7AC-4A42-8FA6-2F0FF3E9C44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01A5-CC52-4637-BB83-B72D1D32F4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B570-A882-4DEC-A4AB-6D649108C1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3" y="0"/>
            <a:ext cx="349072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3" y="786387"/>
            <a:ext cx="2638175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812803"/>
            <a:ext cx="4446259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602" y="3043054"/>
            <a:ext cx="2638175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9" y="6446524"/>
            <a:ext cx="2638176" cy="365125"/>
          </a:xfrm>
        </p:spPr>
        <p:txBody>
          <a:bodyPr/>
          <a:lstStyle>
            <a:lvl1pPr algn="l">
              <a:defRPr/>
            </a:lvl1pPr>
          </a:lstStyle>
          <a:p>
            <a:fld id="{39AEC57D-47CD-4EAB-BE3F-21624F3C60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7" y="6446524"/>
            <a:ext cx="4000515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2" y="4578351"/>
            <a:ext cx="9141619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4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4799362"/>
            <a:ext cx="7585235" cy="743682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715000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298717-0AE5-4A1A-9E1B-6E14BDD5810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2" y="6446842"/>
            <a:ext cx="5113697" cy="365125"/>
          </a:xfrm>
        </p:spPr>
        <p:txBody>
          <a:bodyPr/>
          <a:lstStyle/>
          <a:p>
            <a:pPr algn="l"/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108204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20" y="6446842"/>
            <a:ext cx="1938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A07FE12D-3754-4C35-92A7-D9E270A548F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46842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Lec</a:t>
            </a:r>
            <a:r>
              <a:rPr lang="en-US" dirty="0"/>
              <a:t> Jakaria,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8" y="6446842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50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685784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4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7" algn="l" defTabSz="685784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7" algn="l" defTabSz="685784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7" algn="l" defTabSz="685784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7" algn="l" defTabSz="685784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4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4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4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4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857254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1354332"/>
            <a:ext cx="5379868" cy="2764511"/>
          </a:xfrm>
        </p:spPr>
        <p:txBody>
          <a:bodyPr>
            <a:normAutofit/>
          </a:bodyPr>
          <a:lstStyle/>
          <a:p>
            <a:r>
              <a:rPr lang="en-US" sz="3600" dirty="0"/>
              <a:t>CSE-214: Numerical Methods Sessional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353" y="4365742"/>
            <a:ext cx="4702010" cy="12755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Jakaria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MIST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492642" cy="635639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0818" y="423144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Background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4. Curve Fitting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:  You will often have occasion to fit curves to data points.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 </a:t>
            </a:r>
            <a:r>
              <a:rPr lang="en-US" sz="1800" b="1" dirty="0">
                <a:solidFill>
                  <a:srgbClr val="242021"/>
                </a:solidFill>
                <a:latin typeface="TimesLTStd-Roman"/>
              </a:rPr>
              <a:t>Regression</a:t>
            </a:r>
            <a:r>
              <a:rPr lang="en-US" sz="1800" dirty="0">
                <a:solidFill>
                  <a:srgbClr val="242021"/>
                </a:solidFill>
                <a:latin typeface="TimesLTStd-Roman"/>
              </a:rPr>
              <a:t> is employed where there is a significant degree of error associated with the data. The strategy is to derive a single curve that represents the general trend of the data without necessarily matching any individual points.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 </a:t>
            </a:r>
            <a:r>
              <a:rPr lang="en-US" sz="1800" b="1" dirty="0">
                <a:solidFill>
                  <a:srgbClr val="242021"/>
                </a:solidFill>
                <a:latin typeface="TimesLTStd-Roman"/>
              </a:rPr>
              <a:t>Interpolation </a:t>
            </a:r>
            <a:r>
              <a:rPr lang="en-US" sz="1800" dirty="0">
                <a:solidFill>
                  <a:srgbClr val="242021"/>
                </a:solidFill>
                <a:latin typeface="TimesLTStd-Roman"/>
              </a:rPr>
              <a:t>is used where the objective is to determine intermediate values between relatively error-free data points. The strategy is to fit a curve directly through the data points and use the curve to predict the intermediate values.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244-BE74-4D3C-A565-561DDBE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/>
          <a:stretch/>
        </p:blipFill>
        <p:spPr>
          <a:xfrm>
            <a:off x="822960" y="4233190"/>
            <a:ext cx="7543800" cy="19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Background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5. Integration: 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As depicted, a physical interpretation of numerical integration is the determination of the area under a curve.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244-BE74-4D3C-A565-561DDBE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/>
          <a:stretch/>
        </p:blipFill>
        <p:spPr>
          <a:xfrm>
            <a:off x="822960" y="2522141"/>
            <a:ext cx="7543799" cy="19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Background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6. Ordinary Differential Equations: 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Many physical laws are couched in terms of the rate of change of a quantity rather than the magnitude of the quantity itself. Ex., population-forecasting models (rate of change of population).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244-BE74-4D3C-A565-561DDBE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/>
          <a:stretch/>
        </p:blipFill>
        <p:spPr>
          <a:xfrm>
            <a:off x="822960" y="3063678"/>
            <a:ext cx="7422227" cy="19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Background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7. Partial Differential Equations: 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Partial differential equations are used to characterize engineering systems where the behavior of a physical quantity is couched in terms of its rate of change with respect to two or more independent variables. Example include the steady-state distribution of temperature on a heated plate (two spatial dimensions).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244-BE74-4D3C-A565-561DDBE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/>
          <a:stretch/>
        </p:blipFill>
        <p:spPr>
          <a:xfrm>
            <a:off x="822961" y="3640727"/>
            <a:ext cx="7422228" cy="19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Engineering Problem Solving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402964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 Knowledge and understanding are prerequisites for the effective implementation of any tool.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 Although computers have great potential utility, they are practically useless without a fundamental understanding of how engineering systems work. </a:t>
            </a:r>
            <a:endParaRPr lang="en-US" sz="2800" dirty="0">
              <a:solidFill>
                <a:srgbClr val="242021"/>
              </a:solidFill>
              <a:latin typeface="TimesLTStd-Roman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 Most engineering problem solving employs the two-pronged approach of empiricism and theoretical analysis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96132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00100" y="238163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Engineering</a:t>
            </a:r>
            <a:r>
              <a:rPr lang="en-US" dirty="0"/>
              <a:t> Problem Solving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CBEB27-7102-495F-9AB4-B6120561C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129" y="4019599"/>
            <a:ext cx="2945754" cy="2114872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ADEE"/>
                </a:solidFill>
                <a:effectLst/>
                <a:latin typeface="FuturaStd-Bold"/>
              </a:rPr>
              <a:t>FIGURE 1.1</a:t>
            </a:r>
            <a:br>
              <a:rPr lang="en-US" sz="1800" b="1" i="0" dirty="0">
                <a:solidFill>
                  <a:srgbClr val="00ADEE"/>
                </a:solidFill>
                <a:effectLst/>
                <a:latin typeface="FuturaStd-Bold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FuturaStd-Light"/>
              </a:rPr>
              <a:t>The engineering problem solving process.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br>
              <a:rPr lang="en-US" sz="1200" dirty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128" y="6420479"/>
            <a:ext cx="4000515" cy="365125"/>
          </a:xfrm>
        </p:spPr>
        <p:txBody>
          <a:bodyPr/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554875" y="6446841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6535D-0118-45A1-AC8D-4BEB237E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01643" y="893624"/>
            <a:ext cx="3699325" cy="55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Modeling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A </a:t>
            </a:r>
            <a:r>
              <a:rPr lang="en-US" sz="2200" b="1" i="1" dirty="0">
                <a:solidFill>
                  <a:srgbClr val="242021"/>
                </a:solidFill>
                <a:latin typeface="TimesLTStd-Roman"/>
              </a:rPr>
              <a:t>mathematical model 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can be broadly defined as a formulation or equation that expresses the essential features of a physical system or process in mathematical terms. </a:t>
            </a: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In a very general sense, it can be represented as a functional relationship of the form</a:t>
            </a: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9D71A-3AD4-457D-976C-EF5989BA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73818" y="4201359"/>
            <a:ext cx="5454951" cy="8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Modeling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  <a:p>
            <a:pPr marL="0" indent="0">
              <a:buNone/>
            </a:pPr>
            <a:endParaRPr lang="en-US" sz="1800" b="1" i="1" dirty="0">
              <a:solidFill>
                <a:srgbClr val="242021"/>
              </a:solidFill>
              <a:latin typeface="TimesLTStd-Italic"/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242021"/>
                </a:solidFill>
                <a:latin typeface="TimesLTStd-Italic"/>
              </a:rPr>
              <a:t>D</a:t>
            </a:r>
            <a:r>
              <a:rPr lang="en-US" sz="1800" b="1" i="1" dirty="0">
                <a:solidFill>
                  <a:srgbClr val="242021"/>
                </a:solidFill>
                <a:effectLst/>
                <a:latin typeface="TimesLTStd-Italic"/>
              </a:rPr>
              <a:t>ependent variable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LTStd-Roman"/>
              </a:rPr>
              <a:t>is a characteristic that reflects the behavior of the system 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242021"/>
                </a:solidFill>
                <a:latin typeface="TimesLTStd-Italic"/>
              </a:rPr>
              <a:t>I</a:t>
            </a:r>
            <a:r>
              <a:rPr lang="en-US" sz="1800" b="1" i="1" dirty="0">
                <a:solidFill>
                  <a:srgbClr val="242021"/>
                </a:solidFill>
                <a:effectLst/>
                <a:latin typeface="TimesLTStd-Italic"/>
              </a:rPr>
              <a:t>ndependent variables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LTStd-Roman"/>
              </a:rPr>
              <a:t>are usually dimensions, such as time and space,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Times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TimesLTStd-Roman"/>
              </a:rPr>
              <a:t>along which the system’s behavior is being determined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242021"/>
                </a:solidFill>
                <a:effectLst/>
                <a:latin typeface="TimesLTStd-Roman"/>
              </a:rPr>
              <a:t>P</a:t>
            </a:r>
            <a:r>
              <a:rPr lang="en-US" sz="1800" b="1" i="1" dirty="0">
                <a:solidFill>
                  <a:srgbClr val="242021"/>
                </a:solidFill>
                <a:effectLst/>
                <a:latin typeface="TimesLTStd-Italic"/>
              </a:rPr>
              <a:t>arameters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LTStd-Roman"/>
              </a:rPr>
              <a:t>are reflective of the system’s properties or composition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242021"/>
                </a:solidFill>
                <a:latin typeface="TimesLTStd-Italic"/>
              </a:rPr>
              <a:t>F</a:t>
            </a:r>
            <a:r>
              <a:rPr lang="en-US" sz="1800" b="1" i="1" dirty="0">
                <a:solidFill>
                  <a:srgbClr val="242021"/>
                </a:solidFill>
                <a:effectLst/>
                <a:latin typeface="TimesLTStd-Italic"/>
              </a:rPr>
              <a:t>orcing functions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LTStd-Roman"/>
              </a:rPr>
              <a:t>are external influences acting upon the system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200" dirty="0">
              <a:solidFill>
                <a:srgbClr val="242021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9D71A-3AD4-457D-976C-EF5989BA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58408" y="1394010"/>
            <a:ext cx="5454951" cy="8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00100" y="256563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Modeling Example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1C0F-35A4-47FF-852A-C3A2B68F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57" y="1136342"/>
            <a:ext cx="2476290" cy="5007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/>
              <p:nvPr/>
            </p:nvSpPr>
            <p:spPr>
              <a:xfrm>
                <a:off x="3817108" y="961109"/>
                <a:ext cx="3986074" cy="5235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𝒅𝒗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08" y="961109"/>
                <a:ext cx="3986074" cy="523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4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00100" y="256563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Modeling Example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1C0F-35A4-47FF-852A-C3A2B68F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57" y="1136342"/>
            <a:ext cx="2476290" cy="5007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/>
              <p:nvPr/>
            </p:nvSpPr>
            <p:spPr>
              <a:xfrm>
                <a:off x="3817108" y="898963"/>
                <a:ext cx="3986074" cy="3083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Model: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𝒅𝒗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𝒈𝒎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08" y="898963"/>
                <a:ext cx="3986074" cy="3083088"/>
              </a:xfrm>
              <a:prstGeom prst="rect">
                <a:avLst/>
              </a:prstGeom>
              <a:blipFill>
                <a:blip r:embed="rId3"/>
                <a:stretch>
                  <a:fillRect l="-152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696DA6-9895-40AC-A13F-0D9F1121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217427" y="3429000"/>
            <a:ext cx="3185436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501588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Most Engineering analysis problems involve: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The development of a mathematical model (Theoretical Model) to represent all the important characteristics of the physical system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The derivation of the governing equations of the model by applying physical laws such as Newton’s law of motion, conservation of mass, conservation of momentum and conservation of energy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Solution of the governing equations (Mathematical Problem)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Interpretation of the solution.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242021"/>
                </a:solidFill>
                <a:effectLst/>
                <a:latin typeface="TimesLTStd-Roman"/>
              </a:rPr>
              <a:t>Depending on the system being used, the governing equations may be a set of linear and non linear algebraic equations, a set of </a:t>
            </a:r>
            <a:r>
              <a:rPr lang="en-US" sz="2000" i="0" dirty="0" err="1">
                <a:solidFill>
                  <a:srgbClr val="242021"/>
                </a:solidFill>
                <a:effectLst/>
                <a:latin typeface="TimesLTStd-Roman"/>
              </a:rPr>
              <a:t>transcendal</a:t>
            </a:r>
            <a:r>
              <a:rPr lang="en-US" sz="2000" i="0" dirty="0">
                <a:solidFill>
                  <a:srgbClr val="242021"/>
                </a:solidFill>
                <a:effectLst/>
                <a:latin typeface="TimesLTStd-Roman"/>
              </a:rPr>
              <a:t> equations, a set of ordinary or partial differential equations, or an equation involving integrals or derivatives.</a:t>
            </a:r>
          </a:p>
          <a:p>
            <a:pPr marL="0" indent="0">
              <a:buNone/>
            </a:pPr>
            <a:endParaRPr lang="en-US" sz="2000" dirty="0">
              <a:solidFill>
                <a:srgbClr val="242021"/>
              </a:solidFill>
              <a:latin typeface="TimesLTStd-Roman"/>
            </a:endParaRPr>
          </a:p>
          <a:p>
            <a:pPr marL="0" indent="0">
              <a:buNone/>
            </a:pPr>
            <a:br>
              <a:rPr lang="en-US" sz="2200" dirty="0">
                <a:solidFill>
                  <a:srgbClr val="242021"/>
                </a:solidFill>
                <a:latin typeface="TimesLTStd-Roman"/>
              </a:rPr>
            </a:b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862E4C-CF1C-442E-916B-CB0D865B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50CA582-A179-4244-B61B-88ECCB219328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553DD58-4F8F-41A3-BB59-C74F172B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418940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00100" y="256563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Modeling Example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1C0F-35A4-47FF-852A-C3A2B68F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57" y="1136342"/>
            <a:ext cx="2476290" cy="5007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/>
              <p:nvPr/>
            </p:nvSpPr>
            <p:spPr>
              <a:xfrm>
                <a:off x="3817108" y="961109"/>
                <a:ext cx="4526792" cy="413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𝒅𝒗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08" y="961109"/>
                <a:ext cx="4526792" cy="4138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33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00100" y="256563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Modeling Example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1C0F-35A4-47FF-852A-C3A2B68F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57" y="1136342"/>
            <a:ext cx="2476290" cy="5007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/>
              <p:nvPr/>
            </p:nvSpPr>
            <p:spPr>
              <a:xfrm>
                <a:off x="3817108" y="863451"/>
                <a:ext cx="4785354" cy="335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Model: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𝒅𝒗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Solution: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B9631-EA2B-4922-B321-5F3F1946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08" y="863451"/>
                <a:ext cx="4785354" cy="3358163"/>
              </a:xfrm>
              <a:prstGeom prst="rect">
                <a:avLst/>
              </a:prstGeom>
              <a:blipFill>
                <a:blip r:embed="rId3"/>
                <a:stretch>
                  <a:fillRect l="-1274" t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696DA6-9895-40AC-A13F-0D9F1121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rcRect/>
          <a:stretch/>
        </p:blipFill>
        <p:spPr>
          <a:xfrm>
            <a:off x="4217427" y="3435644"/>
            <a:ext cx="3185436" cy="29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Floating Point Arithmetic 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LTStd-Roman"/>
              </a:rPr>
              <a:t> </a:t>
            </a:r>
            <a:r>
              <a:rPr lang="en-US" sz="2000" dirty="0">
                <a:latin typeface="TimesLTStd-Roman"/>
              </a:rPr>
              <a:t>Fractional quantities are typically represented in computers using    floating point format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LTStd-Roman"/>
              </a:rPr>
              <a:t> This approach is similar to scientific notation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LTStd-Roman"/>
              </a:rPr>
              <a:t> Example, fixed point number </a:t>
            </a:r>
            <a:r>
              <a:rPr lang="en-US" sz="2000" dirty="0">
                <a:solidFill>
                  <a:srgbClr val="0070C0"/>
                </a:solidFill>
                <a:latin typeface="TimesLTStd-Roman"/>
              </a:rPr>
              <a:t>17.542</a:t>
            </a:r>
            <a:r>
              <a:rPr lang="en-US" sz="2000" dirty="0">
                <a:latin typeface="TimesLTStd-Roman"/>
              </a:rPr>
              <a:t> is the same as the floating point number </a:t>
            </a:r>
            <a:r>
              <a:rPr lang="en-US" sz="2000" dirty="0">
                <a:solidFill>
                  <a:srgbClr val="0070C0"/>
                </a:solidFill>
                <a:latin typeface="TimesLTStd-Roman"/>
              </a:rPr>
              <a:t>.17542×10</a:t>
            </a:r>
            <a:r>
              <a:rPr lang="en-US" sz="2000" baseline="30000" dirty="0">
                <a:solidFill>
                  <a:srgbClr val="0070C0"/>
                </a:solidFill>
                <a:latin typeface="TimesLTStd-Roman"/>
              </a:rPr>
              <a:t>2 </a:t>
            </a:r>
            <a:r>
              <a:rPr lang="en-US" sz="2000" dirty="0">
                <a:latin typeface="TimesLTStd-Roman"/>
              </a:rPr>
              <a:t>which is often displayed as </a:t>
            </a:r>
            <a:r>
              <a:rPr lang="en-US" sz="2000" dirty="0">
                <a:solidFill>
                  <a:srgbClr val="0070C0"/>
                </a:solidFill>
                <a:latin typeface="TimesLTStd-Roman"/>
              </a:rPr>
              <a:t>.17542e2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LTStd-Roman"/>
              </a:rPr>
              <a:t> Another example, </a:t>
            </a:r>
            <a:r>
              <a:rPr lang="en-US" sz="2000" dirty="0">
                <a:solidFill>
                  <a:srgbClr val="0070C0"/>
                </a:solidFill>
                <a:latin typeface="TimesLTStd-Roman"/>
              </a:rPr>
              <a:t>-.004428 </a:t>
            </a:r>
            <a:r>
              <a:rPr lang="en-US" sz="2000" dirty="0">
                <a:latin typeface="TimesLTStd-Roman"/>
              </a:rPr>
              <a:t>is same as </a:t>
            </a:r>
            <a:r>
              <a:rPr lang="en-US" sz="2000" dirty="0">
                <a:solidFill>
                  <a:srgbClr val="0070C0"/>
                </a:solidFill>
                <a:latin typeface="TimesLTStd-Roman"/>
              </a:rPr>
              <a:t>-.4428×10</a:t>
            </a:r>
            <a:r>
              <a:rPr lang="en-US" sz="2000" baseline="30000" dirty="0">
                <a:solidFill>
                  <a:srgbClr val="0070C0"/>
                </a:solidFill>
                <a:latin typeface="TimesLTStd-Roman"/>
              </a:rPr>
              <a:t>-2</a:t>
            </a:r>
          </a:p>
          <a:p>
            <a:pPr marL="150872" lvl="1" indent="0">
              <a:buNone/>
            </a:pPr>
            <a:endParaRPr lang="en-US" sz="20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4441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Floating Point Arithmetic </a:t>
            </a:r>
          </a:p>
          <a:p>
            <a:pPr marL="0" indent="0">
              <a:buNone/>
            </a:pPr>
            <a:r>
              <a:rPr lang="en-US" sz="2000" dirty="0">
                <a:latin typeface="TimesLTStd-Roman"/>
              </a:rPr>
              <a:t>General form of floating-point number in Computers:</a:t>
            </a:r>
            <a:endParaRPr lang="en-US" sz="18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0FB8-249C-460C-A03A-579E91FB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86" y="2397225"/>
            <a:ext cx="6168133" cy="19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9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Floating Point Arithmetic </a:t>
            </a:r>
            <a:endParaRPr lang="en-US" sz="2800" dirty="0"/>
          </a:p>
          <a:p>
            <a:pPr marL="0" indent="0">
              <a:buNone/>
            </a:pPr>
            <a:endParaRPr lang="en-US" sz="20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D8B0-92A4-4F10-B6D9-7F5EA65B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50" y="1825142"/>
            <a:ext cx="6726700" cy="35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Floating Point Arithmetic </a:t>
            </a:r>
            <a:endParaRPr lang="en-US" sz="2800" dirty="0"/>
          </a:p>
          <a:p>
            <a:pPr marL="0" indent="0">
              <a:buNone/>
            </a:pPr>
            <a:endParaRPr lang="en-US" sz="20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D8B0-92A4-4F10-B6D9-7F5EA65B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8661" y="1823595"/>
            <a:ext cx="6552398" cy="38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Floating Point Arithmetic </a:t>
            </a:r>
            <a:endParaRPr lang="en-US" sz="2800" dirty="0"/>
          </a:p>
          <a:p>
            <a:pPr marL="0" indent="0">
              <a:buNone/>
            </a:pPr>
            <a:endParaRPr lang="en-US" sz="20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D8B0-92A4-4F10-B6D9-7F5EA65B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3538" y="1925272"/>
            <a:ext cx="6902643" cy="22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2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Floating Point Arithmetic </a:t>
            </a:r>
            <a:endParaRPr lang="en-US" sz="16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TimesLTStd-Roman"/>
              </a:rPr>
              <a:t>How to fit infinite binary number representing 9.4 in a finite number of bits?</a:t>
            </a:r>
            <a:endParaRPr lang="en-US" sz="1600" dirty="0">
              <a:solidFill>
                <a:srgbClr val="C00000"/>
              </a:solidFill>
              <a:latin typeface="TimesLTStd-Roman"/>
            </a:endParaRPr>
          </a:p>
          <a:p>
            <a:pPr marL="0" indent="0">
              <a:buNone/>
            </a:pPr>
            <a:endParaRPr lang="en-US" sz="20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D8B0-92A4-4F10-B6D9-7F5EA65B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9850" y="2207917"/>
            <a:ext cx="6890019" cy="34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5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Rounding</a:t>
            </a:r>
            <a:endParaRPr lang="en-US" sz="2800" dirty="0"/>
          </a:p>
          <a:p>
            <a:pPr marL="150872" lvl="1" indent="0">
              <a:buNone/>
            </a:pPr>
            <a:endParaRPr lang="en-US" sz="20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5DB34-FA34-4EB0-AC0B-44794EC5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8" y="1709592"/>
            <a:ext cx="7595479" cy="35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Approximation &amp; Error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652854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Rounding</a:t>
            </a:r>
            <a:endParaRPr lang="en-US" sz="2800" dirty="0"/>
          </a:p>
          <a:p>
            <a:pPr marL="150872" lvl="1" indent="0">
              <a:buNone/>
            </a:pPr>
            <a:endParaRPr lang="en-US" sz="2000" baseline="30000" dirty="0">
              <a:solidFill>
                <a:srgbClr val="0070C0"/>
              </a:solidFill>
              <a:latin typeface="TimesLTStd-Roman"/>
            </a:endParaRP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5DB34-FA34-4EB0-AC0B-44794EC5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1709591"/>
            <a:ext cx="7334451" cy="410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C7817-9F37-4746-8D52-AB07BC75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75360" y="1861991"/>
            <a:ext cx="7334451" cy="41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3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i="0" dirty="0">
                <a:solidFill>
                  <a:srgbClr val="242021"/>
                </a:solidFill>
                <a:effectLst/>
                <a:latin typeface="TimesLTStd-Roman"/>
              </a:rPr>
              <a:t>Solution of governing equations may or may not be able to find in analytical form. </a:t>
            </a:r>
            <a:r>
              <a:rPr lang="en-US" sz="2200" i="0" dirty="0">
                <a:solidFill>
                  <a:srgbClr val="C00000"/>
                </a:solidFill>
                <a:effectLst/>
                <a:latin typeface="TimesLTStd-Roman"/>
              </a:rPr>
              <a:t>Analytical solutions denote exact solutions </a:t>
            </a:r>
            <a:r>
              <a:rPr lang="en-US" sz="2200" i="0" dirty="0">
                <a:solidFill>
                  <a:srgbClr val="242021"/>
                </a:solidFill>
                <a:effectLst/>
                <a:latin typeface="TimesLTStd-Roman"/>
              </a:rPr>
              <a:t>that can be used to study the behavior of the system with varying properties. </a:t>
            </a:r>
          </a:p>
          <a:p>
            <a:pPr marL="0" indent="0">
              <a:buNone/>
            </a:pPr>
            <a:r>
              <a:rPr lang="en-US" sz="2200" i="0" dirty="0">
                <a:solidFill>
                  <a:srgbClr val="242021"/>
                </a:solidFill>
                <a:effectLst/>
                <a:latin typeface="TimesLTStd-Roman"/>
              </a:rPr>
              <a:t>Numerical solutions are those that can not be expressed in the form of mathematical expressions.</a:t>
            </a:r>
          </a:p>
          <a:p>
            <a:pPr marL="0" indent="0">
              <a:buNone/>
            </a:pPr>
            <a:endParaRPr lang="en-US" sz="2200" dirty="0">
              <a:solidFill>
                <a:srgbClr val="242021"/>
              </a:solidFill>
              <a:latin typeface="TimesLTStd-Roman"/>
            </a:endParaRPr>
          </a:p>
          <a:p>
            <a:pPr marL="0" indent="0">
              <a:buNone/>
            </a:pPr>
            <a:br>
              <a:rPr lang="en-US" sz="2200" dirty="0">
                <a:solidFill>
                  <a:srgbClr val="242021"/>
                </a:solidFill>
                <a:latin typeface="TimesLTStd-Roman"/>
              </a:rPr>
            </a:b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A875-9992-4199-B08A-5523F13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51" y="4003730"/>
            <a:ext cx="6675698" cy="142506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70B150E-54A6-4541-8267-647CA7D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8ADC5111-80BF-4A84-88A2-3C5C0D290B8A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D478224-5B99-4465-980C-E15A9BFF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1938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Error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13">
                <a:extLst>
                  <a:ext uri="{FF2B5EF4-FFF2-40B4-BE49-F238E27FC236}">
                    <a16:creationId xmlns:a16="http://schemas.microsoft.com/office/drawing/2014/main" id="{81FABCBE-1AC6-462C-B180-8DE664A8C9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60" y="1216241"/>
                <a:ext cx="7735114" cy="4883770"/>
              </a:xfrm>
              <a:prstGeom prst="rect">
                <a:avLst/>
              </a:prstGeom>
            </p:spPr>
            <p:txBody>
              <a:bodyPr/>
              <a:lstStyle>
                <a:lvl1pPr marL="68579" indent="-68579" algn="l" defTabSz="685784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425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29" indent="-137157" algn="l" defTabSz="685784" rtl="0" eaLnBrk="1" latinLnBrk="0" hangingPunct="1">
                  <a:lnSpc>
                    <a:spcPct val="100000"/>
                  </a:lnSpc>
                  <a:spcBef>
                    <a:spcPts val="150"/>
                  </a:spcBef>
                  <a:spcAft>
                    <a:spcPts val="300"/>
                  </a:spcAft>
                  <a:buClrTx/>
                  <a:buFont typeface="Calibri" pitchFamily="34" charset="0"/>
                  <a:buChar char="◦"/>
                  <a:defRPr sz="1275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86" indent="-137157" algn="l" defTabSz="685784" rtl="0" eaLnBrk="1" latinLnBrk="0" hangingPunct="1">
                  <a:lnSpc>
                    <a:spcPct val="100000"/>
                  </a:lnSpc>
                  <a:spcBef>
                    <a:spcPts val="150"/>
                  </a:spcBef>
                  <a:spcAft>
                    <a:spcPts val="300"/>
                  </a:spcAft>
                  <a:buClrTx/>
                  <a:buFont typeface="Calibri" pitchFamily="34" charset="0"/>
                  <a:buChar char="◦"/>
                  <a:defRPr sz="975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42" indent="-137157" algn="l" defTabSz="685784" rtl="0" eaLnBrk="1" latinLnBrk="0" hangingPunct="1">
                  <a:lnSpc>
                    <a:spcPct val="100000"/>
                  </a:lnSpc>
                  <a:spcBef>
                    <a:spcPts val="150"/>
                  </a:spcBef>
                  <a:spcAft>
                    <a:spcPts val="300"/>
                  </a:spcAft>
                  <a:buClrTx/>
                  <a:buFont typeface="Calibri" pitchFamily="34" charset="0"/>
                  <a:buChar char="◦"/>
                  <a:defRPr sz="975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499" indent="-137157" algn="l" defTabSz="685784" rtl="0" eaLnBrk="1" latinLnBrk="0" hangingPunct="1">
                  <a:lnSpc>
                    <a:spcPct val="100000"/>
                  </a:lnSpc>
                  <a:spcBef>
                    <a:spcPts val="150"/>
                  </a:spcBef>
                  <a:spcAft>
                    <a:spcPts val="300"/>
                  </a:spcAft>
                  <a:buClrTx/>
                  <a:buFont typeface="Calibri" pitchFamily="34" charset="0"/>
                  <a:buChar char="◦"/>
                  <a:defRPr sz="975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4980" indent="-171446" algn="l" defTabSz="685784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4976" indent="-171446" algn="l" defTabSz="685784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4972" indent="-171446" algn="l" defTabSz="685784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4969" indent="-171446" algn="l" defTabSz="685784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TimesLTStd-Roman"/>
                  </a:rPr>
                  <a:t>Numerical errors arise from the use of approximations to represent exact mathematical operations and quantities.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LTStd-Roman"/>
                  </a:rPr>
                  <a:t>The relationship between the exact, or true, result and the approximation can be formulated as: </a:t>
                </a:r>
              </a:p>
              <a:p>
                <a:pPr marL="0" indent="0">
                  <a:buNone/>
                </a:pPr>
                <a:endParaRPr lang="en-US" sz="200" dirty="0">
                  <a:latin typeface="TimesLTStd-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LTStd-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LTStd-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LTStd-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𝑓𝑟𝑎𝑐𝑡𝑖𝑜𝑛𝑎𝑙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LTStd-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LTStd-Roman"/>
                </a:endParaRPr>
              </a:p>
              <a:p>
                <a:pPr marL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LTStd-Roman"/>
                </a:endParaRPr>
              </a:p>
              <a:p>
                <a:pPr marL="150872" lvl="1" indent="0">
                  <a:buNone/>
                </a:pPr>
                <a:endParaRPr lang="en-US" sz="2000" baseline="30000" dirty="0">
                  <a:solidFill>
                    <a:srgbClr val="0070C0"/>
                  </a:solidFill>
                  <a:latin typeface="TimesLTStd-Roman"/>
                </a:endParaRPr>
              </a:p>
            </p:txBody>
          </p:sp>
        </mc:Choice>
        <mc:Fallback xmlns="">
          <p:sp>
            <p:nvSpPr>
              <p:cNvPr id="3" name="Content Placeholder 13">
                <a:extLst>
                  <a:ext uri="{FF2B5EF4-FFF2-40B4-BE49-F238E27FC236}">
                    <a16:creationId xmlns:a16="http://schemas.microsoft.com/office/drawing/2014/main" id="{81FABCBE-1AC6-462C-B180-8DE664A8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16241"/>
                <a:ext cx="7735114" cy="4883770"/>
              </a:xfrm>
              <a:prstGeom prst="rect">
                <a:avLst/>
              </a:prstGeom>
              <a:blipFill>
                <a:blip r:embed="rId2"/>
                <a:stretch>
                  <a:fillRect l="-788" t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2674723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Error Example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883770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LTStd-Roman"/>
              </a:rPr>
              <a:t>For example, we want to measure the length of bridge and a rivet. We measured the length of bridge is 9999 cm and the length of the rivet is 9 cm. The exact values are 10000 and 10 cm, respectively.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LTStd-Roman"/>
              </a:rPr>
              <a:t>The absolute error for both cases is 1 cm.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LTStd-Roman"/>
              </a:rPr>
              <a:t>The percentage relative errors are 0.01% and 10%</a:t>
            </a:r>
            <a:endParaRPr lang="en-US" sz="2400" baseline="30000" dirty="0">
              <a:solidFill>
                <a:srgbClr val="0070C0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1473896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Sources of Errors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345210"/>
            <a:ext cx="7735114" cy="4883770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TimesLTStd-Roman"/>
              </a:rPr>
              <a:t>Errors in Mathematical Modeling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LTStd-Roman"/>
              </a:rPr>
              <a:t>Errors in Numerical Input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LTStd-Roman"/>
              </a:rPr>
              <a:t>Machine Error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50" dirty="0">
                <a:latin typeface="TimesLTStd-Roman"/>
              </a:rPr>
              <a:t> Rounding and Chopping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50" dirty="0">
                <a:latin typeface="TimesLTStd-Roman"/>
              </a:rPr>
              <a:t> Arithmetic Operations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LTStd-Roman"/>
              </a:rPr>
              <a:t>Inherent Error = Errors in Mathematical Model + Errors in Numerical </a:t>
            </a:r>
            <a:r>
              <a:rPr lang="en-US" sz="2400" dirty="0">
                <a:latin typeface="TimesLTStd-Roman"/>
              </a:rPr>
              <a:t>I</a:t>
            </a:r>
            <a:r>
              <a:rPr lang="en-US" sz="2400" dirty="0">
                <a:effectLst/>
                <a:latin typeface="TimesLTStd-Roman"/>
              </a:rPr>
              <a:t>nput+ Machine Error</a:t>
            </a:r>
            <a:endParaRPr lang="en-US" sz="2000" dirty="0">
              <a:latin typeface="TimesLTStd-Roman"/>
            </a:endParaRPr>
          </a:p>
          <a:p>
            <a:pPr marL="0" indent="0">
              <a:buNone/>
            </a:pPr>
            <a:endParaRPr lang="en-US" sz="2400" dirty="0">
              <a:latin typeface="TimesLTStd-Roman"/>
            </a:endParaRPr>
          </a:p>
          <a:p>
            <a:pPr marL="0" indent="0">
              <a:buNone/>
            </a:pPr>
            <a:endParaRPr lang="en-US" sz="2400" baseline="30000" dirty="0">
              <a:solidFill>
                <a:srgbClr val="0070C0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345845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Sources of Errors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216241"/>
            <a:ext cx="7735114" cy="4883770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b="1" dirty="0">
                <a:latin typeface="TimesLTStd-Roman"/>
              </a:rPr>
              <a:t>Blunders </a:t>
            </a:r>
          </a:p>
          <a:p>
            <a:pPr marL="2194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LTStd-Roman"/>
              </a:rPr>
              <a:t>Blunders are errors that are caused due to human imperfection.</a:t>
            </a:r>
          </a:p>
          <a:p>
            <a:pPr marL="5623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LTStd-Roman"/>
              </a:rPr>
              <a:t>Selecting a wrong numerical method for solving the mathematical model.</a:t>
            </a:r>
          </a:p>
          <a:p>
            <a:pPr marL="5623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LTStd-Roman"/>
              </a:rPr>
              <a:t>Selecting a wrong algorithm for implementing the numerical method.</a:t>
            </a:r>
          </a:p>
          <a:p>
            <a:pPr marL="5623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LTStd-Roman"/>
              </a:rPr>
              <a:t>Making mistakes in the computer programming (coding).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LTStd-Roman"/>
              </a:rPr>
              <a:t>Truncation Errors</a:t>
            </a:r>
            <a:endParaRPr lang="en-US" sz="2400" b="1" baseline="30000" dirty="0">
              <a:solidFill>
                <a:srgbClr val="0070C0"/>
              </a:solidFill>
              <a:latin typeface="TimesLTStd-Roman"/>
            </a:endParaRPr>
          </a:p>
          <a:p>
            <a:pPr marL="2194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TimesLTStd-Roman"/>
              </a:rPr>
              <a:t>Truncation error results from terminating after a finite number of terms known as formula truncation error or simply truncation error.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B1FA-4631-429D-A5E7-00DB7F86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13633" y="5256915"/>
            <a:ext cx="6553768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631646" y="1420719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Noncomputer Methods: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Solutions were derived for some problems using analytical, or exact, methods. </a:t>
            </a:r>
            <a:r>
              <a:rPr lang="en-US" sz="2200" dirty="0">
                <a:solidFill>
                  <a:srgbClr val="C00000"/>
                </a:solidFill>
                <a:latin typeface="TimesLTStd-Roman"/>
              </a:rPr>
              <a:t>However, analytical solutions can be derived for only a limited class of problems.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Graphical solutions were used to characterize the behavior of systems. But, </a:t>
            </a:r>
            <a:r>
              <a:rPr lang="en-US" sz="2200" dirty="0">
                <a:solidFill>
                  <a:srgbClr val="C00000"/>
                </a:solidFill>
                <a:latin typeface="TimesLTStd-Roman"/>
              </a:rPr>
              <a:t>graphical solutions (without the aid of computers) are extremely tedious and awkward to implement.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242021"/>
                </a:solidFill>
                <a:latin typeface="TimesLTStd-Roman"/>
              </a:rPr>
              <a:t>Calculators and slide rules were used to implement numerical methods manually. Again, </a:t>
            </a:r>
            <a:r>
              <a:rPr lang="en-US" sz="2200" dirty="0">
                <a:solidFill>
                  <a:srgbClr val="C00000"/>
                </a:solidFill>
                <a:latin typeface="TimesLTStd-Roman"/>
              </a:rPr>
              <a:t>Manual calculations are slow and tedious. 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242021"/>
                </a:solidFill>
                <a:latin typeface="TimesLTStd-Roman"/>
              </a:rPr>
            </a:b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120717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944862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0" dirty="0">
                <a:solidFill>
                  <a:srgbClr val="242021"/>
                </a:solidFill>
                <a:effectLst/>
                <a:latin typeface="TimesLTStd-Roman"/>
              </a:rPr>
              <a:t>Numerical methods </a:t>
            </a:r>
            <a:r>
              <a:rPr lang="en-US" sz="2200" i="0" dirty="0">
                <a:solidFill>
                  <a:srgbClr val="242021"/>
                </a:solidFill>
                <a:effectLst/>
                <a:latin typeface="TimesLTStd-Roman"/>
              </a:rPr>
              <a:t>are techniques by which mathematical problems are formulated so that they can be solved with arithmetic operations.</a:t>
            </a:r>
            <a:r>
              <a:rPr lang="en-US" sz="22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Numerical methods are capable of handling large systems of equations, nonlinearities, and complicated geometries that are often impossible to solve analytically.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The intelligent use of computer programs is often predicated on knowledge of basic theory underlying the methods.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Many problems cannot be approached using commercially available computer programs, so if you are adept of programming , you can design your own programs to solve problems.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242021"/>
                </a:solidFill>
                <a:latin typeface="TimesLTStd-Roman"/>
              </a:rPr>
              <a:t>Numerical methods provide a alternative perspective of mathematics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</p:spTree>
    <p:extLst>
      <p:ext uri="{BB962C8B-B14F-4D97-AF65-F5344CB8AC3E}">
        <p14:creationId xmlns:p14="http://schemas.microsoft.com/office/powerpoint/2010/main" val="386315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993892" y="224187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Introductio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CBEB27-7102-495F-9AB4-B6120561C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064" y="2539014"/>
            <a:ext cx="3231472" cy="3737499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i="0" dirty="0">
                <a:solidFill>
                  <a:srgbClr val="00ADEE"/>
                </a:solidFill>
                <a:effectLst/>
                <a:latin typeface="FuturaStd-Bold"/>
              </a:rPr>
              <a:t>FIGURE PT1.1</a:t>
            </a:r>
          </a:p>
          <a:p>
            <a:br>
              <a:rPr lang="en-US" sz="1800" b="1" i="0" dirty="0">
                <a:solidFill>
                  <a:srgbClr val="00ADEE"/>
                </a:solidFill>
                <a:effectLst/>
                <a:latin typeface="FuturaStd-Bold"/>
              </a:rPr>
            </a:b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The three phases of engineering</a:t>
            </a:r>
            <a:b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problem solving in </a:t>
            </a: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en-US" sz="2200" b="0" i="1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) The pre-computer and </a:t>
            </a: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en-US" sz="2200" b="0" i="1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) The computer era. </a:t>
            </a: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The sizes of the boxes indicate the level of emphasis directed toward each phase. Computers facilitate the implementation of solution</a:t>
            </a:r>
            <a:b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techniques and thus allow more</a:t>
            </a:r>
            <a:b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emphasis to be placed on the</a:t>
            </a:r>
            <a:b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creative aspects of problem</a:t>
            </a:r>
            <a:b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formulation and interpretation of results.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128" y="6420479"/>
            <a:ext cx="4000515" cy="365125"/>
          </a:xfrm>
        </p:spPr>
        <p:txBody>
          <a:bodyPr/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554875" y="6446841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6535D-0118-45A1-AC8D-4BEB237E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984391" y="1079939"/>
            <a:ext cx="4755967" cy="49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Background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Roots of Equations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: These problems are concerned with the value of a variable or a parameter that satisfies a single nonlinear equation. 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242021"/>
                </a:solidFill>
                <a:latin typeface="TimesLTStd-Roman"/>
              </a:rPr>
            </a:b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244-BE74-4D3C-A565-561DDBE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83630" y="2708572"/>
            <a:ext cx="7361558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Background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2. Systems of Linear Algebraic Equations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: These problems are concerned  a set of values is sought that simultaneously satisfies a set of linear algebraic equations.</a:t>
            </a:r>
            <a:br>
              <a:rPr lang="en-US" sz="2200" dirty="0">
                <a:solidFill>
                  <a:srgbClr val="242021"/>
                </a:solidFill>
                <a:latin typeface="TimesLTStd-Roman"/>
              </a:rPr>
            </a:br>
            <a:endParaRPr lang="en-US" sz="2200" dirty="0">
              <a:solidFill>
                <a:srgbClr val="242021"/>
              </a:solidFill>
              <a:latin typeface="TimesLTStd-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244-BE74-4D3C-A565-561DDBE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/>
          <a:stretch/>
        </p:blipFill>
        <p:spPr>
          <a:xfrm>
            <a:off x="914401" y="2681939"/>
            <a:ext cx="7452359" cy="19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CF34D25-0A3B-4C43-8152-27F47D07B488}"/>
              </a:ext>
            </a:extLst>
          </p:cNvPr>
          <p:cNvSpPr txBox="1">
            <a:spLocks/>
          </p:cNvSpPr>
          <p:nvPr/>
        </p:nvSpPr>
        <p:spPr>
          <a:xfrm>
            <a:off x="822960" y="434044"/>
            <a:ext cx="7543800" cy="702298"/>
          </a:xfrm>
          <a:prstGeom prst="rect">
            <a:avLst/>
          </a:prstGeom>
        </p:spPr>
        <p:txBody>
          <a:bodyPr/>
          <a:lstStyle>
            <a:lvl1pPr algn="l" defTabSz="6857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Background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1FABCBE-1AC6-462C-B180-8DE664A8C92F}"/>
              </a:ext>
            </a:extLst>
          </p:cNvPr>
          <p:cNvSpPr txBox="1">
            <a:spLocks/>
          </p:cNvSpPr>
          <p:nvPr/>
        </p:nvSpPr>
        <p:spPr>
          <a:xfrm>
            <a:off x="822960" y="1136342"/>
            <a:ext cx="7735114" cy="4732753"/>
          </a:xfrm>
          <a:prstGeom prst="rect">
            <a:avLst/>
          </a:prstGeom>
        </p:spPr>
        <p:txBody>
          <a:bodyPr/>
          <a:lstStyle>
            <a:lvl1pPr marL="68579" indent="-68579" algn="l" defTabSz="685784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7" algn="l" defTabSz="685784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 pitchFamily="34" charset="0"/>
              <a:buChar char="◦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4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242021"/>
                </a:solidFill>
                <a:latin typeface="TimesLTStd-Roman"/>
              </a:rPr>
              <a:t>3. Optimization</a:t>
            </a:r>
            <a:r>
              <a:rPr lang="en-US" sz="2200" dirty="0">
                <a:solidFill>
                  <a:srgbClr val="242021"/>
                </a:solidFill>
                <a:latin typeface="TimesLTStd-Roman"/>
              </a:rPr>
              <a:t>: These problems involve determining a value or values of an independent variable that correspond to a “best” or optimal value of a function.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E428E0-59A8-4824-A320-F99D27A6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8" y="6446842"/>
            <a:ext cx="585008" cy="365125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DF7F3C6-18BB-4494-96C8-28C392901223}"/>
              </a:ext>
            </a:extLst>
          </p:cNvPr>
          <p:cNvSpPr txBox="1">
            <a:spLocks/>
          </p:cNvSpPr>
          <p:nvPr/>
        </p:nvSpPr>
        <p:spPr>
          <a:xfrm>
            <a:off x="3031093" y="6442345"/>
            <a:ext cx="3287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214: Numerical Methods Sessional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AFBB09-7137-49ED-9AD5-EF2F56F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04" y="6446842"/>
            <a:ext cx="2944301" cy="365125"/>
          </a:xfrm>
        </p:spPr>
        <p:txBody>
          <a:bodyPr/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Jakaria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244-BE74-4D3C-A565-561DDBE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/>
          <a:stretch/>
        </p:blipFill>
        <p:spPr>
          <a:xfrm>
            <a:off x="822961" y="3273049"/>
            <a:ext cx="7543799" cy="19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www.w3.org/XML/1998/namespace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{3A02E435-CD48-4B85-BC98-28BEB375A395}tf56160789_wac</Template>
  <TotalTime>0</TotalTime>
  <Words>1743</Words>
  <Application>Microsoft Office PowerPoint</Application>
  <PresentationFormat>On-screen Show (4:3)</PresentationFormat>
  <Paragraphs>263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Bookman Old Style</vt:lpstr>
      <vt:lpstr>Calibri</vt:lpstr>
      <vt:lpstr>Cambria Math</vt:lpstr>
      <vt:lpstr>Courier New</vt:lpstr>
      <vt:lpstr>Franklin Gothic Book</vt:lpstr>
      <vt:lpstr>FuturaStd-Bold</vt:lpstr>
      <vt:lpstr>FuturaStd-Light</vt:lpstr>
      <vt:lpstr>Times New Roman</vt:lpstr>
      <vt:lpstr>TimesLTStd-Italic</vt:lpstr>
      <vt:lpstr>TimesLTStd-Roman</vt:lpstr>
      <vt:lpstr>1_RetrospectVTI</vt:lpstr>
      <vt:lpstr>CSE-214: Numerical Methods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2020-08-11T15:01:26Z</dcterms:created>
  <dcterms:modified xsi:type="dcterms:W3CDTF">2020-11-11T05:42:18Z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