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8" r:id="rId2"/>
    <p:sldId id="256" r:id="rId3"/>
    <p:sldId id="260" r:id="rId4"/>
    <p:sldId id="263" r:id="rId5"/>
    <p:sldId id="280" r:id="rId6"/>
    <p:sldId id="264" r:id="rId7"/>
    <p:sldId id="265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07AA3-6F7E-4C0C-8308-A93F970563E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855DE-4FE5-4A63-BAEC-3BD1A61B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3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1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99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6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1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4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7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0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1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855DE-4FE5-4A63-BAEC-3BD1A61B77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1A4E-E8CA-4EDF-8311-74E0221D90C1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5FD1-1E75-45EA-A292-A05D9970FD81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5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54B-9C87-4AD6-B92F-B1868CA41AB2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43D-7F0B-4E44-AB7C-3685F79A4315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B38-FF53-4553-AA82-B925B5210DCE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7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E359-971E-4B55-B547-6382ADA67D1C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A3F-7D14-4244-AD6A-DC3623B10782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6E03-2B99-4D67-A12E-DC6E7794118C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EA46-4162-49AB-8F7E-19DE95E760B6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EADD-9088-47EC-851D-2A5949577107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9C23-B195-4A28-901A-9BDBD215D414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077D-3B60-4800-93B7-B1558F0EC4C5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86E1-BF84-432C-89A1-0B6A31C8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573448" y="2226304"/>
            <a:ext cx="734797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of 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imultaneous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inear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quations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3909" y="4834551"/>
            <a:ext cx="3132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Tarannum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Zaki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Dept. of CSE</a:t>
            </a:r>
          </a:p>
          <a:p>
            <a:pPr algn="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858" y="4834551"/>
            <a:ext cx="367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 214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Numerical Methods Sessional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Hr. 1.50, Contact Hr. 3.00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4736" y="404436"/>
            <a:ext cx="687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Military Institute of Science &amp; Technology (MIST)</a:t>
            </a:r>
          </a:p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Computer Science &amp; Engineering (CSE)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60" y="140517"/>
            <a:ext cx="5162550" cy="300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83" y="3447390"/>
            <a:ext cx="4810125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300" y="3495015"/>
            <a:ext cx="47625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0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62" y="322482"/>
            <a:ext cx="7342135" cy="3398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931" y="4091349"/>
            <a:ext cx="2868633" cy="22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3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89" y="446448"/>
            <a:ext cx="6047383" cy="1985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272" y="2790794"/>
            <a:ext cx="7682366" cy="35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3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598" y="1467290"/>
            <a:ext cx="10778151" cy="432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Elimination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Method: Absolute Relative Approximate Error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292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32" y="2238173"/>
            <a:ext cx="8297375" cy="3218967"/>
          </a:xfrm>
          <a:prstGeom prst="rect">
            <a:avLst/>
          </a:prstGeom>
        </p:spPr>
      </p:pic>
      <p:sp>
        <p:nvSpPr>
          <p:cNvPr id="8" name="Text Box 674"/>
          <p:cNvSpPr txBox="1">
            <a:spLocks noChangeArrowheads="1"/>
          </p:cNvSpPr>
          <p:nvPr/>
        </p:nvSpPr>
        <p:spPr bwMode="auto">
          <a:xfrm>
            <a:off x="1198827" y="5613248"/>
            <a:ext cx="95996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b="1" u="sng" dirty="0" smtClean="0"/>
              <a:t>NOTE:</a:t>
            </a:r>
            <a:r>
              <a:rPr lang="en-US" sz="2200" dirty="0" smtClean="0"/>
              <a:t> </a:t>
            </a:r>
            <a:r>
              <a:rPr lang="en-US" sz="2200" dirty="0"/>
              <a:t>The absolute relative approximate errors are not decreasing.</a:t>
            </a:r>
          </a:p>
        </p:txBody>
      </p:sp>
    </p:spTree>
    <p:extLst>
      <p:ext uri="{BB962C8B-B14F-4D97-AF65-F5344CB8AC3E}">
        <p14:creationId xmlns:p14="http://schemas.microsoft.com/office/powerpoint/2010/main" val="371292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598" y="1467290"/>
            <a:ext cx="10778151" cy="432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Elimination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Method: Pitfalls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292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858096" y="2295735"/>
            <a:ext cx="38662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200" u="sng" dirty="0">
                <a:latin typeface="Arial" panose="020B0604020202020204" pitchFamily="34" charset="0"/>
              </a:rPr>
              <a:t>What went wrong?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1560" y="3250871"/>
            <a:ext cx="864606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Even though done correctly, the answer is not converging to the correct </a:t>
            </a:r>
            <a:r>
              <a:rPr lang="en-US" dirty="0" smtClean="0">
                <a:latin typeface="Arial" panose="020B0604020202020204" pitchFamily="34" charset="0"/>
              </a:rPr>
              <a:t>answer.</a:t>
            </a:r>
            <a:endParaRPr lang="en-US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This example illustrates a pitfall of the </a:t>
            </a:r>
            <a:r>
              <a:rPr lang="en-US" dirty="0" smtClean="0">
                <a:latin typeface="Arial" panose="020B0604020202020204" pitchFamily="34" charset="0"/>
              </a:rPr>
              <a:t>Gauss-Seidel </a:t>
            </a:r>
            <a:r>
              <a:rPr lang="en-US" dirty="0">
                <a:latin typeface="Arial" panose="020B0604020202020204" pitchFamily="34" charset="0"/>
              </a:rPr>
              <a:t>method: not all systems of equations will converge.</a:t>
            </a:r>
          </a:p>
        </p:txBody>
      </p:sp>
    </p:spTree>
    <p:extLst>
      <p:ext uri="{BB962C8B-B14F-4D97-AF65-F5344CB8AC3E}">
        <p14:creationId xmlns:p14="http://schemas.microsoft.com/office/powerpoint/2010/main" val="344976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598" y="1467290"/>
            <a:ext cx="10778151" cy="432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Elimination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Method: Solution to the Pitfalls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292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74002" y="1944359"/>
            <a:ext cx="9459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One class of system of equations always converges: One with a </a:t>
            </a:r>
            <a:r>
              <a:rPr lang="en-US" sz="1800" b="1" dirty="0">
                <a:latin typeface="Arial" panose="020B0604020202020204" pitchFamily="34" charset="0"/>
              </a:rPr>
              <a:t>diagonally dominant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</a:rPr>
              <a:t>coefficient matrix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84563" y="2534699"/>
            <a:ext cx="8997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For every row: the element on the diagonal needs to be equal than or greater than the sum of the other elements of the coefficient </a:t>
            </a:r>
            <a:r>
              <a:rPr lang="en-US" sz="1800" dirty="0" smtClean="0"/>
              <a:t>matrix</a:t>
            </a:r>
            <a:endParaRPr lang="en-US" sz="1800" dirty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478983"/>
              </p:ext>
            </p:extLst>
          </p:nvPr>
        </p:nvGraphicFramePr>
        <p:xfrm>
          <a:off x="1503631" y="4083049"/>
          <a:ext cx="1828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1193800" imgH="711200" progId="Equation.3">
                  <p:embed/>
                </p:oleObj>
              </mc:Choice>
              <mc:Fallback>
                <p:oleObj name="Equation" r:id="rId4" imgW="1193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631" y="4083049"/>
                        <a:ext cx="1828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18031" y="3321049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Arial" panose="020B0604020202020204" pitchFamily="34" charset="0"/>
              </a:rPr>
              <a:t>Checking if the coefficient matrix is diagonally dominant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02356"/>
              </p:ext>
            </p:extLst>
          </p:nvPr>
        </p:nvGraphicFramePr>
        <p:xfrm>
          <a:off x="4094431" y="4311649"/>
          <a:ext cx="487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2298700" imgH="254000" progId="Equation.3">
                  <p:embed/>
                </p:oleObj>
              </mc:Choice>
              <mc:Fallback>
                <p:oleObj name="Equation" r:id="rId6" imgW="2298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431" y="4311649"/>
                        <a:ext cx="4876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25867"/>
              </p:ext>
            </p:extLst>
          </p:nvPr>
        </p:nvGraphicFramePr>
        <p:xfrm>
          <a:off x="4094431" y="4921249"/>
          <a:ext cx="5029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8" imgW="2476500" imgH="254000" progId="Equation.3">
                  <p:embed/>
                </p:oleObj>
              </mc:Choice>
              <mc:Fallback>
                <p:oleObj name="Equation" r:id="rId8" imgW="2476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431" y="4921249"/>
                        <a:ext cx="50292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6478"/>
              </p:ext>
            </p:extLst>
          </p:nvPr>
        </p:nvGraphicFramePr>
        <p:xfrm>
          <a:off x="4094431" y="3778249"/>
          <a:ext cx="4876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0" imgW="2501900" imgH="254000" progId="Equation.3">
                  <p:embed/>
                </p:oleObj>
              </mc:Choice>
              <mc:Fallback>
                <p:oleObj name="Equation" r:id="rId10" imgW="2501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431" y="3778249"/>
                        <a:ext cx="48768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808431" y="5759449"/>
            <a:ext cx="7772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The inequalities are all true and at least one row is </a:t>
            </a:r>
            <a:r>
              <a:rPr lang="en-US" sz="1800" i="1" dirty="0">
                <a:latin typeface="Arial" panose="020B0604020202020204" pitchFamily="34" charset="0"/>
              </a:rPr>
              <a:t>strictly</a:t>
            </a:r>
            <a:r>
              <a:rPr lang="en-US" sz="1800" dirty="0">
                <a:latin typeface="Arial" panose="020B0604020202020204" pitchFamily="34" charset="0"/>
              </a:rPr>
              <a:t> greater than: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Therefore: The solution should converge using the </a:t>
            </a:r>
            <a:r>
              <a:rPr lang="en-US" sz="1800" dirty="0" smtClean="0">
                <a:latin typeface="Arial" panose="020B0604020202020204" pitchFamily="34" charset="0"/>
              </a:rPr>
              <a:t>Gauss-Seidel </a:t>
            </a:r>
            <a:r>
              <a:rPr lang="en-US" sz="1800" dirty="0">
                <a:latin typeface="Arial" panose="020B0604020202020204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9829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598" y="1467290"/>
            <a:ext cx="10778151" cy="432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Elimination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Method: Solution to the Pitfalls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292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65788"/>
              </p:ext>
            </p:extLst>
          </p:nvPr>
        </p:nvGraphicFramePr>
        <p:xfrm>
          <a:off x="6477000" y="4848064"/>
          <a:ext cx="2133600" cy="1271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1193800" imgH="711200" progId="Equation.3">
                  <p:embed/>
                </p:oleObj>
              </mc:Choice>
              <mc:Fallback>
                <p:oleObj name="Equation" r:id="rId4" imgW="1193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48064"/>
                        <a:ext cx="2133600" cy="1271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966163" y="2197486"/>
            <a:ext cx="92466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Arial" panose="020B0604020202020204" pitchFamily="34" charset="0"/>
              </a:rPr>
              <a:t>What can be done? If the coefficient matrix is not originally diagonally dominant, the rows can be rearranged to make it diagonally dominant.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160482" y="3504133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The coefficient matrix is not diagonally dominant</a:t>
            </a:r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563998"/>
              </p:ext>
            </p:extLst>
          </p:nvPr>
        </p:nvGraphicFramePr>
        <p:xfrm>
          <a:off x="6477000" y="3171416"/>
          <a:ext cx="21336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6" imgW="1193800" imgH="711200" progId="Equation.3">
                  <p:embed/>
                </p:oleObj>
              </mc:Choice>
              <mc:Fallback>
                <p:oleObj name="Equation" r:id="rId6" imgW="1193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171416"/>
                        <a:ext cx="21336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160482" y="5160438"/>
            <a:ext cx="365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But this is the same set of equations </a:t>
            </a:r>
            <a:r>
              <a:rPr lang="en-US" sz="1800" dirty="0" smtClean="0">
                <a:latin typeface="Arial" panose="020B0604020202020204" pitchFamily="34" charset="0"/>
              </a:rPr>
              <a:t>which converges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6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910" y="2667830"/>
            <a:ext cx="511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9" y="1314889"/>
            <a:ext cx="9990500" cy="4180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300000"/>
              </a:lnSpc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of simultaneous linear equations: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(Iterative) Method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768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8" y="1314889"/>
            <a:ext cx="10778151" cy="4180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Simultaneous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inear Equations: Solution Methods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Method: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Naïve Gauss Elimination Method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2) Gauss-Jordan Elimination Method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Indirect Method (iterative method):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1) Gauss-Seidel Elimination Method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768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8" y="1314889"/>
            <a:ext cx="10778151" cy="54065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Elimination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Elimination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consists of two phases: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Algebraically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 each linear equation for x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initial guess solution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x</a:t>
            </a:r>
            <a:r>
              <a:rPr lang="en-US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absolute relative approximate error after each iteration to check if error is within a pre-specified tolerance.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68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8" y="1314889"/>
            <a:ext cx="10778151" cy="54065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Elimination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Terminating Condition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Use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absolute relative approximate error after each iteration to check if error is within a pre-specified tolerance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terminate when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absolute relative approximate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for all the unknowns is less than 50%.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Repeat iteration until a pre-specified number of significant digits after decimal point is achieved.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For example,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terminate when correcting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to 5 decimal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Repeat iteration until a pre-specified number of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is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achieved.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For example, terminate when 5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iterations are completed.</a:t>
            </a:r>
          </a:p>
          <a:p>
            <a:pPr algn="just">
              <a:lnSpc>
                <a:spcPct val="150000"/>
              </a:lnSpc>
            </a:pPr>
            <a:r>
              <a:rPr lang="en-US" sz="18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nothing is specified, then terminate when repetitive value is being achieved for each unknown.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768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8" y="1314890"/>
            <a:ext cx="10778151" cy="432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Elimination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68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2254" y="3128504"/>
            <a:ext cx="4577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diagonal elements are non-zero, each equation is rewritten for the corresponding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unknown:</a:t>
            </a:r>
            <a:endParaRPr lang="en-US" dirty="0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30" name="Straight Connector 29"/>
          <p:cNvCxnSpPr>
            <a:stCxn id="2" idx="0"/>
          </p:cNvCxnSpPr>
          <p:nvPr/>
        </p:nvCxnSpPr>
        <p:spPr>
          <a:xfrm flipH="1">
            <a:off x="5846273" y="1314890"/>
            <a:ext cx="1" cy="5224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0"/>
          <p:cNvSpPr>
            <a:spLocks noChangeArrowheads="1"/>
          </p:cNvSpPr>
          <p:nvPr/>
        </p:nvSpPr>
        <p:spPr bwMode="auto">
          <a:xfrm>
            <a:off x="1358225" y="166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593605"/>
              </p:ext>
            </p:extLst>
          </p:nvPr>
        </p:nvGraphicFramePr>
        <p:xfrm>
          <a:off x="1258637" y="1914958"/>
          <a:ext cx="2996974" cy="116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r:id="rId4" imgW="2362200" imgH="914400" progId="Equation.DSMT4">
                  <p:embed/>
                </p:oleObj>
              </mc:Choice>
              <mc:Fallback>
                <p:oleObj r:id="rId4" imgW="2362200" imgH="914400" progId="Equation.DSMT4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637" y="1914958"/>
                        <a:ext cx="2996974" cy="1160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41134"/>
              </p:ext>
            </p:extLst>
          </p:nvPr>
        </p:nvGraphicFramePr>
        <p:xfrm>
          <a:off x="1322208" y="4051834"/>
          <a:ext cx="3666251" cy="2317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r:id="rId6" imgW="3466800" imgH="2260440" progId="">
                  <p:embed/>
                </p:oleObj>
              </mc:Choice>
              <mc:Fallback>
                <p:oleObj r:id="rId6" imgW="3466800" imgH="2260440" progId="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208" y="4051834"/>
                        <a:ext cx="3666251" cy="2317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6040376" y="1681274"/>
            <a:ext cx="5313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Now,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find 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’s, one assumes an initial guess for the 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’s (Simple way is to assume 0 as initial guess) and then uses the rewritten equations to calculate the new estimates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Remember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one always uses the most recent estimates to calculate the next estimates, 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7628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198" y="1314891"/>
            <a:ext cx="10778151" cy="586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Gauss-Seidel Elimination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Method: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6864"/>
            <a:ext cx="49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8257" y="2082262"/>
            <a:ext cx="7555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value of the unknowns x, y and z from the following set of equations: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06" y="2990000"/>
            <a:ext cx="4655305" cy="19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9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73" y="1116562"/>
            <a:ext cx="4761602" cy="1693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236" y="1133250"/>
            <a:ext cx="4483956" cy="1693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854" y="3305118"/>
            <a:ext cx="4439029" cy="17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5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86E1-BF84-432C-89A1-0B6A31C85527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07" y="283041"/>
            <a:ext cx="4332838" cy="1205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38" y="1622056"/>
            <a:ext cx="4381500" cy="2466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304" y="1622056"/>
            <a:ext cx="4067175" cy="2400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787" y="4222539"/>
            <a:ext cx="4276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476</Words>
  <Application>Microsoft Office PowerPoint</Application>
  <PresentationFormat>Widescreen</PresentationFormat>
  <Paragraphs>103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Equation.DSMT4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67</cp:revision>
  <dcterms:created xsi:type="dcterms:W3CDTF">2020-10-05T13:37:02Z</dcterms:created>
  <dcterms:modified xsi:type="dcterms:W3CDTF">2020-10-11T21:09:06Z</dcterms:modified>
</cp:coreProperties>
</file>