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0e90f7d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0e90f7d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20e90f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0e90f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20e90f7d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20e90f7d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20e90f7d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0e90f7d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20e90f7d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20e90f7d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20e90f7d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0e90f7d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20e90f7d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20e90f7d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20e90f7d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0e90f7d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20e90f7d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0e90f7d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Analysis for Computer Science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CSE-313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Contacts</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Rubyeat Islam</a:t>
            </a:r>
            <a:endParaRPr/>
          </a:p>
          <a:p>
            <a:pPr indent="0" lvl="0" marL="0" rtl="0" algn="l">
              <a:spcBef>
                <a:spcPts val="1600"/>
              </a:spcBef>
              <a:spcAft>
                <a:spcPts val="0"/>
              </a:spcAft>
              <a:buNone/>
            </a:pPr>
            <a:r>
              <a:rPr lang="en"/>
              <a:t>rubyeat88@gmail.com</a:t>
            </a:r>
            <a:endParaRPr/>
          </a:p>
          <a:p>
            <a:pPr indent="0" lvl="0" marL="0" rtl="0" algn="l">
              <a:spcBef>
                <a:spcPts val="1600"/>
              </a:spcBef>
              <a:spcAft>
                <a:spcPts val="0"/>
              </a:spcAft>
              <a:buNone/>
            </a:pPr>
            <a:r>
              <a:rPr lang="en"/>
              <a:t>Lecturer </a:t>
            </a:r>
            <a:endParaRPr/>
          </a:p>
          <a:p>
            <a:pPr indent="0" lvl="0" marL="0" rtl="0" algn="l">
              <a:spcBef>
                <a:spcPts val="1600"/>
              </a:spcBef>
              <a:spcAft>
                <a:spcPts val="1600"/>
              </a:spcAft>
              <a:buNone/>
            </a:pPr>
            <a:r>
              <a:rPr lang="en"/>
              <a:t>CSE Dept, MIST</a:t>
            </a:r>
            <a:endParaRPr/>
          </a:p>
        </p:txBody>
      </p:sp>
      <p:sp>
        <p:nvSpPr>
          <p:cNvPr id="198" name="Google Shape;19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course?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333333"/>
                </a:solidFill>
                <a:highlight>
                  <a:srgbClr val="FFFFFF"/>
                </a:highlight>
              </a:rPr>
              <a:t>This course is intended as a serious introduction to the study of mathematical analysis. In contrast to calculus, mathematical analysis does not involve formula manipulation, memorizing integrals or applications to other fields of science. No. It involves geometric intuition and proofs of theorems. It is pure mathematics! Given the mathematical preparation and interest of our intended audience which, apart from mathematics majors, includes students of statistics, computer science, physics, students of mathematics education and students of engineering.</a:t>
            </a:r>
            <a:endParaRPr sz="1400"/>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 sz="2100">
                <a:solidFill>
                  <a:srgbClr val="000000"/>
                </a:solidFill>
                <a:highlight>
                  <a:srgbClr val="FFFFFF"/>
                </a:highlight>
                <a:latin typeface="Roboto"/>
                <a:ea typeface="Roboto"/>
                <a:cs typeface="Roboto"/>
                <a:sym typeface="Roboto"/>
              </a:rPr>
              <a:t>What is the Importance of Mathematics in Computer Science?</a:t>
            </a:r>
            <a:endParaRPr sz="2100">
              <a:solidFill>
                <a:srgbClr val="000000"/>
              </a:solidFill>
              <a:highlight>
                <a:srgbClr val="FFFFFF"/>
              </a:highlight>
              <a:latin typeface="Roboto"/>
              <a:ea typeface="Roboto"/>
              <a:cs typeface="Roboto"/>
              <a:sym typeface="Roboto"/>
            </a:endParaRPr>
          </a:p>
          <a:p>
            <a:pPr indent="0" lvl="0" marL="0" rtl="0" algn="l">
              <a:spcBef>
                <a:spcPts val="110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0000"/>
                </a:solidFill>
                <a:highlight>
                  <a:srgbClr val="FAFAFA"/>
                </a:highlight>
                <a:latin typeface="Roboto"/>
                <a:ea typeface="Roboto"/>
                <a:cs typeface="Roboto"/>
                <a:sym typeface="Roboto"/>
              </a:rPr>
              <a:t>Mathematics is a fundamental intellectual tool in computing, but computing is also increasingly used as a key component in mathematical problem-solving.</a:t>
            </a:r>
            <a:endParaRPr i="1" sz="1200">
              <a:solidFill>
                <a:srgbClr val="000000"/>
              </a:solidFill>
              <a:highlight>
                <a:srgbClr val="FAFAFA"/>
              </a:highlight>
              <a:latin typeface="Roboto"/>
              <a:ea typeface="Roboto"/>
              <a:cs typeface="Roboto"/>
              <a:sym typeface="Roboto"/>
            </a:endParaRPr>
          </a:p>
          <a:p>
            <a:pPr indent="0" lvl="0" marL="0" rtl="0" algn="ctr">
              <a:spcBef>
                <a:spcPts val="1600"/>
              </a:spcBef>
              <a:spcAft>
                <a:spcPts val="0"/>
              </a:spcAft>
              <a:buNone/>
            </a:pPr>
            <a:r>
              <a:t/>
            </a:r>
            <a:endParaRPr i="1" sz="1200">
              <a:solidFill>
                <a:srgbClr val="000000"/>
              </a:solidFill>
              <a:highlight>
                <a:srgbClr val="FAFAFA"/>
              </a:highlight>
              <a:latin typeface="Roboto"/>
              <a:ea typeface="Roboto"/>
              <a:cs typeface="Roboto"/>
              <a:sym typeface="Roboto"/>
            </a:endParaRPr>
          </a:p>
          <a:p>
            <a:pPr indent="0" lvl="0" marL="0" rtl="0" algn="ctr">
              <a:spcBef>
                <a:spcPts val="1600"/>
              </a:spcBef>
              <a:spcAft>
                <a:spcPts val="1600"/>
              </a:spcAft>
              <a:buNone/>
            </a:pPr>
            <a:r>
              <a:rPr i="1" lang="en" sz="1200">
                <a:solidFill>
                  <a:srgbClr val="000000"/>
                </a:solidFill>
                <a:highlight>
                  <a:srgbClr val="FAFAFA"/>
                </a:highlight>
                <a:latin typeface="Roboto"/>
                <a:ea typeface="Roboto"/>
                <a:cs typeface="Roboto"/>
                <a:sym typeface="Roboto"/>
              </a:rPr>
              <a:t>So lets get some example</a:t>
            </a:r>
            <a:endParaRPr i="1" sz="1200">
              <a:solidFill>
                <a:srgbClr val="000000"/>
              </a:solidFill>
              <a:highlight>
                <a:srgbClr val="FAFAFA"/>
              </a:highlight>
              <a:latin typeface="Roboto"/>
              <a:ea typeface="Roboto"/>
              <a:cs typeface="Roboto"/>
              <a:sym typeface="Roboto"/>
            </a:endParaRPr>
          </a:p>
        </p:txBody>
      </p:sp>
      <p:sp>
        <p:nvSpPr>
          <p:cNvPr id="149" name="Google Shape;14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84615"/>
              </a:lnSpc>
              <a:spcBef>
                <a:spcPts val="1800"/>
              </a:spcBef>
              <a:spcAft>
                <a:spcPts val="0"/>
              </a:spcAft>
              <a:buNone/>
            </a:pPr>
            <a:r>
              <a:rPr b="1" lang="en" sz="1800">
                <a:solidFill>
                  <a:srgbClr val="000000"/>
                </a:solidFill>
                <a:highlight>
                  <a:srgbClr val="FFFFFF"/>
                </a:highlight>
                <a:latin typeface="Arial"/>
                <a:ea typeface="Arial"/>
                <a:cs typeface="Arial"/>
                <a:sym typeface="Arial"/>
              </a:rPr>
              <a:t>Discrete Mathematics is the Foundation of Computer Science</a:t>
            </a:r>
            <a:endParaRPr b="1" sz="18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200">
                <a:solidFill>
                  <a:srgbClr val="000000"/>
                </a:solidFill>
                <a:highlight>
                  <a:srgbClr val="FFFFFF"/>
                </a:highlight>
                <a:latin typeface="Roboto"/>
                <a:ea typeface="Roboto"/>
                <a:cs typeface="Roboto"/>
                <a:sym typeface="Roboto"/>
              </a:rPr>
              <a:t>Ever heard of Logic Notation, Set Theory, Combinatorics, Graph Theory, Probability, Number Theory, Algebra, etc.? Don’t be overwhelmed, these are all a part of Discrete Mathematics and also a basic foundation for Programming and Computer Science (And that means you need to study these for Computer Science!!!).</a:t>
            </a:r>
            <a:endParaRPr sz="1200">
              <a:solidFill>
                <a:srgbClr val="000000"/>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None/>
            </a:pPr>
            <a:r>
              <a:rPr lang="en" sz="1200">
                <a:solidFill>
                  <a:srgbClr val="000000"/>
                </a:solidFill>
                <a:highlight>
                  <a:srgbClr val="FFFFFF"/>
                </a:highlight>
                <a:latin typeface="Roboto"/>
                <a:ea typeface="Roboto"/>
                <a:cs typeface="Roboto"/>
                <a:sym typeface="Roboto"/>
              </a:rPr>
              <a:t>A prime example of this is Algebra. While Boolean Algebra is used in Logic Gates, Relational Algebra is used in Databases. In case you need another example, Number Theory has multiple applications in Cryptography and Cryptanalysis.</a:t>
            </a:r>
            <a:endParaRPr sz="1200">
              <a:solidFill>
                <a:srgbClr val="000000"/>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a:p>
        </p:txBody>
      </p:sp>
      <p:sp>
        <p:nvSpPr>
          <p:cNvPr id="156" name="Google Shape;15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84615"/>
              </a:lnSpc>
              <a:spcBef>
                <a:spcPts val="1800"/>
              </a:spcBef>
              <a:spcAft>
                <a:spcPts val="0"/>
              </a:spcAft>
              <a:buNone/>
            </a:pPr>
            <a:r>
              <a:rPr b="1" lang="en" sz="1800">
                <a:solidFill>
                  <a:srgbClr val="000000"/>
                </a:solidFill>
                <a:highlight>
                  <a:srgbClr val="FFFFFF"/>
                </a:highlight>
                <a:latin typeface="Arial"/>
                <a:ea typeface="Arial"/>
                <a:cs typeface="Arial"/>
                <a:sym typeface="Arial"/>
              </a:rPr>
              <a:t>Mathematics Teaches the Usage of Algorithms</a:t>
            </a:r>
            <a:endParaRPr b="1" sz="18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200">
                <a:solidFill>
                  <a:srgbClr val="000000"/>
                </a:solidFill>
                <a:highlight>
                  <a:srgbClr val="FFFFFF"/>
                </a:highlight>
                <a:latin typeface="Roboto"/>
                <a:ea typeface="Roboto"/>
                <a:cs typeface="Roboto"/>
                <a:sym typeface="Roboto"/>
              </a:rPr>
              <a:t>Algorithms are a fundamental part of Computer Science and all of you must have heard of them one way or another (If not…you need to study again!!!). They are basically a set of instructions that demonstrate the implementation of a program or an application.</a:t>
            </a:r>
            <a:endParaRPr sz="1200">
              <a:solidFill>
                <a:srgbClr val="000000"/>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None/>
            </a:pPr>
            <a:r>
              <a:rPr lang="en" sz="1200">
                <a:solidFill>
                  <a:srgbClr val="000000"/>
                </a:solidFill>
                <a:highlight>
                  <a:srgbClr val="FFFFFF"/>
                </a:highlight>
                <a:latin typeface="Roboto"/>
                <a:ea typeface="Roboto"/>
                <a:cs typeface="Roboto"/>
                <a:sym typeface="Roboto"/>
              </a:rPr>
              <a:t>Now, where did you first use an algorithm? It was not the Computer Science class but actually the Mathematics class! Don’t believe me?!! Well, “2 + 3 = 5” is a basic algorithm you learned in Mathematics class that demonstrates the sum of 2 and 3. Mathematics is actually very important in learning the basic usage of algorithms that are utilized in an advanced form in Computer Science.</a:t>
            </a:r>
            <a:endParaRPr sz="1200">
              <a:solidFill>
                <a:srgbClr val="000000"/>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a:p>
        </p:txBody>
      </p:sp>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84615"/>
              </a:lnSpc>
              <a:spcBef>
                <a:spcPts val="1800"/>
              </a:spcBef>
              <a:spcAft>
                <a:spcPts val="0"/>
              </a:spcAft>
              <a:buNone/>
            </a:pPr>
            <a:r>
              <a:rPr b="1" lang="en" sz="1400">
                <a:solidFill>
                  <a:srgbClr val="000000"/>
                </a:solidFill>
                <a:highlight>
                  <a:srgbClr val="FFFFFF"/>
                </a:highlight>
                <a:latin typeface="Arial"/>
                <a:ea typeface="Arial"/>
                <a:cs typeface="Arial"/>
                <a:sym typeface="Arial"/>
              </a:rPr>
              <a:t>Mathematics Provides the Analytical Skills Required in Computer Science</a:t>
            </a:r>
            <a:endParaRPr b="1" sz="14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a:latin typeface="Arial"/>
              <a:ea typeface="Arial"/>
              <a:cs typeface="Arial"/>
              <a:sym typeface="Arial"/>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200">
                <a:solidFill>
                  <a:srgbClr val="000000"/>
                </a:solidFill>
                <a:highlight>
                  <a:srgbClr val="FFFFFF"/>
                </a:highlight>
                <a:latin typeface="Roboto"/>
                <a:ea typeface="Roboto"/>
                <a:cs typeface="Roboto"/>
                <a:sym typeface="Roboto"/>
              </a:rPr>
              <a:t>Analytical skills are necessary for problem-solving and data analyzation. And guess where you first use these skills? Mathematics!!! Yeah, Mathematics always forces you to analyze your equations and understand the derivation flow in case a mistake is made. This mistake needs to be fixed in order to obtain the final solution.</a:t>
            </a:r>
            <a:endParaRPr sz="1200">
              <a:solidFill>
                <a:srgbClr val="000000"/>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None/>
            </a:pPr>
            <a:r>
              <a:rPr lang="en" sz="1200">
                <a:solidFill>
                  <a:srgbClr val="000000"/>
                </a:solidFill>
                <a:highlight>
                  <a:srgbClr val="FFFFFF"/>
                </a:highlight>
                <a:latin typeface="Roboto"/>
                <a:ea typeface="Roboto"/>
                <a:cs typeface="Roboto"/>
                <a:sym typeface="Roboto"/>
              </a:rPr>
              <a:t>This provides lots of analytical skills that can be used later in finding and fixing bugs!!! Even though there are modern tools that can do this job automatically, the experience and knowledge gained about the program flow and debugging is invaluable.</a:t>
            </a:r>
            <a:endParaRPr sz="1200">
              <a:solidFill>
                <a:srgbClr val="000000"/>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a:p>
        </p:txBody>
      </p:sp>
      <p:sp>
        <p:nvSpPr>
          <p:cNvPr id="170" name="Google Shape;17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lnSpc>
                <a:spcPct val="184615"/>
              </a:lnSpc>
              <a:spcBef>
                <a:spcPts val="1800"/>
              </a:spcBef>
              <a:spcAft>
                <a:spcPts val="0"/>
              </a:spcAft>
              <a:buNone/>
            </a:pPr>
            <a:r>
              <a:rPr b="1" lang="en" sz="1400">
                <a:solidFill>
                  <a:srgbClr val="000000"/>
                </a:solidFill>
                <a:highlight>
                  <a:srgbClr val="FFFFFF"/>
                </a:highlight>
                <a:latin typeface="Arial"/>
                <a:ea typeface="Arial"/>
                <a:cs typeface="Arial"/>
                <a:sym typeface="Arial"/>
              </a:rPr>
              <a:t>Mathematical Concepts are Required in many Disciplines of Computer Science</a:t>
            </a:r>
            <a:endParaRPr b="1" sz="14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200">
                <a:solidFill>
                  <a:srgbClr val="000000"/>
                </a:solidFill>
                <a:highlight>
                  <a:srgbClr val="FFFFFF"/>
                </a:highlight>
                <a:latin typeface="Roboto"/>
                <a:ea typeface="Roboto"/>
                <a:cs typeface="Roboto"/>
                <a:sym typeface="Roboto"/>
              </a:rPr>
              <a:t>Computer Science is an umbrella term that contains many disciplines like Operating Systems, Databases, Networking, Artificial intelligence, Embedded systems, Data analytics….need I go on?!!! And while there are some disciplines that you can handle with minimal knowledge of Mathematics, most of them require at least some level of competency.</a:t>
            </a:r>
            <a:endParaRPr sz="1200">
              <a:solidFill>
                <a:srgbClr val="000000"/>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None/>
            </a:pPr>
            <a:r>
              <a:rPr lang="en" sz="1200">
                <a:solidFill>
                  <a:srgbClr val="000000"/>
                </a:solidFill>
                <a:highlight>
                  <a:srgbClr val="FFFFFF"/>
                </a:highlight>
                <a:latin typeface="Roboto"/>
                <a:ea typeface="Roboto"/>
                <a:cs typeface="Roboto"/>
                <a:sym typeface="Roboto"/>
              </a:rPr>
              <a:t>For example, fields like Artificial Intelligence and Machine Learning require a thorough knowledge of Mathematical concepts like Linear algebra, Multivariable Calculus, Probability Theory, etc.</a:t>
            </a:r>
            <a:endParaRPr sz="1200">
              <a:solidFill>
                <a:srgbClr val="000000"/>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a:p>
        </p:txBody>
      </p:sp>
      <p:sp>
        <p:nvSpPr>
          <p:cNvPr id="177" name="Google Shape;1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come to the conclusion</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200">
                <a:solidFill>
                  <a:srgbClr val="000000"/>
                </a:solidFill>
                <a:highlight>
                  <a:srgbClr val="FFFFFF"/>
                </a:highlight>
                <a:latin typeface="Roboto"/>
                <a:ea typeface="Roboto"/>
                <a:cs typeface="Roboto"/>
                <a:sym typeface="Roboto"/>
              </a:rPr>
              <a:t>Is Mathematics really necessary Computer Science? Well, some would say that it depends on the job. For Example: Creating a blog on food does not necessarily require any knowledge of mathematics. But creating a successful blog is another thing entirely. It requires a focus on audience preferences, topic popularity, article ratings, etc. And guess what…Mathematics is required for all of this.</a:t>
            </a:r>
            <a:endParaRPr sz="1200">
              <a:solidFill>
                <a:srgbClr val="000000"/>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None/>
            </a:pPr>
            <a:r>
              <a:rPr lang="en" sz="1200">
                <a:solidFill>
                  <a:srgbClr val="000000"/>
                </a:solidFill>
                <a:highlight>
                  <a:srgbClr val="FFFFFF"/>
                </a:highlight>
                <a:latin typeface="Roboto"/>
                <a:ea typeface="Roboto"/>
                <a:cs typeface="Roboto"/>
                <a:sym typeface="Roboto"/>
              </a:rPr>
              <a:t>So yes…Mathematics is present in the foundation of Computer Science. And if you want to succeed in any discipline of Computer Science, it is much better to inculcate a love of Mathematics as that will help you tremendously.</a:t>
            </a:r>
            <a:endParaRPr sz="1200">
              <a:solidFill>
                <a:srgbClr val="000000"/>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a:p>
        </p:txBody>
      </p:sp>
      <p:sp>
        <p:nvSpPr>
          <p:cNvPr id="184" name="Google Shape;18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Books</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Concrete Mathematics</a:t>
            </a:r>
            <a:endParaRPr sz="2400"/>
          </a:p>
          <a:p>
            <a:pPr indent="0" lvl="0" marL="0" rtl="0" algn="l">
              <a:spcBef>
                <a:spcPts val="1600"/>
              </a:spcBef>
              <a:spcAft>
                <a:spcPts val="0"/>
              </a:spcAft>
              <a:buNone/>
            </a:pPr>
            <a:r>
              <a:rPr lang="en"/>
              <a:t>2nd Edition</a:t>
            </a:r>
            <a:endParaRPr/>
          </a:p>
          <a:p>
            <a:pPr indent="0" lvl="0" marL="0" rtl="0" algn="l">
              <a:spcBef>
                <a:spcPts val="1600"/>
              </a:spcBef>
              <a:spcAft>
                <a:spcPts val="0"/>
              </a:spcAft>
              <a:buNone/>
            </a:pPr>
            <a:r>
              <a:rPr lang="en"/>
              <a:t>Ronald L. Graham</a:t>
            </a:r>
            <a:endParaRPr/>
          </a:p>
          <a:p>
            <a:pPr indent="0" lvl="0" marL="0" rtl="0" algn="l">
              <a:spcBef>
                <a:spcPts val="1600"/>
              </a:spcBef>
              <a:spcAft>
                <a:spcPts val="0"/>
              </a:spcAft>
              <a:buNone/>
            </a:pPr>
            <a:r>
              <a:rPr lang="en"/>
              <a:t>Donald E. Knuth</a:t>
            </a:r>
            <a:endParaRPr/>
          </a:p>
          <a:p>
            <a:pPr indent="0" lvl="0" marL="0" rtl="0" algn="l">
              <a:spcBef>
                <a:spcPts val="1600"/>
              </a:spcBef>
              <a:spcAft>
                <a:spcPts val="1600"/>
              </a:spcAft>
              <a:buNone/>
            </a:pPr>
            <a:r>
              <a:rPr lang="en"/>
              <a:t>Oren Patashnik</a:t>
            </a:r>
            <a:endParaRPr/>
          </a:p>
        </p:txBody>
      </p:sp>
      <p:sp>
        <p:nvSpPr>
          <p:cNvPr id="191" name="Google Shape;1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