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Lobster"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08beca14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08beca14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08beca14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08beca14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08beca14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08beca14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08beca14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08beca14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08beca1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08beca1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08beca144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08beca14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08beca14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08beca14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08beca144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08beca14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08beca14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08beca14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08beca1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08beca1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08beca1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08beca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08beca144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08beca14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08beca14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08beca14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08beca14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08beca14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08beca14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08beca14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08beca14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08beca14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08beca144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08beca14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08beca144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08beca14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08beca14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08beca14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08beca144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08beca14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08beca14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08beca14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08beca1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08beca1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08beca144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08beca14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08beca14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08beca14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08beca14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08beca14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08beca14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08beca14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08beca144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08beca14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08beca144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08beca14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b7b5ad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b7b5ad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08beca14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08beca14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8beca144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8beca14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08beca144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08beca144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08beca14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08beca1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08beca14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08beca14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08beca144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08beca144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08beca144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08beca144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08beca14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08beca14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08beca144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08beca14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08beca144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08beca144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08beca144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08beca144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08beca144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08beca14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08beca14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08beca1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08beca14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08beca14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08beca14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08beca14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08beca14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08beca14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08beca14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08beca14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Harmonic Progression</a:t>
            </a:r>
            <a:endParaRPr/>
          </a:p>
        </p:txBody>
      </p:sp>
      <p:sp>
        <p:nvSpPr>
          <p:cNvPr id="55" name="Google Shape;55;p13"/>
          <p:cNvSpPr txBox="1">
            <a:spLocks noGrp="1"/>
          </p:cNvSpPr>
          <p:nvPr>
            <p:ph type="subTitle" idx="1"/>
          </p:nvPr>
        </p:nvSpPr>
        <p:spPr>
          <a:xfrm>
            <a:off x="5687300" y="4148325"/>
            <a:ext cx="30702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100" b="1"/>
              <a:t>Rubyeat Islam</a:t>
            </a:r>
            <a:endParaRPr sz="11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Harmonic Mean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Harmonic Means are the terms found in between two terms of a harmonic progression.</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harmonic progression?</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is just reverse of AP</a:t>
            </a:r>
            <a:endParaRPr/>
          </a:p>
          <a:p>
            <a:pPr marL="0" lvl="0" indent="0" algn="l" rtl="0">
              <a:spcBef>
                <a:spcPts val="1200"/>
              </a:spcBef>
              <a:spcAft>
                <a:spcPts val="0"/>
              </a:spcAft>
              <a:buNone/>
            </a:pPr>
            <a:r>
              <a:rPr lang="en"/>
              <a:t>For example: 2, 4, 6, 8 in AP</a:t>
            </a:r>
            <a:endParaRPr/>
          </a:p>
          <a:p>
            <a:pPr marL="0" lvl="0" indent="0" algn="l" rtl="0">
              <a:spcBef>
                <a:spcPts val="1200"/>
              </a:spcBef>
              <a:spcAft>
                <a:spcPts val="0"/>
              </a:spcAft>
              <a:buNone/>
            </a:pPr>
            <a:r>
              <a:rPr lang="en"/>
              <a:t>HP = </a:t>
            </a:r>
            <a:r>
              <a:rPr lang="en" sz="3200"/>
              <a:t>½, ¼, ⅙, ⅛ </a:t>
            </a:r>
            <a:endParaRPr sz="3200"/>
          </a:p>
          <a:p>
            <a:pPr marL="0" lvl="0" indent="0" algn="l" rtl="0">
              <a:spcBef>
                <a:spcPts val="1200"/>
              </a:spcBef>
              <a:spcAft>
                <a:spcPts val="1200"/>
              </a:spcAft>
              <a:buNone/>
            </a:pPr>
            <a:r>
              <a:rPr lang="en"/>
              <a:t>Harmonic progression will convert into AP when you reverse it. </a:t>
            </a:r>
            <a:endParaRPr/>
          </a:p>
        </p:txBody>
      </p:sp>
      <p:sp>
        <p:nvSpPr>
          <p:cNvPr id="125" name="Google Shape;12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 HM between 20 and 30?</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AM = (20 + 30) /2 = 25</a:t>
            </a:r>
            <a:endParaRPr/>
          </a:p>
          <a:p>
            <a:pPr marL="0" lvl="0" indent="0" algn="l" rtl="0">
              <a:spcBef>
                <a:spcPts val="1200"/>
              </a:spcBef>
              <a:spcAft>
                <a:spcPts val="1200"/>
              </a:spcAft>
              <a:buNone/>
            </a:pPr>
            <a:r>
              <a:rPr lang="en"/>
              <a:t>HM = reverse of ½ (1/20 + 1/30 ) = 24</a:t>
            </a:r>
            <a:endParaRPr/>
          </a:p>
        </p:txBody>
      </p:sp>
      <p:sp>
        <p:nvSpPr>
          <p:cNvPr id="132" name="Google Shape;13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Determine which of the following are Harmonic Progressions:</a:t>
            </a:r>
            <a:endParaRPr dirty="0"/>
          </a:p>
          <a:p>
            <a:pPr marL="457200" lvl="0" indent="-342900" algn="l" rtl="0">
              <a:spcBef>
                <a:spcPts val="1200"/>
              </a:spcBef>
              <a:spcAft>
                <a:spcPts val="0"/>
              </a:spcAft>
              <a:buSzPts val="1800"/>
              <a:buAutoNum type="arabicParenR"/>
            </a:pPr>
            <a:r>
              <a:rPr lang="en" dirty="0"/>
              <a:t>1, 1/2 , 1/3 , 1/4, ….                </a:t>
            </a:r>
            <a:endParaRPr dirty="0"/>
          </a:p>
          <a:p>
            <a:pPr marL="457200" lvl="0" indent="-342900" algn="l" rtl="0">
              <a:spcBef>
                <a:spcPts val="0"/>
              </a:spcBef>
              <a:spcAft>
                <a:spcPts val="0"/>
              </a:spcAft>
              <a:buSzPts val="1800"/>
              <a:buAutoNum type="arabicParenR"/>
            </a:pPr>
            <a:r>
              <a:rPr lang="en" dirty="0"/>
              <a:t>1, 1/4 , 1/5 , 1/7 , …</a:t>
            </a:r>
          </a:p>
          <a:p>
            <a:pPr marL="114300" lvl="0" indent="0" algn="l" rtl="0">
              <a:spcBef>
                <a:spcPts val="0"/>
              </a:spcBef>
              <a:spcAft>
                <a:spcPts val="0"/>
              </a:spcAft>
              <a:buSzPts val="1800"/>
              <a:buNone/>
            </a:pPr>
            <a:endParaRPr lang="en" dirty="0"/>
          </a:p>
          <a:p>
            <a:pPr marL="0" lvl="0" indent="0" algn="l" rtl="0">
              <a:spcBef>
                <a:spcPts val="1200"/>
              </a:spcBef>
              <a:spcAft>
                <a:spcPts val="1200"/>
              </a:spcAft>
              <a:buNone/>
            </a:pPr>
            <a:endParaRPr dirty="0"/>
          </a:p>
        </p:txBody>
      </p:sp>
      <p:sp>
        <p:nvSpPr>
          <p:cNvPr id="139" name="Google Shape;13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1: Find the reciprocals</a:t>
            </a:r>
            <a:endParaRPr/>
          </a:p>
          <a:p>
            <a:pPr marL="0" lvl="0" indent="0" algn="l" rtl="0">
              <a:spcBef>
                <a:spcPts val="1200"/>
              </a:spcBef>
              <a:spcAft>
                <a:spcPts val="0"/>
              </a:spcAft>
              <a:buNone/>
            </a:pPr>
            <a:r>
              <a:rPr lang="en"/>
              <a:t>The reciprocals are: 1, 2, 3, 4,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Step 2: Identify whether the reciprocated sequence is an Arithmetic Progression by checking if a common difference exists in the terms.</a:t>
            </a:r>
            <a:endParaRPr/>
          </a:p>
        </p:txBody>
      </p:sp>
      <p:sp>
        <p:nvSpPr>
          <p:cNvPr id="146" name="Google Shape;14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Answer</a:t>
            </a:r>
            <a:endParaRPr/>
          </a:p>
        </p:txBody>
      </p:sp>
      <p:sp>
        <p:nvSpPr>
          <p:cNvPr id="152" name="Google Shape;15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a:t>
            </a:r>
            <a:endParaRPr/>
          </a:p>
          <a:p>
            <a:pPr marL="457200" lvl="0" indent="-342900" algn="l" rtl="0">
              <a:spcBef>
                <a:spcPts val="1200"/>
              </a:spcBef>
              <a:spcAft>
                <a:spcPts val="0"/>
              </a:spcAft>
              <a:buSzPts val="1800"/>
              <a:buAutoNum type="arabicParenR"/>
            </a:pPr>
            <a:r>
              <a:rPr lang="en"/>
              <a:t>It is a Harmonic Progression</a:t>
            </a:r>
            <a:endParaRPr/>
          </a:p>
          <a:p>
            <a:pPr marL="457200" lvl="0" indent="-342900" algn="l" rtl="0">
              <a:spcBef>
                <a:spcPts val="0"/>
              </a:spcBef>
              <a:spcAft>
                <a:spcPts val="0"/>
              </a:spcAft>
              <a:buSzPts val="1800"/>
              <a:buAutoNum type="arabicParenR"/>
            </a:pPr>
            <a:r>
              <a:rPr lang="en"/>
              <a:t>It is not a Harmonic Progression</a:t>
            </a:r>
            <a:endParaRPr/>
          </a:p>
        </p:txBody>
      </p:sp>
      <p:sp>
        <p:nvSpPr>
          <p:cNvPr id="153" name="Google Shape;15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a:t>
            </a:r>
            <a:endParaRPr/>
          </a:p>
        </p:txBody>
      </p:sp>
      <p:sp>
        <p:nvSpPr>
          <p:cNvPr id="159" name="Google Shape;15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Determine the next three terms of each of the following HP.</a:t>
            </a:r>
            <a:endParaRPr/>
          </a:p>
          <a:p>
            <a:pPr marL="457200" lvl="0" indent="-325755" algn="l" rtl="0">
              <a:spcBef>
                <a:spcPts val="1200"/>
              </a:spcBef>
              <a:spcAft>
                <a:spcPts val="0"/>
              </a:spcAft>
              <a:buSzPct val="100000"/>
              <a:buAutoNum type="arabicParenR"/>
            </a:pPr>
            <a:r>
              <a:rPr lang="en"/>
              <a:t>24, 12, 8, 6, ,,,,</a:t>
            </a:r>
            <a:endParaRPr/>
          </a:p>
          <a:p>
            <a:pPr marL="0" lvl="0" indent="0" algn="l" rtl="0">
              <a:spcBef>
                <a:spcPts val="1200"/>
              </a:spcBef>
              <a:spcAft>
                <a:spcPts val="0"/>
              </a:spcAft>
              <a:buNone/>
            </a:pPr>
            <a:r>
              <a:rPr lang="en"/>
              <a:t>Solution:</a:t>
            </a:r>
            <a:endParaRPr/>
          </a:p>
          <a:p>
            <a:pPr marL="0" lvl="0" indent="0" algn="l" rtl="0">
              <a:spcBef>
                <a:spcPts val="1200"/>
              </a:spcBef>
              <a:spcAft>
                <a:spcPts val="0"/>
              </a:spcAft>
              <a:buNone/>
            </a:pPr>
            <a:r>
              <a:rPr lang="en"/>
              <a:t>24, 12, 8, 6,...</a:t>
            </a:r>
            <a:endParaRPr/>
          </a:p>
          <a:p>
            <a:pPr marL="0" lvl="0" indent="0" algn="l" rtl="0">
              <a:spcBef>
                <a:spcPts val="1200"/>
              </a:spcBef>
              <a:spcAft>
                <a:spcPts val="0"/>
              </a:spcAft>
              <a:buNone/>
            </a:pPr>
            <a:r>
              <a:rPr lang="en"/>
              <a:t>= 1/24, 1/12, 1/8, 1/6,....</a:t>
            </a:r>
            <a:endParaRPr/>
          </a:p>
          <a:p>
            <a:pPr marL="0" lvl="0" indent="0" algn="l" rtl="0">
              <a:spcBef>
                <a:spcPts val="1200"/>
              </a:spcBef>
              <a:spcAft>
                <a:spcPts val="0"/>
              </a:spcAft>
              <a:buNone/>
            </a:pPr>
            <a:r>
              <a:rPr lang="en"/>
              <a:t>To find the common difference:</a:t>
            </a:r>
            <a:endParaRPr/>
          </a:p>
          <a:p>
            <a:pPr marL="0" lvl="0" indent="0" algn="l" rtl="0">
              <a:spcBef>
                <a:spcPts val="1200"/>
              </a:spcBef>
              <a:spcAft>
                <a:spcPts val="0"/>
              </a:spcAft>
              <a:buNone/>
            </a:pPr>
            <a:r>
              <a:rPr lang="en"/>
              <a:t>1/12 - 1/24</a:t>
            </a:r>
            <a:endParaRPr/>
          </a:p>
          <a:p>
            <a:pPr marL="0" lvl="0" indent="0" algn="l" rtl="0">
              <a:spcBef>
                <a:spcPts val="1200"/>
              </a:spcBef>
              <a:spcAft>
                <a:spcPts val="0"/>
              </a:spcAft>
              <a:buNone/>
            </a:pPr>
            <a:r>
              <a:rPr lang="en"/>
              <a:t>= 2/24 - 1/24</a:t>
            </a:r>
            <a:endParaRPr/>
          </a:p>
          <a:p>
            <a:pPr marL="0" lvl="0" indent="0" algn="l" rtl="0">
              <a:spcBef>
                <a:spcPts val="1200"/>
              </a:spcBef>
              <a:spcAft>
                <a:spcPts val="1200"/>
              </a:spcAft>
              <a:buNone/>
            </a:pPr>
            <a:r>
              <a:rPr lang="en"/>
              <a:t>= 1/24</a:t>
            </a:r>
            <a:endParaRPr/>
          </a:p>
        </p:txBody>
      </p:sp>
      <p:sp>
        <p:nvSpPr>
          <p:cNvPr id="160" name="Google Shape;16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Note:</a:t>
            </a:r>
            <a:endParaRPr/>
          </a:p>
        </p:txBody>
      </p:sp>
      <p:sp>
        <p:nvSpPr>
          <p:cNvPr id="166" name="Google Shape;16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You can subtract the second term to the first term, the third term to the second term, the forth to the third term, and so on and so forth.</a:t>
            </a:r>
            <a:endParaRPr/>
          </a:p>
        </p:txBody>
      </p:sp>
      <p:sp>
        <p:nvSpPr>
          <p:cNvPr id="167" name="Google Shape;16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 now:</a:t>
            </a:r>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get the next three terms:</a:t>
            </a:r>
            <a:endParaRPr/>
          </a:p>
          <a:p>
            <a:pPr marL="0" lvl="0" indent="0" algn="l" rtl="0">
              <a:spcBef>
                <a:spcPts val="1200"/>
              </a:spcBef>
              <a:spcAft>
                <a:spcPts val="0"/>
              </a:spcAft>
              <a:buNone/>
            </a:pPr>
            <a:r>
              <a:rPr lang="en"/>
              <a:t>5th Term = 1/6 + 1/24</a:t>
            </a:r>
            <a:endParaRPr/>
          </a:p>
          <a:p>
            <a:pPr marL="0" lvl="0" indent="0" algn="l" rtl="0">
              <a:spcBef>
                <a:spcPts val="1200"/>
              </a:spcBef>
              <a:spcAft>
                <a:spcPts val="0"/>
              </a:spcAft>
              <a:buNone/>
            </a:pPr>
            <a:r>
              <a:rPr lang="en"/>
              <a:t>              = 4/24 + 1/24</a:t>
            </a:r>
            <a:endParaRPr/>
          </a:p>
          <a:p>
            <a:pPr marL="0" lvl="0" indent="0" algn="l" rtl="0">
              <a:spcBef>
                <a:spcPts val="1200"/>
              </a:spcBef>
              <a:spcAft>
                <a:spcPts val="0"/>
              </a:spcAft>
              <a:buNone/>
            </a:pPr>
            <a:r>
              <a:rPr lang="en"/>
              <a:t>               = 5/24</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1200"/>
              </a:spcAft>
              <a:buNone/>
            </a:pPr>
            <a:r>
              <a:rPr lang="en"/>
              <a:t>= 24/5</a:t>
            </a:r>
            <a:endParaRPr/>
          </a:p>
        </p:txBody>
      </p:sp>
      <p:sp>
        <p:nvSpPr>
          <p:cNvPr id="174" name="Google Shape;17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6th Term = 5/24 + 1/24</a:t>
            </a:r>
            <a:endParaRPr/>
          </a:p>
          <a:p>
            <a:pPr marL="0" lvl="0" indent="0" algn="l" rtl="0">
              <a:spcBef>
                <a:spcPts val="1200"/>
              </a:spcBef>
              <a:spcAft>
                <a:spcPts val="0"/>
              </a:spcAft>
              <a:buNone/>
            </a:pPr>
            <a:r>
              <a:rPr lang="en"/>
              <a:t>               = 6/24</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1200"/>
              </a:spcAft>
              <a:buNone/>
            </a:pPr>
            <a:r>
              <a:rPr lang="en"/>
              <a:t>= 4</a:t>
            </a:r>
            <a:endParaRPr/>
          </a:p>
        </p:txBody>
      </p:sp>
      <p:sp>
        <p:nvSpPr>
          <p:cNvPr id="181" name="Google Shape;18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Arithmetic Progression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There must be a fixed interval between any two digits in a series.</a:t>
            </a:r>
            <a:endParaRPr/>
          </a:p>
          <a:p>
            <a:pPr marL="457200" lvl="0" indent="-342900" algn="l" rtl="0">
              <a:spcBef>
                <a:spcPts val="0"/>
              </a:spcBef>
              <a:spcAft>
                <a:spcPts val="0"/>
              </a:spcAft>
              <a:buSzPts val="1800"/>
              <a:buChar char="●"/>
            </a:pPr>
            <a:r>
              <a:rPr lang="en"/>
              <a:t>There must not be any other reason for the numbers to come in that order.</a:t>
            </a:r>
            <a:endParaRPr/>
          </a:p>
          <a:p>
            <a:pPr marL="457200" lvl="0" indent="-342900" algn="l" rtl="0">
              <a:spcBef>
                <a:spcPts val="0"/>
              </a:spcBef>
              <a:spcAft>
                <a:spcPts val="0"/>
              </a:spcAft>
              <a:buSzPts val="1800"/>
              <a:buChar char="●"/>
            </a:pPr>
            <a:r>
              <a:rPr lang="en"/>
              <a:t>Ther numbers either increase or decrease.</a:t>
            </a: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7th Term = 1/4 + 1/24</a:t>
            </a:r>
            <a:endParaRPr/>
          </a:p>
          <a:p>
            <a:pPr marL="0" lvl="0" indent="0" algn="l" rtl="0">
              <a:spcBef>
                <a:spcPts val="1200"/>
              </a:spcBef>
              <a:spcAft>
                <a:spcPts val="0"/>
              </a:spcAft>
              <a:buNone/>
            </a:pPr>
            <a:r>
              <a:rPr lang="en"/>
              <a:t>               =  6/24 + 1/24</a:t>
            </a:r>
            <a:endParaRPr/>
          </a:p>
          <a:p>
            <a:pPr marL="0" lvl="0" indent="0" algn="l" rtl="0">
              <a:spcBef>
                <a:spcPts val="1200"/>
              </a:spcBef>
              <a:spcAft>
                <a:spcPts val="0"/>
              </a:spcAft>
              <a:buNone/>
            </a:pPr>
            <a:r>
              <a:rPr lang="en"/>
              <a:t>               =  7/24</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0"/>
              </a:spcAft>
              <a:buNone/>
            </a:pPr>
            <a:r>
              <a:rPr lang="en"/>
              <a:t>= 24/7</a:t>
            </a:r>
            <a:endParaRPr/>
          </a:p>
          <a:p>
            <a:pPr marL="457200" lvl="0" indent="0" algn="l" rtl="0">
              <a:spcBef>
                <a:spcPts val="1200"/>
              </a:spcBef>
              <a:spcAft>
                <a:spcPts val="0"/>
              </a:spcAft>
              <a:buNone/>
            </a:pPr>
            <a:endParaRPr/>
          </a:p>
          <a:p>
            <a:pPr marL="0" lvl="0" indent="0" algn="l" rtl="0">
              <a:spcBef>
                <a:spcPts val="1200"/>
              </a:spcBef>
              <a:spcAft>
                <a:spcPts val="0"/>
              </a:spcAft>
              <a:buNone/>
            </a:pPr>
            <a:r>
              <a:rPr lang="en"/>
              <a:t>So the three terms are: 5/24, 4 and 24/7</a:t>
            </a:r>
            <a:endParaRPr/>
          </a:p>
          <a:p>
            <a:pPr marL="0" lvl="0" indent="0" algn="l" rtl="0">
              <a:spcBef>
                <a:spcPts val="1200"/>
              </a:spcBef>
              <a:spcAft>
                <a:spcPts val="1200"/>
              </a:spcAft>
              <a:buNone/>
            </a:pPr>
            <a:endParaRPr/>
          </a:p>
        </p:txBody>
      </p:sp>
      <p:sp>
        <p:nvSpPr>
          <p:cNvPr id="188" name="Google Shape;18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 the Harmonic Mean between the following terms:</a:t>
            </a:r>
            <a:endParaRPr/>
          </a:p>
          <a:p>
            <a:pPr marL="457200" lvl="0" indent="-342900" algn="l" rtl="0">
              <a:spcBef>
                <a:spcPts val="1200"/>
              </a:spcBef>
              <a:spcAft>
                <a:spcPts val="0"/>
              </a:spcAft>
              <a:buSzPts val="1800"/>
              <a:buAutoNum type="arabicParenR"/>
            </a:pPr>
            <a:r>
              <a:rPr lang="en"/>
              <a:t>12 and 8 </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Solutions:</a:t>
            </a:r>
            <a:endParaRPr/>
          </a:p>
          <a:p>
            <a:pPr marL="0" lvl="0" indent="0" algn="l" rtl="0">
              <a:spcBef>
                <a:spcPts val="1200"/>
              </a:spcBef>
              <a:spcAft>
                <a:spcPts val="0"/>
              </a:spcAft>
              <a:buNone/>
            </a:pPr>
            <a:r>
              <a:rPr lang="en"/>
              <a:t>The reciprocals are: 1/12 and 1/8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95" name="Google Shape;19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1" name="Google Shape;20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2: Arrange the given terms as follows:</a:t>
            </a:r>
            <a:endParaRPr/>
          </a:p>
          <a:p>
            <a:pPr marL="0" lvl="0" indent="0" algn="l" rtl="0">
              <a:spcBef>
                <a:spcPts val="1200"/>
              </a:spcBef>
              <a:spcAft>
                <a:spcPts val="0"/>
              </a:spcAft>
              <a:buNone/>
            </a:pPr>
            <a:endParaRPr/>
          </a:p>
          <a:p>
            <a:pPr marL="0" lvl="0" indent="0" algn="l" rtl="0">
              <a:spcBef>
                <a:spcPts val="1200"/>
              </a:spcBef>
              <a:spcAft>
                <a:spcPts val="0"/>
              </a:spcAft>
              <a:buNone/>
            </a:pPr>
            <a:r>
              <a:rPr lang="en"/>
              <a:t>1/12              Harmonic Mean       1/8</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1st Term             2nd Term           3rd Term</a:t>
            </a:r>
            <a:endParaRPr/>
          </a:p>
        </p:txBody>
      </p:sp>
      <p:sp>
        <p:nvSpPr>
          <p:cNvPr id="202" name="Google Shape;20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Formula</a:t>
            </a:r>
            <a:endParaRPr/>
          </a:p>
        </p:txBody>
      </p:sp>
      <p:sp>
        <p:nvSpPr>
          <p:cNvPr id="208" name="Google Shape;20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525"/>
              <a:t>Tn = a + (n - 1) d</a:t>
            </a:r>
            <a:endParaRPr sz="5525"/>
          </a:p>
          <a:p>
            <a:pPr marL="0" lvl="0" indent="0" algn="l" rtl="0">
              <a:spcBef>
                <a:spcPts val="1200"/>
              </a:spcBef>
              <a:spcAft>
                <a:spcPts val="0"/>
              </a:spcAft>
              <a:buNone/>
            </a:pPr>
            <a:r>
              <a:rPr lang="en" sz="5525"/>
              <a:t>Now we may find T3</a:t>
            </a:r>
            <a:endParaRPr sz="5525"/>
          </a:p>
          <a:p>
            <a:pPr marL="0" lvl="0" indent="0" algn="l" rtl="0">
              <a:spcBef>
                <a:spcPts val="1200"/>
              </a:spcBef>
              <a:spcAft>
                <a:spcPts val="0"/>
              </a:spcAft>
              <a:buNone/>
            </a:pPr>
            <a:r>
              <a:rPr lang="en" sz="5525"/>
              <a:t>So</a:t>
            </a:r>
            <a:endParaRPr sz="5525"/>
          </a:p>
          <a:p>
            <a:pPr marL="0" lvl="0" indent="0" algn="l" rtl="0">
              <a:spcBef>
                <a:spcPts val="1200"/>
              </a:spcBef>
              <a:spcAft>
                <a:spcPts val="0"/>
              </a:spcAft>
              <a:buNone/>
            </a:pPr>
            <a:r>
              <a:rPr lang="en" sz="5525"/>
              <a:t>T3 = 1/12 + (3 - 1 ) d</a:t>
            </a:r>
            <a:endParaRPr sz="5525"/>
          </a:p>
          <a:p>
            <a:pPr marL="0" lvl="0" indent="0" algn="l" rtl="0">
              <a:spcBef>
                <a:spcPts val="1200"/>
              </a:spcBef>
              <a:spcAft>
                <a:spcPts val="0"/>
              </a:spcAft>
              <a:buNone/>
            </a:pPr>
            <a:r>
              <a:rPr lang="en" sz="5525"/>
              <a:t>1/8 - 1/12 = 2d</a:t>
            </a:r>
            <a:endParaRPr sz="5525"/>
          </a:p>
          <a:p>
            <a:pPr marL="0" lvl="0" indent="0" algn="l" rtl="0">
              <a:spcBef>
                <a:spcPts val="1200"/>
              </a:spcBef>
              <a:spcAft>
                <a:spcPts val="0"/>
              </a:spcAft>
              <a:buNone/>
            </a:pPr>
            <a:r>
              <a:rPr lang="en" sz="5525"/>
              <a:t>(3 - 2) / 24 = 2d</a:t>
            </a:r>
            <a:endParaRPr sz="5525"/>
          </a:p>
          <a:p>
            <a:pPr marL="0" lvl="0" indent="0" algn="l" rtl="0">
              <a:spcBef>
                <a:spcPts val="1200"/>
              </a:spcBef>
              <a:spcAft>
                <a:spcPts val="0"/>
              </a:spcAft>
              <a:buNone/>
            </a:pPr>
            <a:r>
              <a:rPr lang="en" sz="5525"/>
              <a:t>(3 - 2) = 48d</a:t>
            </a:r>
            <a:endParaRPr sz="5525"/>
          </a:p>
          <a:p>
            <a:pPr marL="0" lvl="0" indent="0" algn="l" rtl="0">
              <a:spcBef>
                <a:spcPts val="1200"/>
              </a:spcBef>
              <a:spcAft>
                <a:spcPts val="0"/>
              </a:spcAft>
              <a:buNone/>
            </a:pPr>
            <a:r>
              <a:rPr lang="en" sz="5525"/>
              <a:t>1 = 48d</a:t>
            </a:r>
            <a:endParaRPr sz="5525"/>
          </a:p>
          <a:p>
            <a:pPr marL="0" lvl="0" indent="0" algn="l" rtl="0">
              <a:spcBef>
                <a:spcPts val="1200"/>
              </a:spcBef>
              <a:spcAft>
                <a:spcPts val="0"/>
              </a:spcAft>
              <a:buNone/>
            </a:pPr>
            <a:r>
              <a:rPr lang="en" sz="5525"/>
              <a:t>d = 1/48</a:t>
            </a:r>
            <a:endParaRPr sz="5525"/>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09" name="Google Shape;20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5" name="Google Shape;21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ctr" rtl="0">
              <a:spcBef>
                <a:spcPts val="0"/>
              </a:spcBef>
              <a:spcAft>
                <a:spcPts val="0"/>
              </a:spcAft>
              <a:buSzPts val="1800"/>
              <a:buChar char="●"/>
            </a:pPr>
            <a:endParaRPr/>
          </a:p>
          <a:p>
            <a:pPr marL="457200" lvl="0" indent="-342900" algn="ctr" rtl="0">
              <a:spcBef>
                <a:spcPts val="0"/>
              </a:spcBef>
              <a:spcAft>
                <a:spcPts val="0"/>
              </a:spcAft>
              <a:buSzPts val="1800"/>
              <a:buChar char="●"/>
            </a:pPr>
            <a:endParaRPr/>
          </a:p>
          <a:p>
            <a:pPr marL="457200" lvl="0" indent="-342900" algn="ctr" rtl="0">
              <a:spcBef>
                <a:spcPts val="0"/>
              </a:spcBef>
              <a:spcAft>
                <a:spcPts val="0"/>
              </a:spcAft>
              <a:buSzPts val="1800"/>
              <a:buChar char="●"/>
            </a:pPr>
            <a:endParaRPr/>
          </a:p>
          <a:p>
            <a:pPr marL="457200" lvl="0" indent="-342900" algn="ctr" rtl="0">
              <a:spcBef>
                <a:spcPts val="0"/>
              </a:spcBef>
              <a:spcAft>
                <a:spcPts val="0"/>
              </a:spcAft>
              <a:buSzPts val="1800"/>
              <a:buChar char="●"/>
            </a:pPr>
            <a:endParaRPr/>
          </a:p>
          <a:p>
            <a:pPr marL="457200" lvl="0" indent="-342900" algn="ctr" rtl="0">
              <a:spcBef>
                <a:spcPts val="0"/>
              </a:spcBef>
              <a:spcAft>
                <a:spcPts val="0"/>
              </a:spcAft>
              <a:buSzPts val="1800"/>
              <a:buChar char="●"/>
            </a:pPr>
            <a:r>
              <a:rPr lang="en"/>
              <a:t>After getting the common difference, add it to the first term to get the Harmonic Mean between the two terms.</a:t>
            </a:r>
            <a:endParaRPr/>
          </a:p>
        </p:txBody>
      </p:sp>
      <p:sp>
        <p:nvSpPr>
          <p:cNvPr id="216" name="Google Shape;21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2" name="Google Shape;22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T2 = a + d</a:t>
            </a:r>
            <a:endParaRPr/>
          </a:p>
          <a:p>
            <a:pPr marL="0" lvl="0" indent="0" algn="l" rtl="0">
              <a:spcBef>
                <a:spcPts val="1200"/>
              </a:spcBef>
              <a:spcAft>
                <a:spcPts val="0"/>
              </a:spcAft>
              <a:buNone/>
            </a:pPr>
            <a:r>
              <a:rPr lang="en"/>
              <a:t>    = 1/12 + 1/48</a:t>
            </a:r>
            <a:endParaRPr/>
          </a:p>
          <a:p>
            <a:pPr marL="0" lvl="0" indent="0" algn="l" rtl="0">
              <a:spcBef>
                <a:spcPts val="1200"/>
              </a:spcBef>
              <a:spcAft>
                <a:spcPts val="0"/>
              </a:spcAft>
              <a:buNone/>
            </a:pPr>
            <a:r>
              <a:rPr lang="en"/>
              <a:t>     = (4 + 1) / 48</a:t>
            </a:r>
            <a:endParaRPr/>
          </a:p>
          <a:p>
            <a:pPr marL="0" lvl="0" indent="0" algn="l" rtl="0">
              <a:spcBef>
                <a:spcPts val="1200"/>
              </a:spcBef>
              <a:spcAft>
                <a:spcPts val="0"/>
              </a:spcAft>
              <a:buNone/>
            </a:pPr>
            <a:r>
              <a:rPr lang="en"/>
              <a:t>     = 5/48</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1200"/>
              </a:spcAft>
              <a:buNone/>
            </a:pPr>
            <a:r>
              <a:rPr lang="en"/>
              <a:t>= 48/5</a:t>
            </a:r>
            <a:endParaRPr/>
          </a:p>
        </p:txBody>
      </p:sp>
      <p:sp>
        <p:nvSpPr>
          <p:cNvPr id="223" name="Google Shape;22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
            </a:r>
            <a:endParaRPr/>
          </a:p>
        </p:txBody>
      </p:sp>
      <p:sp>
        <p:nvSpPr>
          <p:cNvPr id="229" name="Google Shape;22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Insert three Harmonic Means between the following terms:</a:t>
            </a:r>
            <a:endParaRPr dirty="0"/>
          </a:p>
          <a:p>
            <a:pPr marL="457200" lvl="0" indent="-342900" algn="l" rtl="0">
              <a:spcBef>
                <a:spcPts val="1200"/>
              </a:spcBef>
              <a:spcAft>
                <a:spcPts val="0"/>
              </a:spcAft>
              <a:buSzPts val="1800"/>
              <a:buAutoNum type="arabicParenR"/>
            </a:pPr>
            <a:r>
              <a:rPr lang="en" dirty="0"/>
              <a:t>36 and 36/5</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Solution:</a:t>
            </a:r>
            <a:endParaRPr dirty="0"/>
          </a:p>
          <a:p>
            <a:pPr marL="457200" lvl="0" indent="-342900" algn="l" rtl="0">
              <a:spcBef>
                <a:spcPts val="1200"/>
              </a:spcBef>
              <a:spcAft>
                <a:spcPts val="0"/>
              </a:spcAft>
              <a:buSzPts val="1800"/>
              <a:buChar char="●"/>
            </a:pPr>
            <a:r>
              <a:rPr lang="en" dirty="0"/>
              <a:t>The reciprocals are: 1/36 and 5/36</a:t>
            </a:r>
            <a:endParaRPr dirty="0"/>
          </a:p>
          <a:p>
            <a:pPr marL="457200" lvl="0" indent="-342900" algn="l" rtl="0">
              <a:spcBef>
                <a:spcPts val="0"/>
              </a:spcBef>
              <a:spcAft>
                <a:spcPts val="0"/>
              </a:spcAft>
              <a:buSzPts val="1800"/>
              <a:buChar char="●"/>
            </a:pPr>
            <a:r>
              <a:rPr lang="en" dirty="0"/>
              <a:t>Arrange the given terms as follows:</a:t>
            </a:r>
            <a:endParaRPr dirty="0"/>
          </a:p>
        </p:txBody>
      </p:sp>
      <p:sp>
        <p:nvSpPr>
          <p:cNvPr id="230" name="Google Shape;23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Formula</a:t>
            </a:r>
            <a:endParaRPr/>
          </a:p>
        </p:txBody>
      </p:sp>
      <p:sp>
        <p:nvSpPr>
          <p:cNvPr id="236" name="Google Shape;23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Tn = a + (n - 1 ) d</a:t>
            </a:r>
            <a:endParaRPr/>
          </a:p>
          <a:p>
            <a:pPr marL="457200" lvl="0" indent="-342900" algn="l" rtl="0">
              <a:spcBef>
                <a:spcPts val="1200"/>
              </a:spcBef>
              <a:spcAft>
                <a:spcPts val="0"/>
              </a:spcAft>
              <a:buSzPts val="1800"/>
              <a:buChar char="●"/>
            </a:pPr>
            <a:r>
              <a:rPr lang="en"/>
              <a:t>Same as before, at first find d</a:t>
            </a:r>
            <a:endParaRPr/>
          </a:p>
          <a:p>
            <a:pPr marL="0" lvl="0" indent="0" algn="l" rtl="0">
              <a:spcBef>
                <a:spcPts val="1200"/>
              </a:spcBef>
              <a:spcAft>
                <a:spcPts val="0"/>
              </a:spcAft>
              <a:buNone/>
            </a:pPr>
            <a:r>
              <a:rPr lang="en"/>
              <a:t>T5 = 1/36 + (5 - 1 ) d</a:t>
            </a:r>
            <a:endParaRPr/>
          </a:p>
          <a:p>
            <a:pPr marL="0" lvl="0" indent="0" algn="l" rtl="0">
              <a:spcBef>
                <a:spcPts val="1200"/>
              </a:spcBef>
              <a:spcAft>
                <a:spcPts val="0"/>
              </a:spcAft>
              <a:buNone/>
            </a:pPr>
            <a:r>
              <a:rPr lang="en"/>
              <a:t>5/36 - 1/36 = 4d</a:t>
            </a:r>
            <a:endParaRPr/>
          </a:p>
          <a:p>
            <a:pPr marL="0" lvl="0" indent="0" algn="l" rtl="0">
              <a:spcBef>
                <a:spcPts val="1200"/>
              </a:spcBef>
              <a:spcAft>
                <a:spcPts val="0"/>
              </a:spcAft>
              <a:buNone/>
            </a:pPr>
            <a:r>
              <a:rPr lang="en"/>
              <a:t>(5 - 1) /36 = 4d</a:t>
            </a:r>
            <a:endParaRPr/>
          </a:p>
          <a:p>
            <a:pPr marL="0" lvl="0" indent="0" algn="l" rtl="0">
              <a:spcBef>
                <a:spcPts val="1200"/>
              </a:spcBef>
              <a:spcAft>
                <a:spcPts val="0"/>
              </a:spcAft>
              <a:buNone/>
            </a:pPr>
            <a:r>
              <a:rPr lang="en"/>
              <a:t>4/36 = 4d</a:t>
            </a:r>
            <a:endParaRPr/>
          </a:p>
          <a:p>
            <a:pPr marL="0" lvl="0" indent="0" algn="l" rtl="0">
              <a:spcBef>
                <a:spcPts val="1200"/>
              </a:spcBef>
              <a:spcAft>
                <a:spcPts val="1200"/>
              </a:spcAft>
              <a:buNone/>
            </a:pPr>
            <a:r>
              <a:rPr lang="en"/>
              <a:t>d = 1/36</a:t>
            </a:r>
            <a:endParaRPr/>
          </a:p>
        </p:txBody>
      </p:sp>
      <p:sp>
        <p:nvSpPr>
          <p:cNvPr id="237" name="Google Shape;23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3" name="Google Shape;24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after getting the Common Difference, add it to the first term, then add it to the second term, and then add it it to the third term to get the Harmonic Mean between the two terms.</a:t>
            </a:r>
            <a:endParaRPr/>
          </a:p>
          <a:p>
            <a:pPr marL="457200" lvl="0" indent="0" algn="l" rtl="0">
              <a:spcBef>
                <a:spcPts val="1200"/>
              </a:spcBef>
              <a:spcAft>
                <a:spcPts val="1200"/>
              </a:spcAft>
              <a:buNone/>
            </a:pPr>
            <a:endParaRPr/>
          </a:p>
        </p:txBody>
      </p:sp>
      <p:sp>
        <p:nvSpPr>
          <p:cNvPr id="244" name="Google Shape;24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0" name="Google Shape;25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a:t>
            </a:r>
            <a:endParaRPr/>
          </a:p>
          <a:p>
            <a:pPr marL="0" lvl="0" indent="0" algn="l" rtl="0">
              <a:spcBef>
                <a:spcPts val="1200"/>
              </a:spcBef>
              <a:spcAft>
                <a:spcPts val="0"/>
              </a:spcAft>
              <a:buNone/>
            </a:pPr>
            <a:r>
              <a:rPr lang="en"/>
              <a:t>T2 = t1 + d</a:t>
            </a:r>
            <a:endParaRPr/>
          </a:p>
          <a:p>
            <a:pPr marL="0" lvl="0" indent="0" algn="l" rtl="0">
              <a:spcBef>
                <a:spcPts val="1200"/>
              </a:spcBef>
              <a:spcAft>
                <a:spcPts val="0"/>
              </a:spcAft>
              <a:buNone/>
            </a:pPr>
            <a:r>
              <a:rPr lang="en"/>
              <a:t>     = 1/36 + 1/36</a:t>
            </a:r>
            <a:endParaRPr/>
          </a:p>
          <a:p>
            <a:pPr marL="0" lvl="0" indent="0" algn="l" rtl="0">
              <a:spcBef>
                <a:spcPts val="1200"/>
              </a:spcBef>
              <a:spcAft>
                <a:spcPts val="0"/>
              </a:spcAft>
              <a:buNone/>
            </a:pPr>
            <a:r>
              <a:rPr lang="en"/>
              <a:t>     = 1/18</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1200"/>
              </a:spcAft>
              <a:buNone/>
            </a:pPr>
            <a:r>
              <a:rPr lang="en"/>
              <a:t>= 18</a:t>
            </a:r>
            <a:endParaRPr/>
          </a:p>
        </p:txBody>
      </p:sp>
      <p:sp>
        <p:nvSpPr>
          <p:cNvPr id="251" name="Google Shape;25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AP?</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8, 13, 18, 23, 28, 33</a:t>
            </a:r>
            <a:endParaRPr/>
          </a:p>
          <a:p>
            <a:pPr marL="0" lvl="0" indent="0" algn="l" rtl="0">
              <a:spcBef>
                <a:spcPts val="1200"/>
              </a:spcBef>
              <a:spcAft>
                <a:spcPts val="0"/>
              </a:spcAft>
              <a:buNone/>
            </a:pPr>
            <a:endParaRPr/>
          </a:p>
          <a:p>
            <a:pPr marL="0" lvl="0" indent="0" algn="l" rtl="0">
              <a:spcBef>
                <a:spcPts val="1200"/>
              </a:spcBef>
              <a:spcAft>
                <a:spcPts val="0"/>
              </a:spcAft>
              <a:buNone/>
            </a:pPr>
            <a:r>
              <a:rPr lang="en"/>
              <a:t>Here we have an AP, because there is a fixed gap and the series is increasing in a series we have e terms:</a:t>
            </a:r>
            <a:endParaRPr/>
          </a:p>
          <a:p>
            <a:pPr marL="0" lvl="0" indent="0" algn="l" rtl="0">
              <a:spcBef>
                <a:spcPts val="1200"/>
              </a:spcBef>
              <a:spcAft>
                <a:spcPts val="0"/>
              </a:spcAft>
              <a:buNone/>
            </a:pPr>
            <a:r>
              <a:rPr lang="en"/>
              <a:t>a = first term = 8</a:t>
            </a:r>
            <a:endParaRPr/>
          </a:p>
          <a:p>
            <a:pPr marL="0" lvl="0" indent="0" algn="l" rtl="0">
              <a:spcBef>
                <a:spcPts val="1200"/>
              </a:spcBef>
              <a:spcAft>
                <a:spcPts val="0"/>
              </a:spcAft>
              <a:buNone/>
            </a:pPr>
            <a:r>
              <a:rPr lang="en"/>
              <a:t>d = difference between any two terms = 5</a:t>
            </a:r>
            <a:endParaRPr/>
          </a:p>
          <a:p>
            <a:pPr marL="0" lvl="0" indent="0" algn="l" rtl="0">
              <a:spcBef>
                <a:spcPts val="1200"/>
              </a:spcBef>
              <a:spcAft>
                <a:spcPts val="1200"/>
              </a:spcAft>
              <a:buNone/>
            </a:pPr>
            <a:r>
              <a:rPr lang="en"/>
              <a:t>n = number of terms</a:t>
            </a:r>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7" name="Google Shape;25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T3 = t2 + d</a:t>
            </a:r>
            <a:endParaRPr/>
          </a:p>
          <a:p>
            <a:pPr marL="0" lvl="0" indent="0" algn="l" rtl="0">
              <a:spcBef>
                <a:spcPts val="1200"/>
              </a:spcBef>
              <a:spcAft>
                <a:spcPts val="0"/>
              </a:spcAft>
              <a:buNone/>
            </a:pPr>
            <a:r>
              <a:rPr lang="en"/>
              <a:t>     = 2/36 + 1/36</a:t>
            </a:r>
            <a:endParaRPr/>
          </a:p>
          <a:p>
            <a:pPr marL="0" lvl="0" indent="0" algn="l" rtl="0">
              <a:spcBef>
                <a:spcPts val="1200"/>
              </a:spcBef>
              <a:spcAft>
                <a:spcPts val="0"/>
              </a:spcAft>
              <a:buNone/>
            </a:pPr>
            <a:r>
              <a:rPr lang="en"/>
              <a:t>    = 3/36</a:t>
            </a:r>
            <a:endParaRPr/>
          </a:p>
          <a:p>
            <a:pPr marL="0" lvl="0" indent="0" algn="l" rtl="0">
              <a:spcBef>
                <a:spcPts val="1200"/>
              </a:spcBef>
              <a:spcAft>
                <a:spcPts val="0"/>
              </a:spcAft>
              <a:buNone/>
            </a:pPr>
            <a:r>
              <a:rPr lang="en"/>
              <a:t>    = 1/12</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1200"/>
              </a:spcAft>
              <a:buNone/>
            </a:pPr>
            <a:r>
              <a:rPr lang="en"/>
              <a:t>= 12</a:t>
            </a:r>
            <a:endParaRPr/>
          </a:p>
        </p:txBody>
      </p:sp>
      <p:sp>
        <p:nvSpPr>
          <p:cNvPr id="258" name="Google Shape;25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4" name="Google Shape;26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T4 = t3 + d</a:t>
            </a:r>
            <a:endParaRPr/>
          </a:p>
          <a:p>
            <a:pPr marL="0" lvl="0" indent="0" algn="l" rtl="0">
              <a:spcBef>
                <a:spcPts val="1200"/>
              </a:spcBef>
              <a:spcAft>
                <a:spcPts val="0"/>
              </a:spcAft>
              <a:buNone/>
            </a:pPr>
            <a:r>
              <a:rPr lang="en"/>
              <a:t>     = 3/36 + 1/36</a:t>
            </a:r>
            <a:endParaRPr/>
          </a:p>
          <a:p>
            <a:pPr marL="0" lvl="0" indent="0" algn="l" rtl="0">
              <a:spcBef>
                <a:spcPts val="1200"/>
              </a:spcBef>
              <a:spcAft>
                <a:spcPts val="0"/>
              </a:spcAft>
              <a:buNone/>
            </a:pPr>
            <a:r>
              <a:rPr lang="en"/>
              <a:t>     = 4/36</a:t>
            </a:r>
            <a:endParaRPr/>
          </a:p>
          <a:p>
            <a:pPr marL="0" lvl="0" indent="0" algn="l" rtl="0">
              <a:spcBef>
                <a:spcPts val="1200"/>
              </a:spcBef>
              <a:spcAft>
                <a:spcPts val="0"/>
              </a:spcAft>
              <a:buNone/>
            </a:pPr>
            <a:r>
              <a:rPr lang="en"/>
              <a:t>     = 1/9</a:t>
            </a:r>
            <a:endParaRPr/>
          </a:p>
          <a:p>
            <a:pPr marL="457200" lvl="0" indent="-342900" algn="l" rtl="0">
              <a:spcBef>
                <a:spcPts val="1200"/>
              </a:spcBef>
              <a:spcAft>
                <a:spcPts val="0"/>
              </a:spcAft>
              <a:buSzPts val="1800"/>
              <a:buChar char="●"/>
            </a:pPr>
            <a:r>
              <a:rPr lang="en"/>
              <a:t>Reciprocate</a:t>
            </a:r>
            <a:endParaRPr/>
          </a:p>
          <a:p>
            <a:pPr marL="457200" lvl="0" indent="0" algn="l" rtl="0">
              <a:spcBef>
                <a:spcPts val="1200"/>
              </a:spcBef>
              <a:spcAft>
                <a:spcPts val="0"/>
              </a:spcAft>
              <a:buNone/>
            </a:pPr>
            <a:r>
              <a:rPr lang="en"/>
              <a:t>= 9</a:t>
            </a:r>
            <a:endParaRPr/>
          </a:p>
          <a:p>
            <a:pPr marL="457200" lvl="0" indent="0" algn="l" rtl="0">
              <a:spcBef>
                <a:spcPts val="1200"/>
              </a:spcBef>
              <a:spcAft>
                <a:spcPts val="1200"/>
              </a:spcAft>
              <a:buNone/>
            </a:pPr>
            <a:r>
              <a:rPr lang="en"/>
              <a:t>So there terms between 36 and 36/5 are 18, 12 and 9</a:t>
            </a:r>
            <a:endParaRPr/>
          </a:p>
        </p:txBody>
      </p:sp>
      <p:sp>
        <p:nvSpPr>
          <p:cNvPr id="265" name="Google Shape;26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Homework</a:t>
            </a:r>
            <a:endParaRPr/>
          </a:p>
        </p:txBody>
      </p:sp>
      <p:sp>
        <p:nvSpPr>
          <p:cNvPr id="271" name="Google Shape;27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Determine if the following are harmonic progressions or not:</a:t>
            </a:r>
            <a:endParaRPr dirty="0"/>
          </a:p>
          <a:p>
            <a:pPr marL="0" lvl="0" indent="0" algn="l" rtl="0">
              <a:spcBef>
                <a:spcPts val="1200"/>
              </a:spcBef>
              <a:spcAft>
                <a:spcPts val="0"/>
              </a:spcAft>
              <a:buNone/>
            </a:pPr>
            <a:endParaRPr dirty="0"/>
          </a:p>
          <a:p>
            <a:pPr marL="114300" indent="0">
              <a:spcBef>
                <a:spcPts val="1200"/>
              </a:spcBef>
              <a:buNone/>
            </a:pPr>
            <a:r>
              <a:rPr lang="en" dirty="0"/>
              <a:t>1/12, 1/24, 1/36 </a:t>
            </a:r>
            <a:r>
              <a:rPr lang="en-US" dirty="0"/>
              <a:t>-&gt;reciprocals:12,24,36 .As </a:t>
            </a:r>
            <a:r>
              <a:rPr lang="en-US" dirty="0" err="1"/>
              <a:t>diffn</a:t>
            </a:r>
            <a:r>
              <a:rPr lang="en-US" dirty="0"/>
              <a:t> same so Harmonic</a:t>
            </a:r>
          </a:p>
          <a:p>
            <a:pPr marL="457200" lvl="0" indent="-342900" algn="l" rtl="0">
              <a:spcBef>
                <a:spcPts val="0"/>
              </a:spcBef>
              <a:spcAft>
                <a:spcPts val="0"/>
              </a:spcAft>
              <a:buSzPts val="1800"/>
              <a:buAutoNum type="arabicParenR"/>
            </a:pPr>
            <a:r>
              <a:rPr lang="en-US" dirty="0"/>
              <a:t>2, 5, 7, 8 -&gt;reciprocals:1/2,1/5,1/7,1/8.As </a:t>
            </a:r>
            <a:r>
              <a:rPr lang="en-US" dirty="0" err="1"/>
              <a:t>diffn</a:t>
            </a:r>
            <a:r>
              <a:rPr lang="en-US" dirty="0"/>
              <a:t> not </a:t>
            </a:r>
            <a:r>
              <a:rPr lang="en-US" dirty="0" err="1"/>
              <a:t>same.So</a:t>
            </a:r>
            <a:r>
              <a:rPr lang="en-US" dirty="0"/>
              <a:t> not Harmonic</a:t>
            </a:r>
          </a:p>
          <a:p>
            <a:pPr marL="457200" lvl="0" indent="-342900" algn="l" rtl="0">
              <a:spcBef>
                <a:spcPts val="0"/>
              </a:spcBef>
              <a:spcAft>
                <a:spcPts val="0"/>
              </a:spcAft>
              <a:buSzPts val="1800"/>
              <a:buAutoNum type="arabicParenR"/>
            </a:pPr>
            <a:r>
              <a:rPr lang="en" dirty="0"/>
              <a:t>1/5 , 1/10, 1/15 -&gt;reciprocals:5,10,15.harmonic</a:t>
            </a:r>
            <a:endParaRPr dirty="0"/>
          </a:p>
        </p:txBody>
      </p:sp>
      <p:sp>
        <p:nvSpPr>
          <p:cNvPr id="272" name="Google Shape;27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Find the next three terms in </a:t>
            </a:r>
          </a:p>
          <a:p>
            <a:pPr marL="114300" lvl="0" indent="0" algn="l" rtl="0">
              <a:spcBef>
                <a:spcPts val="0"/>
              </a:spcBef>
              <a:spcAft>
                <a:spcPts val="0"/>
              </a:spcAft>
              <a:buSzPts val="1800"/>
              <a:buNone/>
            </a:pPr>
            <a:r>
              <a:rPr lang="en" dirty="0"/>
              <a:t>the following harmonic progressions</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AutoNum type="arabicParenR"/>
            </a:pPr>
            <a:r>
              <a:rPr lang="en" dirty="0"/>
              <a:t>1/2, 1/5, 1/8 , 1/11, …..                      </a:t>
            </a:r>
            <a:endParaRPr dirty="0"/>
          </a:p>
          <a:p>
            <a:pPr marL="457200" lvl="0" indent="-342900" algn="l" rtl="0">
              <a:spcBef>
                <a:spcPts val="0"/>
              </a:spcBef>
              <a:spcAft>
                <a:spcPts val="0"/>
              </a:spcAft>
              <a:buSzPts val="1800"/>
              <a:buAutoNum type="arabicParenR"/>
            </a:pPr>
            <a:r>
              <a:rPr lang="en" dirty="0"/>
              <a:t>19, 17, 15, 13, …..</a:t>
            </a:r>
            <a:endParaRPr dirty="0"/>
          </a:p>
          <a:p>
            <a:pPr marL="457200" lvl="0" indent="-342900" algn="l" rtl="0">
              <a:spcBef>
                <a:spcPts val="0"/>
              </a:spcBef>
              <a:spcAft>
                <a:spcPts val="0"/>
              </a:spcAft>
              <a:buSzPts val="1800"/>
              <a:buAutoNum type="arabicParenR"/>
            </a:pPr>
            <a:r>
              <a:rPr lang="en" dirty="0"/>
              <a:t>12, 6 , 4, 3, ….</a:t>
            </a:r>
            <a:endParaRPr dirty="0"/>
          </a:p>
          <a:p>
            <a:pPr marL="457200" lvl="0" indent="0" algn="l" rtl="0">
              <a:spcBef>
                <a:spcPts val="1200"/>
              </a:spcBef>
              <a:spcAft>
                <a:spcPts val="1200"/>
              </a:spcAft>
              <a:buNone/>
            </a:pPr>
            <a:endParaRPr dirty="0"/>
          </a:p>
        </p:txBody>
      </p:sp>
      <p:sp>
        <p:nvSpPr>
          <p:cNvPr id="279" name="Google Shape;27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 name="Picture 2">
            <a:extLst>
              <a:ext uri="{FF2B5EF4-FFF2-40B4-BE49-F238E27FC236}">
                <a16:creationId xmlns:a16="http://schemas.microsoft.com/office/drawing/2014/main" id="{30AA4E7F-7350-4C70-97AA-12C531933B4C}"/>
              </a:ext>
            </a:extLst>
          </p:cNvPr>
          <p:cNvPicPr>
            <a:picLocks noChangeAspect="1"/>
          </p:cNvPicPr>
          <p:nvPr/>
        </p:nvPicPr>
        <p:blipFill>
          <a:blip r:embed="rId3"/>
          <a:stretch>
            <a:fillRect/>
          </a:stretch>
        </p:blipFill>
        <p:spPr>
          <a:xfrm>
            <a:off x="4491318" y="154641"/>
            <a:ext cx="4340982" cy="471319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Find the harmonic</a:t>
            </a:r>
          </a:p>
          <a:p>
            <a:pPr marL="114300" lvl="0" indent="0" algn="l" rtl="0">
              <a:spcBef>
                <a:spcPts val="0"/>
              </a:spcBef>
              <a:spcAft>
                <a:spcPts val="0"/>
              </a:spcAft>
              <a:buSzPts val="1800"/>
              <a:buNone/>
            </a:pPr>
            <a:r>
              <a:rPr lang="en" dirty="0"/>
              <a:t> mean between                                      </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AutoNum type="arabicParenR"/>
            </a:pPr>
            <a:r>
              <a:rPr lang="en" dirty="0"/>
              <a:t>1/2  and ⅕</a:t>
            </a:r>
            <a:endParaRPr dirty="0"/>
          </a:p>
          <a:p>
            <a:pPr marL="457200" lvl="0" indent="-342900" algn="l" rtl="0">
              <a:spcBef>
                <a:spcPts val="0"/>
              </a:spcBef>
              <a:spcAft>
                <a:spcPts val="0"/>
              </a:spcAft>
              <a:buSzPts val="1800"/>
              <a:buAutoNum type="arabicParenR"/>
            </a:pPr>
            <a:r>
              <a:rPr lang="en" dirty="0"/>
              <a:t>1 and 1/9</a:t>
            </a:r>
            <a:endParaRPr dirty="0"/>
          </a:p>
          <a:p>
            <a:pPr marL="457200" lvl="0" indent="0" algn="l" rtl="0">
              <a:spcBef>
                <a:spcPts val="1200"/>
              </a:spcBef>
              <a:spcAft>
                <a:spcPts val="1200"/>
              </a:spcAft>
              <a:buNone/>
            </a:pPr>
            <a:endParaRPr dirty="0"/>
          </a:p>
        </p:txBody>
      </p:sp>
      <p:sp>
        <p:nvSpPr>
          <p:cNvPr id="286" name="Google Shape;28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3" name="Picture 2">
            <a:extLst>
              <a:ext uri="{FF2B5EF4-FFF2-40B4-BE49-F238E27FC236}">
                <a16:creationId xmlns:a16="http://schemas.microsoft.com/office/drawing/2014/main" id="{C64ADF51-598D-4657-9B2B-F216F0DF186E}"/>
              </a:ext>
            </a:extLst>
          </p:cNvPr>
          <p:cNvPicPr>
            <a:picLocks noChangeAspect="1"/>
          </p:cNvPicPr>
          <p:nvPr/>
        </p:nvPicPr>
        <p:blipFill>
          <a:blip r:embed="rId3"/>
          <a:stretch>
            <a:fillRect/>
          </a:stretch>
        </p:blipFill>
        <p:spPr>
          <a:xfrm>
            <a:off x="4336676" y="181534"/>
            <a:ext cx="4323230" cy="465940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Insert three harmonic </a:t>
            </a:r>
          </a:p>
          <a:p>
            <a:pPr marL="114300" lvl="0" indent="0" algn="l" rtl="0">
              <a:spcBef>
                <a:spcPts val="0"/>
              </a:spcBef>
              <a:spcAft>
                <a:spcPts val="0"/>
              </a:spcAft>
              <a:buSzPts val="1800"/>
              <a:buNone/>
            </a:pPr>
            <a:r>
              <a:rPr lang="en" dirty="0"/>
              <a:t>means between:                                            </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AutoNum type="arabicParenR"/>
            </a:pPr>
            <a:r>
              <a:rPr lang="en" dirty="0"/>
              <a:t>1/2 and 1/8 </a:t>
            </a:r>
            <a:endParaRPr dirty="0"/>
          </a:p>
          <a:p>
            <a:pPr marL="457200" lvl="0" indent="-342900" algn="l" rtl="0">
              <a:spcBef>
                <a:spcPts val="0"/>
              </a:spcBef>
              <a:spcAft>
                <a:spcPts val="0"/>
              </a:spcAft>
              <a:buSzPts val="1800"/>
              <a:buAutoNum type="arabicParenR"/>
            </a:pPr>
            <a:r>
              <a:rPr lang="en" dirty="0"/>
              <a:t>1 and 1/10</a:t>
            </a:r>
            <a:endParaRPr dirty="0"/>
          </a:p>
          <a:p>
            <a:pPr marL="457200" lvl="0" indent="0" algn="l" rtl="0">
              <a:spcBef>
                <a:spcPts val="1200"/>
              </a:spcBef>
              <a:spcAft>
                <a:spcPts val="1200"/>
              </a:spcAft>
              <a:buNone/>
            </a:pPr>
            <a:endParaRPr dirty="0"/>
          </a:p>
        </p:txBody>
      </p:sp>
      <p:sp>
        <p:nvSpPr>
          <p:cNvPr id="293" name="Google Shape;29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3" name="Picture 2">
            <a:extLst>
              <a:ext uri="{FF2B5EF4-FFF2-40B4-BE49-F238E27FC236}">
                <a16:creationId xmlns:a16="http://schemas.microsoft.com/office/drawing/2014/main" id="{60F4B9C2-BBF5-46F8-BBA0-2F9EBF17405D}"/>
              </a:ext>
            </a:extLst>
          </p:cNvPr>
          <p:cNvPicPr>
            <a:picLocks noChangeAspect="1"/>
          </p:cNvPicPr>
          <p:nvPr/>
        </p:nvPicPr>
        <p:blipFill>
          <a:blip r:embed="rId3"/>
          <a:stretch>
            <a:fillRect/>
          </a:stretch>
        </p:blipFill>
        <p:spPr>
          <a:xfrm>
            <a:off x="4020671" y="94342"/>
            <a:ext cx="4888005" cy="484745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Geometric Progression</a:t>
            </a:r>
            <a:endParaRPr/>
          </a:p>
        </p:txBody>
      </p:sp>
      <p:sp>
        <p:nvSpPr>
          <p:cNvPr id="299" name="Google Shape;29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When a series is rising at an increasing fast speed, it is geometric progression.</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Example:</a:t>
            </a:r>
            <a:endParaRPr dirty="0"/>
          </a:p>
          <a:p>
            <a:pPr marL="0" lvl="0" indent="0" algn="l" rtl="0">
              <a:spcBef>
                <a:spcPts val="1200"/>
              </a:spcBef>
              <a:spcAft>
                <a:spcPts val="0"/>
              </a:spcAft>
              <a:buNone/>
            </a:pPr>
            <a:r>
              <a:rPr lang="en" dirty="0"/>
              <a:t>2, 4, 8, 16, 32, 64, ….. Here a = 2 (starting term)</a:t>
            </a:r>
            <a:endParaRPr dirty="0"/>
          </a:p>
          <a:p>
            <a:pPr marL="0" lvl="0" indent="0" algn="l" rtl="0">
              <a:spcBef>
                <a:spcPts val="1200"/>
              </a:spcBef>
              <a:spcAft>
                <a:spcPts val="1200"/>
              </a:spcAft>
              <a:buNone/>
            </a:pPr>
            <a:r>
              <a:rPr lang="en" dirty="0"/>
              <a:t>Ratio = 16/8 = 2 (you may pick up any two terms, the ration will be the same)</a:t>
            </a:r>
            <a:endParaRPr dirty="0"/>
          </a:p>
        </p:txBody>
      </p:sp>
      <p:sp>
        <p:nvSpPr>
          <p:cNvPr id="300" name="Google Shape;30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Essential components of GP?</a:t>
            </a:r>
            <a:endParaRPr/>
          </a:p>
        </p:txBody>
      </p:sp>
      <p:sp>
        <p:nvSpPr>
          <p:cNvPr id="306" name="Google Shape;30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Take any GP: Let us say: 3, 9, 27, 81, 243</a:t>
            </a:r>
            <a:endParaRPr/>
          </a:p>
          <a:p>
            <a:pPr marL="0" lvl="0" indent="0" algn="l" rtl="0">
              <a:spcBef>
                <a:spcPts val="1200"/>
              </a:spcBef>
              <a:spcAft>
                <a:spcPts val="0"/>
              </a:spcAft>
              <a:buNone/>
            </a:pPr>
            <a:r>
              <a:rPr lang="en"/>
              <a:t>There are 3 terms:</a:t>
            </a:r>
            <a:endParaRPr/>
          </a:p>
          <a:p>
            <a:pPr marL="457200" lvl="0" indent="-342900" algn="l" rtl="0">
              <a:spcBef>
                <a:spcPts val="1200"/>
              </a:spcBef>
              <a:spcAft>
                <a:spcPts val="0"/>
              </a:spcAft>
              <a:buSzPts val="1800"/>
              <a:buAutoNum type="arabicPeriod"/>
            </a:pPr>
            <a:r>
              <a:rPr lang="en"/>
              <a:t>Starting term a = 3</a:t>
            </a:r>
            <a:endParaRPr/>
          </a:p>
          <a:p>
            <a:pPr marL="457200" lvl="0" indent="-342900" algn="l" rtl="0">
              <a:spcBef>
                <a:spcPts val="0"/>
              </a:spcBef>
              <a:spcAft>
                <a:spcPts val="0"/>
              </a:spcAft>
              <a:buSzPts val="1800"/>
              <a:buAutoNum type="arabicPeriod"/>
            </a:pPr>
            <a:r>
              <a:rPr lang="en"/>
              <a:t>Growth ratio of two terms: r = 27/9 = 3</a:t>
            </a:r>
            <a:endParaRPr/>
          </a:p>
          <a:p>
            <a:pPr marL="457200" lvl="0" indent="-342900" algn="l" rtl="0">
              <a:spcBef>
                <a:spcPts val="0"/>
              </a:spcBef>
              <a:spcAft>
                <a:spcPts val="0"/>
              </a:spcAft>
              <a:buSzPts val="1800"/>
              <a:buAutoNum type="arabicPeriod"/>
            </a:pPr>
            <a:r>
              <a:rPr lang="en"/>
              <a:t>n = number of terms = n = 5</a:t>
            </a:r>
            <a:endParaRPr/>
          </a:p>
        </p:txBody>
      </p:sp>
      <p:sp>
        <p:nvSpPr>
          <p:cNvPr id="307" name="Google Shape;30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ratio be less than 1?</a:t>
            </a:r>
            <a:endParaRPr/>
          </a:p>
        </p:txBody>
      </p:sp>
      <p:sp>
        <p:nvSpPr>
          <p:cNvPr id="313" name="Google Shape;31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answer is Yes.</a:t>
            </a:r>
            <a:endParaRPr/>
          </a:p>
          <a:p>
            <a:pPr marL="0" lvl="0" indent="0" algn="l" rtl="0">
              <a:spcBef>
                <a:spcPts val="1200"/>
              </a:spcBef>
              <a:spcAft>
                <a:spcPts val="0"/>
              </a:spcAft>
              <a:buNone/>
            </a:pPr>
            <a:endParaRPr/>
          </a:p>
          <a:p>
            <a:pPr marL="0" lvl="0" indent="0" algn="l" rtl="0">
              <a:spcBef>
                <a:spcPts val="1200"/>
              </a:spcBef>
              <a:spcAft>
                <a:spcPts val="0"/>
              </a:spcAft>
              <a:buNone/>
            </a:pPr>
            <a:r>
              <a:rPr lang="en"/>
              <a:t>In that case the series will be a decreasing series</a:t>
            </a:r>
            <a:endParaRPr/>
          </a:p>
          <a:p>
            <a:pPr marL="0" lvl="0" indent="0" algn="l" rtl="0">
              <a:spcBef>
                <a:spcPts val="1200"/>
              </a:spcBef>
              <a:spcAft>
                <a:spcPts val="0"/>
              </a:spcAft>
              <a:buNone/>
            </a:pPr>
            <a:r>
              <a:rPr lang="en"/>
              <a:t>Example:</a:t>
            </a:r>
            <a:endParaRPr/>
          </a:p>
          <a:p>
            <a:pPr marL="0" lvl="0" indent="0" algn="l" rtl="0">
              <a:spcBef>
                <a:spcPts val="1200"/>
              </a:spcBef>
              <a:spcAft>
                <a:spcPts val="1200"/>
              </a:spcAft>
              <a:buNone/>
            </a:pPr>
            <a:r>
              <a:rPr lang="en"/>
              <a:t>81, 27, 9, 3, 1, 1/3, 1/9 , 1/27, …….</a:t>
            </a:r>
            <a:endParaRPr/>
          </a:p>
        </p:txBody>
      </p:sp>
      <p:sp>
        <p:nvSpPr>
          <p:cNvPr id="314" name="Google Shape;31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sum of this series for 5 terms:</a:t>
            </a:r>
            <a:endParaRPr/>
          </a:p>
        </p:txBody>
      </p:sp>
      <p:sp>
        <p:nvSpPr>
          <p:cNvPr id="320" name="Google Shape;3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2^2, 3^2…..</a:t>
            </a:r>
            <a:endParaRPr/>
          </a:p>
          <a:p>
            <a:pPr marL="0" lvl="0" indent="0" algn="l" rtl="0">
              <a:spcBef>
                <a:spcPts val="1200"/>
              </a:spcBef>
              <a:spcAft>
                <a:spcPts val="0"/>
              </a:spcAft>
              <a:buNone/>
            </a:pPr>
            <a:endParaRPr/>
          </a:p>
          <a:p>
            <a:pPr marL="0" lvl="0" indent="0" algn="l" rtl="0">
              <a:spcBef>
                <a:spcPts val="1200"/>
              </a:spcBef>
              <a:spcAft>
                <a:spcPts val="0"/>
              </a:spcAft>
              <a:buNone/>
            </a:pPr>
            <a:r>
              <a:rPr lang="en"/>
              <a:t>Formula: ( n (n + 1) (2n + 1) ) / 6</a:t>
            </a:r>
            <a:endParaRPr/>
          </a:p>
          <a:p>
            <a:pPr marL="0" lvl="0" indent="0" algn="l" rtl="0">
              <a:spcBef>
                <a:spcPts val="1200"/>
              </a:spcBef>
              <a:spcAft>
                <a:spcPts val="0"/>
              </a:spcAft>
              <a:buNone/>
            </a:pPr>
            <a:r>
              <a:rPr lang="en"/>
              <a:t>= (5 (6) (11) ) /6</a:t>
            </a:r>
            <a:endParaRPr/>
          </a:p>
          <a:p>
            <a:pPr marL="0" lvl="0" indent="0" algn="l" rtl="0">
              <a:spcBef>
                <a:spcPts val="1200"/>
              </a:spcBef>
              <a:spcAft>
                <a:spcPts val="0"/>
              </a:spcAft>
              <a:buNone/>
            </a:pPr>
            <a:r>
              <a:rPr lang="en"/>
              <a:t>=55</a:t>
            </a:r>
            <a:endParaRPr/>
          </a:p>
          <a:p>
            <a:pPr marL="0" lvl="0" indent="0" algn="l" rtl="0">
              <a:spcBef>
                <a:spcPts val="1200"/>
              </a:spcBef>
              <a:spcAft>
                <a:spcPts val="1200"/>
              </a:spcAft>
              <a:buNone/>
            </a:pPr>
            <a:endParaRPr/>
          </a:p>
        </p:txBody>
      </p:sp>
      <p:sp>
        <p:nvSpPr>
          <p:cNvPr id="321" name="Google Shape;32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formula of AP?</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order to find sum of some terms, you can use any of these formula:</a:t>
            </a:r>
            <a:endParaRPr/>
          </a:p>
          <a:p>
            <a:pPr marL="457200" lvl="0" indent="-342900" algn="l" rtl="0">
              <a:spcBef>
                <a:spcPts val="1200"/>
              </a:spcBef>
              <a:spcAft>
                <a:spcPts val="0"/>
              </a:spcAft>
              <a:buSzPts val="1800"/>
              <a:buAutoNum type="arabicPeriod"/>
            </a:pPr>
            <a:r>
              <a:rPr lang="en"/>
              <a:t>n/2 (2a + (n - 1 ) d )</a:t>
            </a:r>
            <a:endParaRPr/>
          </a:p>
          <a:p>
            <a:pPr marL="457200" lvl="0" indent="-342900" algn="l" rtl="0">
              <a:spcBef>
                <a:spcPts val="0"/>
              </a:spcBef>
              <a:spcAft>
                <a:spcPts val="0"/>
              </a:spcAft>
              <a:buSzPts val="1800"/>
              <a:buAutoNum type="arabicPeriod"/>
            </a:pPr>
            <a:r>
              <a:rPr lang="en"/>
              <a:t>n/2 (first term + last term)</a:t>
            </a:r>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sum of this series for 5 Terms:</a:t>
            </a:r>
            <a:endParaRPr/>
          </a:p>
        </p:txBody>
      </p:sp>
      <p:sp>
        <p:nvSpPr>
          <p:cNvPr id="327" name="Google Shape;32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1^3, 2^3, 3^3, …….</a:t>
            </a:r>
            <a:endParaRPr/>
          </a:p>
          <a:p>
            <a:pPr marL="0" lvl="0" indent="0" algn="l" rtl="0">
              <a:spcBef>
                <a:spcPts val="1200"/>
              </a:spcBef>
              <a:spcAft>
                <a:spcPts val="0"/>
              </a:spcAft>
              <a:buNone/>
            </a:pPr>
            <a:endParaRPr/>
          </a:p>
          <a:p>
            <a:pPr marL="0" lvl="0" indent="0" algn="l" rtl="0">
              <a:spcBef>
                <a:spcPts val="1200"/>
              </a:spcBef>
              <a:spcAft>
                <a:spcPts val="0"/>
              </a:spcAft>
              <a:buNone/>
            </a:pPr>
            <a:r>
              <a:rPr lang="en"/>
              <a:t>Formula: n (n (n + 1) / 2) ^ 2)</a:t>
            </a:r>
            <a:endParaRPr/>
          </a:p>
          <a:p>
            <a:pPr marL="0" lvl="0" indent="0" algn="l" rtl="0">
              <a:spcBef>
                <a:spcPts val="1200"/>
              </a:spcBef>
              <a:spcAft>
                <a:spcPts val="0"/>
              </a:spcAft>
              <a:buNone/>
            </a:pPr>
            <a:r>
              <a:rPr lang="en"/>
              <a:t>= (5 (5 + 1) /2 )^ 2</a:t>
            </a:r>
            <a:endParaRPr/>
          </a:p>
          <a:p>
            <a:pPr marL="0" lvl="0" indent="0" algn="l" rtl="0">
              <a:spcBef>
                <a:spcPts val="1200"/>
              </a:spcBef>
              <a:spcAft>
                <a:spcPts val="1200"/>
              </a:spcAft>
              <a:buNone/>
            </a:pPr>
            <a:r>
              <a:rPr lang="en"/>
              <a:t>= 225</a:t>
            </a:r>
            <a:endParaRPr/>
          </a:p>
        </p:txBody>
      </p:sp>
      <p:sp>
        <p:nvSpPr>
          <p:cNvPr id="328" name="Google Shape;32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3"/>
          <p:cNvSpPr txBox="1">
            <a:spLocks noGrp="1"/>
          </p:cNvSpPr>
          <p:nvPr>
            <p:ph type="title"/>
          </p:nvPr>
        </p:nvSpPr>
        <p:spPr>
          <a:xfrm>
            <a:off x="311700" y="445025"/>
            <a:ext cx="8520600" cy="42181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the sum of this infinite series: 512, 256, 128, 64…for first 10 terms?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Solution:</a:t>
            </a:r>
            <a:endParaRPr dirty="0"/>
          </a:p>
          <a:p>
            <a:pPr marL="0" lvl="0" indent="0" algn="l" rtl="0">
              <a:spcBef>
                <a:spcPts val="0"/>
              </a:spcBef>
              <a:spcAft>
                <a:spcPts val="0"/>
              </a:spcAft>
              <a:buNone/>
            </a:pPr>
            <a:r>
              <a:rPr lang="en" dirty="0"/>
              <a:t>Formula = a/ (l - r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 = 512, r = 256/512 = ½ = .5</a:t>
            </a:r>
            <a:endParaRPr dirty="0"/>
          </a:p>
          <a:p>
            <a:pPr marL="0" lvl="0" indent="0" algn="l" rtl="0">
              <a:spcBef>
                <a:spcPts val="0"/>
              </a:spcBef>
              <a:spcAft>
                <a:spcPts val="0"/>
              </a:spcAft>
              <a:buNone/>
            </a:pPr>
            <a:r>
              <a:rPr lang="en" dirty="0"/>
              <a:t>= 512 / (1- .5)</a:t>
            </a:r>
            <a:endParaRPr dirty="0"/>
          </a:p>
          <a:p>
            <a:pPr marL="0" lvl="0" indent="0" algn="l" rtl="0">
              <a:spcBef>
                <a:spcPts val="0"/>
              </a:spcBef>
              <a:spcAft>
                <a:spcPts val="0"/>
              </a:spcAft>
              <a:buNone/>
            </a:pPr>
            <a:r>
              <a:rPr lang="en" dirty="0"/>
              <a:t>= 1024</a:t>
            </a:r>
            <a:endParaRPr dirty="0"/>
          </a:p>
          <a:p>
            <a:pPr marL="0" lvl="0" indent="0" algn="l" rtl="0">
              <a:spcBef>
                <a:spcPts val="0"/>
              </a:spcBef>
              <a:spcAft>
                <a:spcPts val="0"/>
              </a:spcAft>
              <a:buNone/>
            </a:pPr>
            <a:endParaRPr dirty="0"/>
          </a:p>
        </p:txBody>
      </p:sp>
      <p:sp>
        <p:nvSpPr>
          <p:cNvPr id="334" name="Google Shape;334;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sum of this series:</a:t>
            </a:r>
            <a:endParaRPr/>
          </a:p>
        </p:txBody>
      </p:sp>
      <p:sp>
        <p:nvSpPr>
          <p:cNvPr id="340" name="Google Shape;34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 4, 8, 16 for first 30 terms???</a:t>
            </a:r>
            <a:endParaRPr/>
          </a:p>
          <a:p>
            <a:pPr marL="0" lvl="0" indent="0" algn="l" rtl="0">
              <a:spcBef>
                <a:spcPts val="1200"/>
              </a:spcBef>
              <a:spcAft>
                <a:spcPts val="0"/>
              </a:spcAft>
              <a:buNone/>
            </a:pPr>
            <a:endParaRPr/>
          </a:p>
          <a:p>
            <a:pPr marL="0" lvl="0" indent="0" algn="l" rtl="0">
              <a:spcBef>
                <a:spcPts val="1200"/>
              </a:spcBef>
              <a:spcAft>
                <a:spcPts val="0"/>
              </a:spcAft>
              <a:buNone/>
            </a:pPr>
            <a:r>
              <a:rPr lang="en"/>
              <a:t>Sn = a (r ^n - 1) / (r - 1)</a:t>
            </a:r>
            <a:endParaRPr/>
          </a:p>
          <a:p>
            <a:pPr marL="0" lvl="0" indent="0" algn="l" rtl="0">
              <a:spcBef>
                <a:spcPts val="1200"/>
              </a:spcBef>
              <a:spcAft>
                <a:spcPts val="0"/>
              </a:spcAft>
              <a:buNone/>
            </a:pPr>
            <a:r>
              <a:rPr lang="en"/>
              <a:t>a = 2 , r = ratio, n = 30</a:t>
            </a:r>
            <a:endParaRPr/>
          </a:p>
          <a:p>
            <a:pPr marL="0" lvl="0" indent="0" algn="l" rtl="0">
              <a:spcBef>
                <a:spcPts val="1200"/>
              </a:spcBef>
              <a:spcAft>
                <a:spcPts val="0"/>
              </a:spcAft>
              <a:buNone/>
            </a:pPr>
            <a:r>
              <a:rPr lang="en"/>
              <a:t>= 2 ( 2^30 - 1) / (2 - 1(</a:t>
            </a:r>
            <a:endParaRPr/>
          </a:p>
          <a:p>
            <a:pPr marL="0" lvl="0" indent="0" algn="l" rtl="0">
              <a:spcBef>
                <a:spcPts val="1200"/>
              </a:spcBef>
              <a:spcAft>
                <a:spcPts val="0"/>
              </a:spcAft>
              <a:buNone/>
            </a:pPr>
            <a:r>
              <a:rPr lang="en"/>
              <a:t>= 2 * 1073741823</a:t>
            </a:r>
            <a:endParaRPr/>
          </a:p>
          <a:p>
            <a:pPr marL="0" lvl="0" indent="0" algn="l" rtl="0">
              <a:spcBef>
                <a:spcPts val="1200"/>
              </a:spcBef>
              <a:spcAft>
                <a:spcPts val="0"/>
              </a:spcAft>
              <a:buNone/>
            </a:pPr>
            <a:r>
              <a:rPr lang="en"/>
              <a:t>= 2147483646</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41" name="Google Shape;34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sum of first 8 terms of this series: </a:t>
            </a:r>
            <a:endParaRPr/>
          </a:p>
        </p:txBody>
      </p:sp>
      <p:sp>
        <p:nvSpPr>
          <p:cNvPr id="347" name="Google Shape;347;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8, 64, 512</a:t>
            </a:r>
            <a:endParaRPr/>
          </a:p>
          <a:p>
            <a:pPr marL="0" lvl="0" indent="0" algn="l" rtl="0">
              <a:spcBef>
                <a:spcPts val="1200"/>
              </a:spcBef>
              <a:spcAft>
                <a:spcPts val="0"/>
              </a:spcAft>
              <a:buNone/>
            </a:pPr>
            <a:endParaRPr/>
          </a:p>
          <a:p>
            <a:pPr marL="0" lvl="0" indent="0" algn="l" rtl="0">
              <a:spcBef>
                <a:spcPts val="1200"/>
              </a:spcBef>
              <a:spcAft>
                <a:spcPts val="0"/>
              </a:spcAft>
              <a:buNone/>
            </a:pPr>
            <a:r>
              <a:rPr lang="en"/>
              <a:t>a (r ^n - 1) / (r - 1)</a:t>
            </a:r>
            <a:endParaRPr/>
          </a:p>
          <a:p>
            <a:pPr marL="0" lvl="0" indent="0" algn="l" rtl="0">
              <a:spcBef>
                <a:spcPts val="1200"/>
              </a:spcBef>
              <a:spcAft>
                <a:spcPts val="0"/>
              </a:spcAft>
              <a:buNone/>
            </a:pPr>
            <a:endParaRPr/>
          </a:p>
          <a:p>
            <a:pPr marL="0" lvl="0" indent="0" algn="l" rtl="0">
              <a:spcBef>
                <a:spcPts val="1200"/>
              </a:spcBef>
              <a:spcAft>
                <a:spcPts val="0"/>
              </a:spcAft>
              <a:buNone/>
            </a:pPr>
            <a:r>
              <a:rPr lang="en"/>
              <a:t>a= 8, r= 8, n = 8</a:t>
            </a:r>
            <a:endParaRPr/>
          </a:p>
          <a:p>
            <a:pPr marL="0" lvl="0" indent="0" algn="l" rtl="0">
              <a:spcBef>
                <a:spcPts val="1200"/>
              </a:spcBef>
              <a:spcAft>
                <a:spcPts val="0"/>
              </a:spcAft>
              <a:buNone/>
            </a:pPr>
            <a:r>
              <a:rPr lang="en"/>
              <a:t>8 (8^8 -1) / (8 -1)</a:t>
            </a:r>
            <a:endParaRPr/>
          </a:p>
          <a:p>
            <a:pPr marL="0" lvl="0" indent="0" algn="l" rtl="0">
              <a:spcBef>
                <a:spcPts val="1200"/>
              </a:spcBef>
              <a:spcAft>
                <a:spcPts val="1200"/>
              </a:spcAft>
              <a:buNone/>
            </a:pPr>
            <a:r>
              <a:rPr lang="en"/>
              <a:t>= 19173960</a:t>
            </a:r>
            <a:endParaRPr/>
          </a:p>
        </p:txBody>
      </p:sp>
      <p:sp>
        <p:nvSpPr>
          <p:cNvPr id="348" name="Google Shape;34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sum of first 5 terms of this series:</a:t>
            </a:r>
            <a:endParaRPr/>
          </a:p>
        </p:txBody>
      </p:sp>
      <p:sp>
        <p:nvSpPr>
          <p:cNvPr id="354" name="Google Shape;35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81, 27, 9</a:t>
            </a:r>
            <a:endParaRPr/>
          </a:p>
          <a:p>
            <a:pPr marL="0" lvl="0" indent="0" algn="l" rtl="0">
              <a:spcBef>
                <a:spcPts val="1200"/>
              </a:spcBef>
              <a:spcAft>
                <a:spcPts val="0"/>
              </a:spcAft>
              <a:buNone/>
            </a:pPr>
            <a:r>
              <a:rPr lang="en"/>
              <a:t>a (1- r^n) / (1 -r)</a:t>
            </a:r>
            <a:endParaRPr/>
          </a:p>
          <a:p>
            <a:pPr marL="0" lvl="0" indent="0" algn="l" rtl="0">
              <a:spcBef>
                <a:spcPts val="1200"/>
              </a:spcBef>
              <a:spcAft>
                <a:spcPts val="0"/>
              </a:spcAft>
              <a:buNone/>
            </a:pPr>
            <a:r>
              <a:rPr lang="en"/>
              <a:t>= 81 (1- (⅓) ^ 5) / (1 - (⅓))</a:t>
            </a:r>
            <a:endParaRPr/>
          </a:p>
          <a:p>
            <a:pPr marL="0" lvl="0" indent="0" algn="l" rtl="0">
              <a:spcBef>
                <a:spcPts val="1200"/>
              </a:spcBef>
              <a:spcAft>
                <a:spcPts val="1200"/>
              </a:spcAft>
              <a:buNone/>
            </a:pPr>
            <a:r>
              <a:rPr lang="en"/>
              <a:t>= 121</a:t>
            </a:r>
            <a:endParaRPr/>
          </a:p>
        </p:txBody>
      </p:sp>
      <p:sp>
        <p:nvSpPr>
          <p:cNvPr id="355" name="Google Shape;355;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of this is geometric progression?</a:t>
            </a:r>
            <a:endParaRPr/>
          </a:p>
        </p:txBody>
      </p:sp>
      <p:sp>
        <p:nvSpPr>
          <p:cNvPr id="361" name="Google Shape;361;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3, 5, 88, 122 -&gt;Not</a:t>
            </a:r>
            <a:endParaRPr dirty="0"/>
          </a:p>
          <a:p>
            <a:pPr marL="0" lvl="0" indent="0" algn="l" rtl="0">
              <a:spcBef>
                <a:spcPts val="1200"/>
              </a:spcBef>
              <a:spcAft>
                <a:spcPts val="0"/>
              </a:spcAft>
              <a:buNone/>
            </a:pPr>
            <a:r>
              <a:rPr lang="en" dirty="0"/>
              <a:t>3, 5, 7, 9, 11, ….-&gt;Not</a:t>
            </a:r>
            <a:endParaRPr dirty="0"/>
          </a:p>
          <a:p>
            <a:pPr marL="0" lvl="0" indent="0" algn="l" rtl="0">
              <a:spcBef>
                <a:spcPts val="1200"/>
              </a:spcBef>
              <a:spcAft>
                <a:spcPts val="0"/>
              </a:spcAft>
              <a:buNone/>
            </a:pPr>
            <a:r>
              <a:rPr lang="en" dirty="0"/>
              <a:t>4, 16, 64, 256, ….-&gt;Yes</a:t>
            </a:r>
            <a:endParaRPr dirty="0"/>
          </a:p>
          <a:p>
            <a:pPr marL="0" lvl="0" indent="0" algn="l" rtl="0">
              <a:spcBef>
                <a:spcPts val="1200"/>
              </a:spcBef>
              <a:spcAft>
                <a:spcPts val="1200"/>
              </a:spcAft>
              <a:buNone/>
            </a:pPr>
            <a:endParaRPr dirty="0"/>
          </a:p>
        </p:txBody>
      </p:sp>
      <p:sp>
        <p:nvSpPr>
          <p:cNvPr id="362" name="Google Shape;36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68" name="Google Shape;368;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order to study at Hyderabad, Maynak starts saving money. First day he saves Rs. 200000. Next day he saves half of this money. This process continues. Now this becomes his habit. If Maynak continues saving like this, how much money can he save in his lifetime?</a:t>
            </a:r>
            <a:endParaRPr dirty="0"/>
          </a:p>
          <a:p>
            <a:pPr marL="0" lvl="0" indent="0" algn="l" rtl="0">
              <a:spcBef>
                <a:spcPts val="1200"/>
              </a:spcBef>
              <a:spcAft>
                <a:spcPts val="0"/>
              </a:spcAft>
              <a:buNone/>
            </a:pPr>
            <a:r>
              <a:rPr lang="en" dirty="0"/>
              <a:t>Formula:</a:t>
            </a:r>
            <a:endParaRPr dirty="0"/>
          </a:p>
          <a:p>
            <a:pPr marL="0" lvl="0" indent="0" algn="l" rtl="0">
              <a:spcBef>
                <a:spcPts val="1200"/>
              </a:spcBef>
              <a:spcAft>
                <a:spcPts val="0"/>
              </a:spcAft>
              <a:buNone/>
            </a:pPr>
            <a:r>
              <a:rPr lang="en" dirty="0"/>
              <a:t>a/ (1-r)</a:t>
            </a:r>
            <a:endParaRPr dirty="0"/>
          </a:p>
          <a:p>
            <a:pPr marL="0" lvl="0" indent="0" algn="l" rtl="0">
              <a:spcBef>
                <a:spcPts val="1200"/>
              </a:spcBef>
              <a:spcAft>
                <a:spcPts val="1200"/>
              </a:spcAft>
              <a:buNone/>
            </a:pPr>
            <a:endParaRPr dirty="0"/>
          </a:p>
        </p:txBody>
      </p:sp>
      <p:sp>
        <p:nvSpPr>
          <p:cNvPr id="369" name="Google Shape;36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3300" i="1">
                <a:latin typeface="Lobster"/>
                <a:ea typeface="Lobster"/>
                <a:cs typeface="Lobster"/>
                <a:sym typeface="Lobster"/>
              </a:rPr>
              <a:t>Thank You!!</a:t>
            </a:r>
            <a:endParaRPr sz="3300" i="1">
              <a:latin typeface="Lobster"/>
              <a:ea typeface="Lobster"/>
              <a:cs typeface="Lobster"/>
              <a:sym typeface="Lobster"/>
            </a:endParaRPr>
          </a:p>
        </p:txBody>
      </p:sp>
      <p:sp>
        <p:nvSpPr>
          <p:cNvPr id="376" name="Google Shape;3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the formula:</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What will be the sum of first 100 terms of this series:</a:t>
            </a:r>
            <a:endParaRPr/>
          </a:p>
          <a:p>
            <a:pPr marL="0" lvl="0" indent="0" algn="l" rtl="0">
              <a:spcBef>
                <a:spcPts val="1200"/>
              </a:spcBef>
              <a:spcAft>
                <a:spcPts val="0"/>
              </a:spcAft>
              <a:buNone/>
            </a:pPr>
            <a:r>
              <a:rPr lang="en"/>
              <a:t>8, 13, 18,  23, 28, ….</a:t>
            </a:r>
            <a:endParaRPr/>
          </a:p>
          <a:p>
            <a:pPr marL="0" lvl="0" indent="0" algn="l" rtl="0">
              <a:spcBef>
                <a:spcPts val="1200"/>
              </a:spcBef>
              <a:spcAft>
                <a:spcPts val="0"/>
              </a:spcAft>
              <a:buNone/>
            </a:pPr>
            <a:r>
              <a:rPr lang="en"/>
              <a:t>n/2 ( 2a + (n - 1) d)</a:t>
            </a:r>
            <a:endParaRPr/>
          </a:p>
          <a:p>
            <a:pPr marL="0" lvl="0" indent="0" algn="l" rtl="0">
              <a:spcBef>
                <a:spcPts val="1200"/>
              </a:spcBef>
              <a:spcAft>
                <a:spcPts val="0"/>
              </a:spcAft>
              <a:buNone/>
            </a:pPr>
            <a:endParaRPr/>
          </a:p>
          <a:p>
            <a:pPr marL="0" lvl="0" indent="0" algn="l" rtl="0">
              <a:spcBef>
                <a:spcPts val="1200"/>
              </a:spcBef>
              <a:spcAft>
                <a:spcPts val="0"/>
              </a:spcAft>
              <a:buNone/>
            </a:pPr>
            <a:r>
              <a:rPr lang="en"/>
              <a:t>n= 100, a=8, d = 5</a:t>
            </a:r>
            <a:endParaRPr/>
          </a:p>
          <a:p>
            <a:pPr marL="0" lvl="0" indent="0" algn="l" rtl="0">
              <a:spcBef>
                <a:spcPts val="1200"/>
              </a:spcBef>
              <a:spcAft>
                <a:spcPts val="0"/>
              </a:spcAft>
              <a:buNone/>
            </a:pPr>
            <a:r>
              <a:rPr lang="en"/>
              <a:t>100/2 (2* 8 + (100 - 1) * 5)</a:t>
            </a:r>
            <a:endParaRPr/>
          </a:p>
          <a:p>
            <a:pPr marL="0" lvl="0" indent="0" algn="l" rtl="0">
              <a:spcBef>
                <a:spcPts val="1200"/>
              </a:spcBef>
              <a:spcAft>
                <a:spcPts val="0"/>
              </a:spcAft>
              <a:buNone/>
            </a:pPr>
            <a:r>
              <a:rPr lang="en"/>
              <a:t>=50 (16 + 495)</a:t>
            </a:r>
            <a:endParaRPr/>
          </a:p>
          <a:p>
            <a:pPr marL="0" lvl="0" indent="0" algn="l" rtl="0">
              <a:spcBef>
                <a:spcPts val="1200"/>
              </a:spcBef>
              <a:spcAft>
                <a:spcPts val="1200"/>
              </a:spcAft>
              <a:buNone/>
            </a:pPr>
            <a:r>
              <a:rPr lang="en"/>
              <a:t>=25550 </a:t>
            </a:r>
            <a:endParaRPr/>
          </a:p>
        </p:txBody>
      </p:sp>
      <p:sp>
        <p:nvSpPr>
          <p:cNvPr id="83" name="Google Shape;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identify a term in an AP?</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In order to identify any term, use this formula:</a:t>
            </a:r>
            <a:endParaRPr/>
          </a:p>
          <a:p>
            <a:pPr marL="0" lvl="0" indent="0" algn="l" rtl="0">
              <a:spcBef>
                <a:spcPts val="1200"/>
              </a:spcBef>
              <a:spcAft>
                <a:spcPts val="0"/>
              </a:spcAft>
              <a:buNone/>
            </a:pPr>
            <a:r>
              <a:rPr lang="en"/>
              <a:t>Tn = a + (n -1) d</a:t>
            </a:r>
            <a:endParaRPr/>
          </a:p>
          <a:p>
            <a:pPr marL="0" lvl="0" indent="0" algn="l" rtl="0">
              <a:spcBef>
                <a:spcPts val="1200"/>
              </a:spcBef>
              <a:spcAft>
                <a:spcPts val="0"/>
              </a:spcAft>
              <a:buNone/>
            </a:pPr>
            <a:r>
              <a:rPr lang="en"/>
              <a:t>What is 30th term in this series:</a:t>
            </a:r>
            <a:endParaRPr/>
          </a:p>
          <a:p>
            <a:pPr marL="0" lvl="0" indent="0" algn="l" rtl="0">
              <a:spcBef>
                <a:spcPts val="1200"/>
              </a:spcBef>
              <a:spcAft>
                <a:spcPts val="0"/>
              </a:spcAft>
              <a:buNone/>
            </a:pPr>
            <a:r>
              <a:rPr lang="en"/>
              <a:t>8, 13, 18, 23, 28, …</a:t>
            </a:r>
            <a:endParaRPr/>
          </a:p>
          <a:p>
            <a:pPr marL="0" lvl="0" indent="0" algn="l" rtl="0">
              <a:spcBef>
                <a:spcPts val="1200"/>
              </a:spcBef>
              <a:spcAft>
                <a:spcPts val="0"/>
              </a:spcAft>
              <a:buNone/>
            </a:pPr>
            <a:r>
              <a:rPr lang="en"/>
              <a:t>= 8 + (30 - 1) 5</a:t>
            </a:r>
            <a:endParaRPr/>
          </a:p>
          <a:p>
            <a:pPr marL="0" lvl="0" indent="0" algn="l" rtl="0">
              <a:spcBef>
                <a:spcPts val="1200"/>
              </a:spcBef>
              <a:spcAft>
                <a:spcPts val="0"/>
              </a:spcAft>
              <a:buNone/>
            </a:pPr>
            <a:r>
              <a:rPr lang="en"/>
              <a:t>= 8 + 145</a:t>
            </a:r>
            <a:endParaRPr/>
          </a:p>
          <a:p>
            <a:pPr marL="0" lvl="0" indent="0" algn="l" rtl="0">
              <a:spcBef>
                <a:spcPts val="1200"/>
              </a:spcBef>
              <a:spcAft>
                <a:spcPts val="1200"/>
              </a:spcAft>
              <a:buNone/>
            </a:pPr>
            <a:r>
              <a:rPr lang="en"/>
              <a:t>= 153</a:t>
            </a:r>
            <a:endParaRPr/>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165175"/>
            <a:ext cx="8520600" cy="98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will be 17th term in the series: 103, 123, 143, 163,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Tn = a + (n - 1) d</a:t>
            </a:r>
            <a:endParaRPr/>
          </a:p>
          <a:p>
            <a:pPr marL="0" lvl="0" indent="0" algn="l" rtl="0">
              <a:spcBef>
                <a:spcPts val="1200"/>
              </a:spcBef>
              <a:spcAft>
                <a:spcPts val="0"/>
              </a:spcAft>
              <a:buNone/>
            </a:pPr>
            <a:r>
              <a:rPr lang="en"/>
              <a:t>Where a = 103, d= 20, n = number of term</a:t>
            </a:r>
            <a:endParaRPr/>
          </a:p>
          <a:p>
            <a:pPr marL="0" lvl="0" indent="0" algn="l" rtl="0">
              <a:spcBef>
                <a:spcPts val="1200"/>
              </a:spcBef>
              <a:spcAft>
                <a:spcPts val="0"/>
              </a:spcAft>
              <a:buNone/>
            </a:pPr>
            <a:endParaRPr/>
          </a:p>
          <a:p>
            <a:pPr marL="0" lvl="0" indent="0" algn="l" rtl="0">
              <a:spcBef>
                <a:spcPts val="1200"/>
              </a:spcBef>
              <a:spcAft>
                <a:spcPts val="0"/>
              </a:spcAft>
              <a:buNone/>
            </a:pPr>
            <a:r>
              <a:rPr lang="en"/>
              <a:t>= 103 + (17 - 1) * 20</a:t>
            </a:r>
            <a:endParaRPr/>
          </a:p>
          <a:p>
            <a:pPr marL="0" lvl="0" indent="0" algn="l" rtl="0">
              <a:spcBef>
                <a:spcPts val="1200"/>
              </a:spcBef>
              <a:spcAft>
                <a:spcPts val="1200"/>
              </a:spcAft>
              <a:buNone/>
            </a:pPr>
            <a:r>
              <a:rPr lang="en"/>
              <a:t>= 103 + 320 = 423</a:t>
            </a:r>
            <a:endParaRPr/>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Another problem</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31 terms in an AP. The first term is 100340 and the last term is 100580. What is the sum of that series?</a:t>
            </a:r>
            <a:endParaRPr/>
          </a:p>
          <a:p>
            <a:pPr marL="0" lvl="0" indent="0" algn="l" rtl="0">
              <a:spcBef>
                <a:spcPts val="1200"/>
              </a:spcBef>
              <a:spcAft>
                <a:spcPts val="0"/>
              </a:spcAft>
              <a:buNone/>
            </a:pPr>
            <a:r>
              <a:rPr lang="en"/>
              <a:t>Formula: n/2 * (first term + last term)</a:t>
            </a:r>
            <a:endParaRPr/>
          </a:p>
          <a:p>
            <a:pPr marL="0" lvl="0" indent="0" algn="l" rtl="0">
              <a:spcBef>
                <a:spcPts val="1200"/>
              </a:spcBef>
              <a:spcAft>
                <a:spcPts val="0"/>
              </a:spcAft>
              <a:buNone/>
            </a:pPr>
            <a:r>
              <a:rPr lang="en"/>
              <a:t>n = 31, first term = 100340, last term = 100580</a:t>
            </a:r>
            <a:endParaRPr/>
          </a:p>
          <a:p>
            <a:pPr marL="0" lvl="0" indent="0" algn="l" rtl="0">
              <a:spcBef>
                <a:spcPts val="1200"/>
              </a:spcBef>
              <a:spcAft>
                <a:spcPts val="0"/>
              </a:spcAft>
              <a:buNone/>
            </a:pPr>
            <a:r>
              <a:rPr lang="en"/>
              <a:t>= 31/2 * (100340 + 100580)</a:t>
            </a:r>
            <a:endParaRPr/>
          </a:p>
          <a:p>
            <a:pPr marL="0" lvl="0" indent="0" algn="l" rtl="0">
              <a:spcBef>
                <a:spcPts val="1200"/>
              </a:spcBef>
              <a:spcAft>
                <a:spcPts val="1200"/>
              </a:spcAft>
              <a:buNone/>
            </a:pPr>
            <a:r>
              <a:rPr lang="en"/>
              <a:t>= 3114260 </a:t>
            </a:r>
            <a:endParaRPr/>
          </a:p>
        </p:txBody>
      </p:sp>
      <p:sp>
        <p:nvSpPr>
          <p:cNvPr id="104" name="Google Shape;1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harmonic progression?</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harmonic progression is a sets of values that, once reciprocated, results to an Arithmetic progression. To check, the reciprocated values must possess a rational common difference. Once this has been identified, we may say that the sequence is a Harmonic Progression.</a:t>
            </a:r>
            <a:endParaRPr/>
          </a:p>
        </p:txBody>
      </p:sp>
      <p:sp>
        <p:nvSpPr>
          <p:cNvPr id="111" name="Google Shape;11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1875</Words>
  <Application>Microsoft Office PowerPoint</Application>
  <PresentationFormat>On-screen Show (16:9)</PresentationFormat>
  <Paragraphs>309</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Lobster</vt:lpstr>
      <vt:lpstr>Simple Dark</vt:lpstr>
      <vt:lpstr>Harmonic Progression</vt:lpstr>
      <vt:lpstr>Arithmetic Progression</vt:lpstr>
      <vt:lpstr>Example of AP?</vt:lpstr>
      <vt:lpstr>Basic formula of AP?</vt:lpstr>
      <vt:lpstr>Example of the formula:</vt:lpstr>
      <vt:lpstr>How to identify a term in an AP?</vt:lpstr>
      <vt:lpstr>What will be 17th term in the series: 103, 123, 143, 163, ..?   </vt:lpstr>
      <vt:lpstr>Another problem</vt:lpstr>
      <vt:lpstr>What is harmonic progression?</vt:lpstr>
      <vt:lpstr>Harmonic Mean</vt:lpstr>
      <vt:lpstr>What is harmonic progression?</vt:lpstr>
      <vt:lpstr>Find HM between 20 and 30?</vt:lpstr>
      <vt:lpstr>Problems</vt:lpstr>
      <vt:lpstr>Solutions</vt:lpstr>
      <vt:lpstr>Answer</vt:lpstr>
      <vt:lpstr>Problems</vt:lpstr>
      <vt:lpstr>Note:</vt:lpstr>
      <vt:lpstr>So now:</vt:lpstr>
      <vt:lpstr>PowerPoint Presentation</vt:lpstr>
      <vt:lpstr>PowerPoint Presentation</vt:lpstr>
      <vt:lpstr>Problem</vt:lpstr>
      <vt:lpstr>PowerPoint Presentation</vt:lpstr>
      <vt:lpstr>Formula</vt:lpstr>
      <vt:lpstr>PowerPoint Presentation</vt:lpstr>
      <vt:lpstr>PowerPoint Presentation</vt:lpstr>
      <vt:lpstr>Problem</vt:lpstr>
      <vt:lpstr>Formula</vt:lpstr>
      <vt:lpstr>PowerPoint Presentation</vt:lpstr>
      <vt:lpstr>PowerPoint Presentation</vt:lpstr>
      <vt:lpstr>PowerPoint Presentation</vt:lpstr>
      <vt:lpstr>PowerPoint Presentation</vt:lpstr>
      <vt:lpstr>Homework</vt:lpstr>
      <vt:lpstr>PowerPoint Presentation</vt:lpstr>
      <vt:lpstr>PowerPoint Presentation</vt:lpstr>
      <vt:lpstr>PowerPoint Presentation</vt:lpstr>
      <vt:lpstr>Geometric Progression</vt:lpstr>
      <vt:lpstr>Essential components of GP?</vt:lpstr>
      <vt:lpstr>Can ratio be less than 1?</vt:lpstr>
      <vt:lpstr>What is the sum of this series for 5 terms:</vt:lpstr>
      <vt:lpstr>What is the sum of this series for 5 Terms:</vt:lpstr>
      <vt:lpstr>What is the sum of this infinite series: 512, 256, 128, 64…for first 10 terms?  Solution: Formula = a/ (l - r )   a = 512, r = 256/512 = ½ = .5 = 512 / (1- .5) = 1024 </vt:lpstr>
      <vt:lpstr>What is the sum of this series:</vt:lpstr>
      <vt:lpstr>What is the sum of first 8 terms of this series: </vt:lpstr>
      <vt:lpstr>What is the sum of first 5 terms of this series:</vt:lpstr>
      <vt:lpstr>Which of this is geometric progression?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Harmonic Progression</dc:title>
  <cp:lastModifiedBy>201914012</cp:lastModifiedBy>
  <cp:revision>10</cp:revision>
  <dcterms:modified xsi:type="dcterms:W3CDTF">2021-11-10T15:05:46Z</dcterms:modified>
</cp:coreProperties>
</file>