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7B7AF-37C4-4194-B210-0CF27E341FF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3DA31-07D3-4ADF-BAF5-9F5F2765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53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4FB34E65-171B-474D-BE99-F9FB2F2FBE1F}" type="datetime1">
              <a:rPr lang="en-US" smtClean="0"/>
              <a:t>6/29/2020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3365C-97E6-44E0-9706-6490AEE01A9E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790-12AE-4228-AECC-777A72539055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3A6CF1-F05B-4A91-91C9-71A632528F84}" type="datetime1">
              <a:rPr lang="en-US" smtClean="0"/>
              <a:t>6/29/2020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59BA-F335-483F-939E-A0FC22E7F7CA}" type="datetime1">
              <a:rPr lang="en-US" smtClean="0"/>
              <a:t>6/29/2020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DC544EB-215D-42FF-B50D-2A24A88A6219}" type="datetime1">
              <a:rPr lang="en-US" smtClean="0"/>
              <a:t>6/29/2020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B95EC3-6CF0-4CA4-8AC6-14FB7D264CBC}" type="datetime1">
              <a:rPr lang="en-US" smtClean="0"/>
              <a:t>6/29/2020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7316-E1BC-434D-8FC4-88C626305D96}" type="datetime1">
              <a:rPr lang="en-US" smtClean="0"/>
              <a:t>6/29/2020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E490-FDD5-46EB-AA29-5F14B27BD07E}" type="datetime1">
              <a:rPr lang="en-US" smtClean="0"/>
              <a:t>6/29/2020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4C98418-0DE4-44EE-9D1F-2ABEE116758D}" type="datetime1">
              <a:rPr lang="en-US" smtClean="0"/>
              <a:t>6/29/2020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9661C722-59FC-429F-9741-72F5266D204D}" type="datetime1">
              <a:rPr lang="en-US" smtClean="0"/>
              <a:t>6/29/2020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AFB8F167-BC18-4039-9D5D-4D0BB60A1840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Recurrent Problem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4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recurrence allows us to compute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for any n we like. </a:t>
            </a:r>
          </a:p>
          <a:p>
            <a:r>
              <a:rPr lang="en-US" dirty="0"/>
              <a:t>But nobody really likes to compute from a recurrence, when n is large; it takes too long. </a:t>
            </a:r>
          </a:p>
          <a:p>
            <a:r>
              <a:rPr lang="en-US" dirty="0"/>
              <a:t>The recurrence only gives indirect, local information. </a:t>
            </a:r>
          </a:p>
          <a:p>
            <a:r>
              <a:rPr lang="en-US" dirty="0"/>
              <a:t>A solution to the recurrence would make us much happier. </a:t>
            </a:r>
          </a:p>
          <a:p>
            <a:r>
              <a:rPr lang="en-US" dirty="0"/>
              <a:t>That is, we'd like a nice, neat, “closed form" for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that lets us compute it quickly, even for large n.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Closed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47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One way is to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guess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the correct solution, then to prove that our guess is correct. And our best hope for guessing the solution is to look (again) at small cases.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Proof Technique: Now, we shall use </a:t>
            </a:r>
            <a:r>
              <a:rPr lang="en-US" b="1" dirty="0">
                <a:solidFill>
                  <a:srgbClr val="00B0F0"/>
                </a:solidFill>
              </a:rPr>
              <a:t>Mathematical Induction</a:t>
            </a:r>
          </a:p>
          <a:p>
            <a:pPr algn="just"/>
            <a:r>
              <a:rPr lang="en-US" b="1" dirty="0">
                <a:solidFill>
                  <a:srgbClr val="00B0F0"/>
                </a:solidFill>
              </a:rPr>
              <a:t>……………………………………………………………………….</a:t>
            </a:r>
          </a:p>
          <a:p>
            <a:pPr algn="just"/>
            <a:endParaRPr lang="en-US" b="1" dirty="0">
              <a:solidFill>
                <a:srgbClr val="C00000"/>
              </a:solidFill>
            </a:endParaRPr>
          </a:p>
          <a:p>
            <a:pPr algn="just"/>
            <a:r>
              <a:rPr lang="en-US" dirty="0"/>
              <a:t>So we compute, successively, </a:t>
            </a:r>
          </a:p>
          <a:p>
            <a:pPr algn="just"/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2·3 + 1 = 7; T</a:t>
            </a:r>
            <a:r>
              <a:rPr lang="en-US" baseline="-25000" dirty="0"/>
              <a:t>4</a:t>
            </a:r>
            <a:r>
              <a:rPr lang="en-US" dirty="0"/>
              <a:t> = 2·7 + 1 = 15; T</a:t>
            </a:r>
            <a:r>
              <a:rPr lang="en-US" baseline="-25000" dirty="0"/>
              <a:t>5</a:t>
            </a:r>
            <a:r>
              <a:rPr lang="en-US" dirty="0"/>
              <a:t> = 2·15 + 1 = 31; </a:t>
            </a:r>
          </a:p>
          <a:p>
            <a:pPr algn="just"/>
            <a:r>
              <a:rPr lang="en-US" dirty="0"/>
              <a:t>T</a:t>
            </a:r>
            <a:r>
              <a:rPr lang="en-US" baseline="-25000" dirty="0"/>
              <a:t>6</a:t>
            </a:r>
            <a:r>
              <a:rPr lang="en-US" dirty="0"/>
              <a:t> = 2·31 + 1 = 63.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GUESS:   It certainly looks as if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Closed Form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6122988"/>
            <a:ext cx="3467100" cy="476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50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Mathematical induction is a general way to prove that some statement about the integer n is true for all n&gt;n</a:t>
            </a:r>
            <a:r>
              <a:rPr lang="en-US" baseline="-25000" dirty="0"/>
              <a:t>0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First we prove the statement when n has its smallest value, n</a:t>
            </a:r>
            <a:r>
              <a:rPr lang="en-US" baseline="-25000" dirty="0"/>
              <a:t>0</a:t>
            </a:r>
            <a:r>
              <a:rPr lang="en-US" dirty="0"/>
              <a:t>; this is called the basis. </a:t>
            </a:r>
          </a:p>
          <a:p>
            <a:pPr algn="just">
              <a:buFont typeface="Wingdings" pitchFamily="2" charset="2"/>
              <a:buChar char="v"/>
            </a:pPr>
            <a:endParaRPr lang="en-US" dirty="0"/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Then we prove the statement for n &gt; n</a:t>
            </a:r>
            <a:r>
              <a:rPr lang="en-US" baseline="-25000" dirty="0"/>
              <a:t>0</a:t>
            </a:r>
            <a:r>
              <a:rPr lang="en-US" dirty="0"/>
              <a:t>, assuming that it has already been proved for all values between n</a:t>
            </a:r>
            <a:r>
              <a:rPr lang="en-US" baseline="-25000" dirty="0"/>
              <a:t>0</a:t>
            </a:r>
            <a:r>
              <a:rPr lang="en-US" dirty="0"/>
              <a:t> and n−1, inclusive; this is called the induction. </a:t>
            </a:r>
          </a:p>
          <a:p>
            <a:pPr algn="just">
              <a:buFont typeface="Wingdings" pitchFamily="2" charset="2"/>
              <a:buChar char="v"/>
            </a:pPr>
            <a:endParaRPr lang="en-US" dirty="0"/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Such a proof gives infinitely many results with only a finite amount of work.</a:t>
            </a:r>
          </a:p>
          <a:p>
            <a:pPr algn="just"/>
            <a:endParaRPr lang="en-US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Mathematical Induction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85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defRPr/>
            </a:pPr>
            <a:r>
              <a:rPr lang="en-US" b="1" u="sng" dirty="0">
                <a:solidFill>
                  <a:srgbClr val="00B0F0"/>
                </a:solidFill>
              </a:rPr>
              <a:t>Basis:</a:t>
            </a:r>
          </a:p>
          <a:p>
            <a:pPr algn="just">
              <a:defRPr/>
            </a:pPr>
            <a:r>
              <a:rPr lang="en-US" b="1" dirty="0">
                <a:solidFill>
                  <a:srgbClr val="00B0F0"/>
                </a:solidFill>
              </a:rPr>
              <a:t>For n=0,  T</a:t>
            </a:r>
            <a:r>
              <a:rPr lang="en-US" b="1" baseline="-25000" dirty="0">
                <a:solidFill>
                  <a:srgbClr val="00B0F0"/>
                </a:solidFill>
              </a:rPr>
              <a:t>0</a:t>
            </a:r>
            <a:r>
              <a:rPr lang="en-US" b="1" dirty="0">
                <a:solidFill>
                  <a:srgbClr val="00B0F0"/>
                </a:solidFill>
              </a:rPr>
              <a:t> = 2</a:t>
            </a:r>
            <a:r>
              <a:rPr lang="en-US" b="1" baseline="30000" dirty="0">
                <a:solidFill>
                  <a:srgbClr val="00B0F0"/>
                </a:solidFill>
              </a:rPr>
              <a:t>0</a:t>
            </a:r>
            <a:r>
              <a:rPr lang="en-US" b="1" dirty="0">
                <a:solidFill>
                  <a:srgbClr val="00B0F0"/>
                </a:solidFill>
              </a:rPr>
              <a:t> -1 = 0.</a:t>
            </a:r>
          </a:p>
          <a:p>
            <a:pPr algn="just">
              <a:defRPr/>
            </a:pPr>
            <a:r>
              <a:rPr lang="en-US" b="1" dirty="0">
                <a:solidFill>
                  <a:srgbClr val="00B0F0"/>
                </a:solidFill>
              </a:rPr>
              <a:t>So, for basis, its true.</a:t>
            </a:r>
          </a:p>
          <a:p>
            <a:pPr algn="just">
              <a:defRPr/>
            </a:pPr>
            <a:endParaRPr lang="en-US" b="1" dirty="0">
              <a:solidFill>
                <a:srgbClr val="C00000"/>
              </a:solidFill>
            </a:endParaRPr>
          </a:p>
          <a:p>
            <a:pPr algn="just">
              <a:defRPr/>
            </a:pPr>
            <a:r>
              <a:rPr lang="en-US" b="1" u="sng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Induction: (for n&gt;0)</a:t>
            </a:r>
          </a:p>
          <a:p>
            <a:pPr algn="just">
              <a:defRPr/>
            </a:pP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Let, the closed form is true for n-1</a:t>
            </a:r>
          </a:p>
          <a:p>
            <a:pPr algn="just">
              <a:defRPr/>
            </a:pP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i.e., T</a:t>
            </a:r>
            <a:r>
              <a:rPr lang="en-US" b="1" baseline="-25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n-1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= 2</a:t>
            </a:r>
            <a:r>
              <a:rPr lang="en-US" b="1" baseline="30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n-1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– 1</a:t>
            </a:r>
          </a:p>
          <a:p>
            <a:pPr algn="just">
              <a:defRPr/>
            </a:pPr>
            <a:endParaRPr lang="en-US" b="1" dirty="0" smtClean="0">
              <a:solidFill>
                <a:srgbClr val="7030A0"/>
              </a:solidFill>
            </a:endParaRPr>
          </a:p>
          <a:p>
            <a:pPr algn="just">
              <a:defRPr/>
            </a:pPr>
            <a:r>
              <a:rPr lang="en-US" b="1" dirty="0" smtClean="0">
                <a:solidFill>
                  <a:srgbClr val="00B0F0"/>
                </a:solidFill>
              </a:rPr>
              <a:t>Now</a:t>
            </a:r>
            <a:r>
              <a:rPr lang="en-US" b="1" dirty="0">
                <a:solidFill>
                  <a:srgbClr val="00B0F0"/>
                </a:solidFill>
              </a:rPr>
              <a:t>, we have to prove the closed form for n=n</a:t>
            </a:r>
          </a:p>
          <a:p>
            <a:pPr algn="just">
              <a:defRPr/>
            </a:pPr>
            <a:r>
              <a:rPr lang="en-US" b="1" dirty="0">
                <a:solidFill>
                  <a:srgbClr val="00B0F0"/>
                </a:solidFill>
              </a:rPr>
              <a:t>Hence, </a:t>
            </a:r>
            <a:r>
              <a:rPr lang="en-US" b="1" dirty="0" err="1">
                <a:solidFill>
                  <a:srgbClr val="00B0F0"/>
                </a:solidFill>
              </a:rPr>
              <a:t>T</a:t>
            </a:r>
            <a:r>
              <a:rPr lang="en-US" b="1" baseline="-25000" dirty="0" err="1">
                <a:solidFill>
                  <a:srgbClr val="00B0F0"/>
                </a:solidFill>
              </a:rPr>
              <a:t>n</a:t>
            </a:r>
            <a:r>
              <a:rPr lang="en-US" b="1" dirty="0">
                <a:solidFill>
                  <a:srgbClr val="00B0F0"/>
                </a:solidFill>
              </a:rPr>
              <a:t> = 2 T</a:t>
            </a:r>
            <a:r>
              <a:rPr lang="en-US" b="1" baseline="-25000" dirty="0">
                <a:solidFill>
                  <a:srgbClr val="00B0F0"/>
                </a:solidFill>
              </a:rPr>
              <a:t>n-1</a:t>
            </a:r>
            <a:r>
              <a:rPr lang="en-US" b="1" dirty="0">
                <a:solidFill>
                  <a:srgbClr val="00B0F0"/>
                </a:solidFill>
              </a:rPr>
              <a:t>  + 1</a:t>
            </a:r>
          </a:p>
          <a:p>
            <a:pPr algn="just">
              <a:defRPr/>
            </a:pPr>
            <a:r>
              <a:rPr lang="en-US" b="1" dirty="0">
                <a:solidFill>
                  <a:srgbClr val="00B0F0"/>
                </a:solidFill>
              </a:rPr>
              <a:t>                 = 2 (2</a:t>
            </a:r>
            <a:r>
              <a:rPr lang="en-US" b="1" baseline="30000" dirty="0">
                <a:solidFill>
                  <a:srgbClr val="00B0F0"/>
                </a:solidFill>
              </a:rPr>
              <a:t>n-1</a:t>
            </a:r>
            <a:r>
              <a:rPr lang="en-US" b="1" dirty="0">
                <a:solidFill>
                  <a:srgbClr val="00B0F0"/>
                </a:solidFill>
              </a:rPr>
              <a:t> – 1) + 1</a:t>
            </a:r>
          </a:p>
          <a:p>
            <a:pPr algn="just">
              <a:defRPr/>
            </a:pPr>
            <a:r>
              <a:rPr lang="en-US" b="1" dirty="0">
                <a:solidFill>
                  <a:srgbClr val="00B0F0"/>
                </a:solidFill>
              </a:rPr>
              <a:t>                 = 2</a:t>
            </a:r>
            <a:r>
              <a:rPr lang="en-US" b="1" baseline="30000" dirty="0">
                <a:solidFill>
                  <a:srgbClr val="00B0F0"/>
                </a:solidFill>
              </a:rPr>
              <a:t>n-1+1</a:t>
            </a:r>
            <a:r>
              <a:rPr lang="en-US" b="1" dirty="0">
                <a:solidFill>
                  <a:srgbClr val="00B0F0"/>
                </a:solidFill>
              </a:rPr>
              <a:t> – 2  + 1</a:t>
            </a:r>
          </a:p>
          <a:p>
            <a:pPr algn="just">
              <a:defRPr/>
            </a:pPr>
            <a:r>
              <a:rPr lang="en-US" b="1" dirty="0">
                <a:solidFill>
                  <a:srgbClr val="00B0F0"/>
                </a:solidFill>
              </a:rPr>
              <a:t>                 = 2</a:t>
            </a:r>
            <a:r>
              <a:rPr lang="en-US" b="1" baseline="30000" dirty="0">
                <a:solidFill>
                  <a:srgbClr val="00B0F0"/>
                </a:solidFill>
              </a:rPr>
              <a:t>n</a:t>
            </a:r>
            <a:r>
              <a:rPr lang="en-US" b="1" dirty="0">
                <a:solidFill>
                  <a:srgbClr val="00B0F0"/>
                </a:solidFill>
              </a:rPr>
              <a:t> – 1</a:t>
            </a:r>
          </a:p>
          <a:p>
            <a:pPr algn="just">
              <a:defRPr/>
            </a:pPr>
            <a:r>
              <a:rPr lang="en-US" sz="1800" b="1" dirty="0">
                <a:solidFill>
                  <a:schemeClr val="bg1"/>
                </a:solidFill>
              </a:rPr>
              <a:t>According to mathematical induction the closed form is proved for all n ≥ </a:t>
            </a:r>
            <a:r>
              <a:rPr lang="en-US" sz="1800" b="1" dirty="0" smtClean="0">
                <a:solidFill>
                  <a:schemeClr val="bg1"/>
                </a:solidFill>
              </a:rPr>
              <a:t>0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According to mathematical induction the closed form is proved for all n ≥ 0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Form proof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8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Reference Book:</a:t>
            </a:r>
          </a:p>
          <a:p>
            <a:r>
              <a:rPr lang="en-US" dirty="0">
                <a:solidFill>
                  <a:srgbClr val="00B0F0"/>
                </a:solidFill>
              </a:rPr>
              <a:t>Concrete Mathematics – Graham, Knuth, </a:t>
            </a:r>
            <a:r>
              <a:rPr lang="en-US" dirty="0" err="1">
                <a:solidFill>
                  <a:srgbClr val="00B0F0"/>
                </a:solidFill>
              </a:rPr>
              <a:t>Patashnik</a:t>
            </a:r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endParaRPr lang="en-US" dirty="0" smtClean="0">
              <a:solidFill>
                <a:srgbClr val="00B0F0"/>
              </a:solidFill>
            </a:endParaRPr>
          </a:p>
          <a:p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Topics</a:t>
            </a:r>
            <a:r>
              <a:rPr lang="en-US" dirty="0">
                <a:solidFill>
                  <a:srgbClr val="00B0F0"/>
                </a:solidFill>
              </a:rPr>
              <a:t>:</a:t>
            </a:r>
          </a:p>
          <a:p>
            <a:r>
              <a:rPr lang="en-US" dirty="0"/>
              <a:t>The Tower of Hanoi</a:t>
            </a:r>
          </a:p>
          <a:p>
            <a:r>
              <a:rPr lang="en-US" dirty="0"/>
              <a:t>Lines in the Plane</a:t>
            </a:r>
          </a:p>
          <a:p>
            <a:r>
              <a:rPr lang="en-US" dirty="0"/>
              <a:t>The Josephus Problem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RecurRent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Define Recurrent Problems</a:t>
            </a:r>
          </a:p>
          <a:p>
            <a:r>
              <a:rPr lang="en-US" dirty="0"/>
              <a:t>Determine Recurrence Equations</a:t>
            </a:r>
          </a:p>
          <a:p>
            <a:r>
              <a:rPr lang="en-US" dirty="0"/>
              <a:t>Learn Difference between Upper and Lower Bounds</a:t>
            </a:r>
          </a:p>
          <a:p>
            <a:r>
              <a:rPr lang="en-US" dirty="0"/>
              <a:t>Learn Different Proof Techniques</a:t>
            </a:r>
          </a:p>
          <a:p>
            <a:r>
              <a:rPr lang="en-US" dirty="0"/>
              <a:t>Find Closed form of the Recurrence Equations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8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The Tower of Hanoi (also called the Tower of Brahma or Lucas' Tower and sometimes pluralized) is a mathematical game or puzzle. </a:t>
            </a:r>
          </a:p>
          <a:p>
            <a:r>
              <a:rPr lang="en-US" dirty="0"/>
              <a:t>It consists of three rods and a number of disks of different sizes, which can slide onto any rod. The puzzle starts with the disks in a neat stack in ascending order of size on one rod, the smallest at the top, thus making a conical shape.</a:t>
            </a:r>
          </a:p>
          <a:p>
            <a:endParaRPr lang="en-US" dirty="0"/>
          </a:p>
          <a:p>
            <a:pPr algn="l"/>
            <a:r>
              <a:rPr lang="en-US" dirty="0">
                <a:solidFill>
                  <a:srgbClr val="00B0F0"/>
                </a:solidFill>
              </a:rPr>
              <a:t>The objective of the puzzle is to move the entire stack to another rod, obeying the following simple rules: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US" dirty="0"/>
              <a:t>Only one disk can be moved at a time.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US" dirty="0"/>
              <a:t>Each move consists of taking the upper disk from one of the stacks and placing it on top of another stack i.e. a disk can only be moved if it is the uppermost disk on a stack.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US" dirty="0"/>
              <a:t>No disk may be placed on top of a smaller disk.</a:t>
            </a:r>
          </a:p>
          <a:p>
            <a:pPr algn="l"/>
            <a:r>
              <a:rPr lang="en-US" dirty="0" smtClean="0"/>
              <a:t>	With </a:t>
            </a:r>
            <a:r>
              <a:rPr lang="en-US" dirty="0"/>
              <a:t>3 disks, the puzzle can be solved in 7 moves. The minimal number of moves required to solve a Tower of Hanoi puzzle is 2n − 1, where n is </a:t>
            </a:r>
            <a:r>
              <a:rPr lang="en-US" dirty="0" smtClean="0"/>
              <a:t>the number </a:t>
            </a:r>
            <a:r>
              <a:rPr lang="en-US" dirty="0"/>
              <a:t>of disks.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 of </a:t>
            </a:r>
            <a:r>
              <a:rPr lang="en-US" dirty="0" err="1" smtClean="0"/>
              <a:t>hanoi</a:t>
            </a:r>
            <a:endParaRPr lang="en-US" dirty="0"/>
          </a:p>
        </p:txBody>
      </p:sp>
      <p:pic>
        <p:nvPicPr>
          <p:cNvPr id="4" name="Picture 2" descr="https://upload.wikimedia.org/wikipedia/commons/thumb/6/60/Tower_of_Hanoi_4.gif/300px-Tower_of_Hanoi_4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848625"/>
            <a:ext cx="2484763" cy="759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s://upload.wikimedia.org/wikipedia/commons/thumb/0/07/Tower_of_Hanoi.jpeg/300px-Tower_of_Hanoi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848625"/>
            <a:ext cx="1981200" cy="87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6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 smtClean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00B0F0"/>
                </a:solidFill>
              </a:rPr>
              <a:t>LET’S TRY SOME </a:t>
            </a:r>
            <a:r>
              <a:rPr lang="en-US" sz="3200" dirty="0">
                <a:solidFill>
                  <a:srgbClr val="00B0F0"/>
                </a:solidFill>
              </a:rPr>
              <a:t>SMALL CASE FIRST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14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Let's say that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is the minimum number of moves that will transfer n disks from one peg to another under Lucas's rules. Then </a:t>
            </a:r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is obviously 1, </a:t>
            </a:r>
            <a:endParaRPr lang="en-US" dirty="0" smtClean="0"/>
          </a:p>
          <a:p>
            <a:r>
              <a:rPr lang="en-US" dirty="0" smtClean="0"/>
              <a:t>and T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3.</a:t>
            </a:r>
          </a:p>
          <a:p>
            <a:r>
              <a:rPr lang="en-US" dirty="0"/>
              <a:t> Remember, </a:t>
            </a:r>
            <a:r>
              <a:rPr lang="en-US" dirty="0" smtClean="0"/>
              <a:t>T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= 0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Determine Recurrence </a:t>
            </a:r>
            <a:r>
              <a:rPr lang="en-US" dirty="0" err="1">
                <a:solidFill>
                  <a:schemeClr val="bg1"/>
                </a:solidFill>
              </a:rPr>
              <a:t>Eqn</a:t>
            </a:r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en-US" dirty="0" err="1">
                <a:solidFill>
                  <a:schemeClr val="bg1"/>
                </a:solidFill>
              </a:rPr>
              <a:t>ToH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5409" y="4876800"/>
            <a:ext cx="3579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400" dirty="0" smtClean="0">
                <a:solidFill>
                  <a:srgbClr val="00B0F0"/>
                </a:solidFill>
              </a:rPr>
              <a:t>What </a:t>
            </a:r>
            <a:r>
              <a:rPr lang="en-US" sz="2400" dirty="0">
                <a:solidFill>
                  <a:srgbClr val="00B0F0"/>
                </a:solidFill>
              </a:rPr>
              <a:t>if </a:t>
            </a:r>
            <a:r>
              <a:rPr lang="en-US" sz="2400" dirty="0" smtClean="0">
                <a:solidFill>
                  <a:srgbClr val="00B0F0"/>
                </a:solidFill>
              </a:rPr>
              <a:t>bigger case arrives!!!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24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837176"/>
          </a:xfrm>
        </p:spPr>
        <p:txBody>
          <a:bodyPr/>
          <a:lstStyle/>
          <a:p>
            <a:r>
              <a:rPr lang="en-US" dirty="0"/>
              <a:t>We first transfer the n − 1 smallest to a different peg (requiring Tn−1 moves), then move the largest (requiring one move), and finally transfer the n−1 smallest back onto the largest (requiring another Tn−1 moves). </a:t>
            </a:r>
            <a:endParaRPr lang="en-US" dirty="0" smtClean="0"/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Thus </a:t>
            </a:r>
            <a:r>
              <a:rPr lang="en-US" dirty="0">
                <a:solidFill>
                  <a:srgbClr val="00B0F0"/>
                </a:solidFill>
              </a:rPr>
              <a:t>we can transfer n disks (for n &gt; 0) in at most </a:t>
            </a:r>
            <a:r>
              <a:rPr lang="en-US" dirty="0" smtClean="0">
                <a:solidFill>
                  <a:srgbClr val="00B0F0"/>
                </a:solidFill>
              </a:rPr>
              <a:t>2T</a:t>
            </a:r>
            <a:r>
              <a:rPr lang="en-US" baseline="-25000" dirty="0" smtClean="0">
                <a:solidFill>
                  <a:srgbClr val="00B0F0"/>
                </a:solidFill>
              </a:rPr>
              <a:t>n-1</a:t>
            </a:r>
            <a:r>
              <a:rPr lang="en-US" dirty="0" smtClean="0">
                <a:solidFill>
                  <a:srgbClr val="00B0F0"/>
                </a:solidFill>
              </a:rPr>
              <a:t>+ </a:t>
            </a:r>
            <a:r>
              <a:rPr lang="en-US" dirty="0">
                <a:solidFill>
                  <a:srgbClr val="00B0F0"/>
                </a:solidFill>
              </a:rPr>
              <a:t>1 moves: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Determine Recurrence </a:t>
            </a:r>
            <a:r>
              <a:rPr lang="en-US" dirty="0" err="1">
                <a:solidFill>
                  <a:schemeClr val="bg1"/>
                </a:solidFill>
              </a:rPr>
              <a:t>Eqn</a:t>
            </a:r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en-US" dirty="0" err="1">
                <a:solidFill>
                  <a:schemeClr val="bg1"/>
                </a:solidFill>
              </a:rPr>
              <a:t>ToH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91000"/>
            <a:ext cx="4797425" cy="6588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52400" y="5413325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formula uses ` ≤ ' instead of ` = ' because our construction proves only that </a:t>
            </a:r>
            <a:r>
              <a:rPr lang="en-US" dirty="0" smtClean="0"/>
              <a:t>2T</a:t>
            </a:r>
            <a:r>
              <a:rPr lang="en-US" baseline="-25000" dirty="0" smtClean="0"/>
              <a:t>n−1 </a:t>
            </a:r>
            <a:r>
              <a:rPr lang="en-US" dirty="0"/>
              <a:t>+ 1 moves </a:t>
            </a:r>
            <a:r>
              <a:rPr lang="en-US" b="1" dirty="0"/>
              <a:t>suffice</a:t>
            </a:r>
            <a:r>
              <a:rPr lang="en-US" dirty="0"/>
              <a:t>; we haven't shown that 2T</a:t>
            </a:r>
            <a:r>
              <a:rPr lang="en-US" baseline="-25000" dirty="0"/>
              <a:t>n−1</a:t>
            </a:r>
            <a:r>
              <a:rPr lang="en-US" dirty="0"/>
              <a:t> + 1 moves are necessary.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5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At some point, we must move the largest disk. </a:t>
            </a:r>
          </a:p>
          <a:p>
            <a:r>
              <a:rPr lang="en-US" dirty="0"/>
              <a:t>When we do, the n − 1 smallest must be on a single peg, and it has taken at least Tn−1 moves to put them there. </a:t>
            </a:r>
          </a:p>
          <a:p>
            <a:r>
              <a:rPr lang="en-US" dirty="0"/>
              <a:t>We might move the largest disk more than once, if we're not too alert. </a:t>
            </a:r>
          </a:p>
          <a:p>
            <a:r>
              <a:rPr lang="en-US" dirty="0"/>
              <a:t>But after moving the largest disk for the last time, we must transfer the n−1 smallest disks (which must again be on a single peg) back onto the largest; this too requires Tn−1 moves. Hence----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Determine Recurrence </a:t>
            </a:r>
            <a:r>
              <a:rPr lang="en-US" dirty="0" err="1">
                <a:solidFill>
                  <a:schemeClr val="bg1"/>
                </a:solidFill>
              </a:rPr>
              <a:t>Eqn</a:t>
            </a:r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en-US" dirty="0" err="1">
                <a:solidFill>
                  <a:schemeClr val="bg1"/>
                </a:solidFill>
              </a:rPr>
              <a:t>ToH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763" y="5156200"/>
            <a:ext cx="4695825" cy="552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91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u="sng" dirty="0"/>
              <a:t>Recurrence Equation from two inequalities:</a:t>
            </a:r>
            <a:endParaRPr lang="en-US" b="1" u="sng" dirty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These two inequalities, together with the trivial solution for </a:t>
            </a:r>
          </a:p>
          <a:p>
            <a:pPr algn="just"/>
            <a:r>
              <a:rPr lang="en-US" dirty="0"/>
              <a:t>    n = 0, yield</a:t>
            </a:r>
          </a:p>
          <a:p>
            <a:pPr algn="just">
              <a:buFont typeface="Wingdings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Determine Recurrence </a:t>
            </a:r>
            <a:r>
              <a:rPr lang="en-US" dirty="0" err="1">
                <a:solidFill>
                  <a:schemeClr val="bg1"/>
                </a:solidFill>
              </a:rPr>
              <a:t>Eqn</a:t>
            </a:r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en-US" dirty="0" err="1">
                <a:solidFill>
                  <a:schemeClr val="bg1"/>
                </a:solidFill>
              </a:rPr>
              <a:t>ToH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962400"/>
            <a:ext cx="4379913" cy="10112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77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55</TotalTime>
  <Words>761</Words>
  <Application>Microsoft Office PowerPoint</Application>
  <PresentationFormat>On-screen Show (4:3)</PresentationFormat>
  <Paragraphs>103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BlackTie</vt:lpstr>
      <vt:lpstr>Chapter 1</vt:lpstr>
      <vt:lpstr>RecurRent Problem</vt:lpstr>
      <vt:lpstr>Learning Outcome</vt:lpstr>
      <vt:lpstr>Tower of hanoi</vt:lpstr>
      <vt:lpstr>PowerPoint Presentation</vt:lpstr>
      <vt:lpstr>Determine Recurrence Eqn of ToH</vt:lpstr>
      <vt:lpstr>Determine Recurrence Eqn of ToH</vt:lpstr>
      <vt:lpstr>Determine Recurrence Eqn of ToH</vt:lpstr>
      <vt:lpstr>Determine Recurrence Eqn of ToH</vt:lpstr>
      <vt:lpstr>Closed Form</vt:lpstr>
      <vt:lpstr>Closed Form</vt:lpstr>
      <vt:lpstr>Mathematical Induction</vt:lpstr>
      <vt:lpstr>Closed Form proof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Mohammad Yusuf Foraiji</dc:creator>
  <cp:lastModifiedBy>Mohammad Yusuf Foraiji</cp:lastModifiedBy>
  <cp:revision>30</cp:revision>
  <dcterms:created xsi:type="dcterms:W3CDTF">2006-08-16T00:00:00Z</dcterms:created>
  <dcterms:modified xsi:type="dcterms:W3CDTF">2020-06-29T04:52:23Z</dcterms:modified>
</cp:coreProperties>
</file>