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b724aaaa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b724aaaa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b724aaaa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b724aaaa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b724aaaa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b724aaaa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b724aaaa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b724aaaa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b724aaaa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724aaaa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b724aaaa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724aaaa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b724aaaa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724aaaa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b724aaaa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724aaaa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b724aaaa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b724aaaa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b724aaaa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724aaaa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b724aaaa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b724aaaa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b724aaaa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b724aaaa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Problem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Bent Lines in the Plane</a:t>
            </a:r>
            <a:endParaRPr/>
          </a:p>
        </p:txBody>
      </p:sp>
      <p:sp>
        <p:nvSpPr>
          <p:cNvPr id="208" name="Google Shape;208;p22"/>
          <p:cNvSpPr txBox="1"/>
          <p:nvPr>
            <p:ph idx="1" type="body"/>
          </p:nvPr>
        </p:nvSpPr>
        <p:spPr>
          <a:xfrm>
            <a:off x="1207975" y="15675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rPr>
              <a:t>Given:</a:t>
            </a:r>
            <a:r>
              <a:rPr lang="en"/>
              <a:t> </a:t>
            </a:r>
            <a:r>
              <a:rPr lang="en" sz="1400"/>
              <a:t>Suppose that instead of straight lines we use bent lines, each containing one “zig”.</a:t>
            </a:r>
            <a:endParaRPr sz="1400"/>
          </a:p>
          <a:p>
            <a:pPr indent="0" lvl="0" marL="0" rtl="0" algn="l">
              <a:spcBef>
                <a:spcPts val="1600"/>
              </a:spcBef>
              <a:spcAft>
                <a:spcPts val="0"/>
              </a:spcAft>
              <a:buNone/>
            </a:pPr>
            <a:r>
              <a:rPr lang="en" sz="1400">
                <a:solidFill>
                  <a:srgbClr val="FF0000"/>
                </a:solidFill>
              </a:rPr>
              <a:t>Problem: </a:t>
            </a:r>
            <a:r>
              <a:rPr lang="en" sz="1400">
                <a:solidFill>
                  <a:srgbClr val="FFFFFF"/>
                </a:solidFill>
              </a:rPr>
              <a:t>What is the maximum number</a:t>
            </a:r>
            <a:r>
              <a:rPr lang="en" sz="1400">
                <a:solidFill>
                  <a:srgbClr val="FF00FF"/>
                </a:solidFill>
              </a:rPr>
              <a:t> Z</a:t>
            </a:r>
            <a:r>
              <a:rPr baseline="-25000" lang="en" sz="1400">
                <a:solidFill>
                  <a:srgbClr val="FF00FF"/>
                </a:solidFill>
              </a:rPr>
              <a:t>n</a:t>
            </a:r>
            <a:r>
              <a:rPr lang="en" sz="1400">
                <a:solidFill>
                  <a:srgbClr val="FF00FF"/>
                </a:solidFill>
              </a:rPr>
              <a:t> </a:t>
            </a:r>
            <a:r>
              <a:rPr lang="en" sz="1400">
                <a:solidFill>
                  <a:srgbClr val="FFFFFF"/>
                </a:solidFill>
              </a:rPr>
              <a:t>of regions determined by </a:t>
            </a:r>
            <a:r>
              <a:rPr lang="en" sz="1400">
                <a:solidFill>
                  <a:srgbClr val="FF00FF"/>
                </a:solidFill>
              </a:rPr>
              <a:t>n</a:t>
            </a:r>
            <a:r>
              <a:rPr lang="en" sz="1400">
                <a:solidFill>
                  <a:srgbClr val="FFFFFF"/>
                </a:solidFill>
              </a:rPr>
              <a:t> such bent lines in the plane?</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
        <p:nvSpPr>
          <p:cNvPr id="209" name="Google Shape;20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22"/>
          <p:cNvPicPr preferRelativeResize="0"/>
          <p:nvPr/>
        </p:nvPicPr>
        <p:blipFill>
          <a:blip r:embed="rId3">
            <a:alphaModFix/>
          </a:blip>
          <a:stretch>
            <a:fillRect/>
          </a:stretch>
        </p:blipFill>
        <p:spPr>
          <a:xfrm>
            <a:off x="2730975" y="2694088"/>
            <a:ext cx="3810000" cy="149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Bent Lines in the Plane</a:t>
            </a:r>
            <a:endParaRPr/>
          </a:p>
        </p:txBody>
      </p:sp>
      <p:sp>
        <p:nvSpPr>
          <p:cNvPr id="216" name="Google Shape;216;p23"/>
          <p:cNvSpPr txBox="1"/>
          <p:nvPr>
            <p:ph idx="1" type="body"/>
          </p:nvPr>
        </p:nvSpPr>
        <p:spPr>
          <a:xfrm>
            <a:off x="1297500" y="1008275"/>
            <a:ext cx="7038900" cy="365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latin typeface="Arial"/>
                <a:ea typeface="Arial"/>
                <a:cs typeface="Arial"/>
                <a:sym typeface="Arial"/>
              </a:rPr>
              <a:t>From these small cases, and after a little thought, we realize that a bent line is like two straight lines except that regions merge when the “two" lines don't extend past their intersection point. </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FF00"/>
                </a:solidFill>
                <a:latin typeface="Arial"/>
                <a:ea typeface="Arial"/>
                <a:cs typeface="Arial"/>
                <a:sym typeface="Arial"/>
              </a:rPr>
              <a:t>Regions 2, 3, and 4, which would be</a:t>
            </a:r>
            <a:endParaRPr sz="1400">
              <a:solidFill>
                <a:srgbClr val="00FF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FF00"/>
                </a:solidFill>
                <a:latin typeface="Arial"/>
                <a:ea typeface="Arial"/>
                <a:cs typeface="Arial"/>
                <a:sym typeface="Arial"/>
              </a:rPr>
              <a:t> distinct with two lines, become a </a:t>
            </a:r>
            <a:endParaRPr sz="1400">
              <a:solidFill>
                <a:srgbClr val="00FF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FF00"/>
                </a:solidFill>
                <a:latin typeface="Arial"/>
                <a:ea typeface="Arial"/>
                <a:cs typeface="Arial"/>
                <a:sym typeface="Arial"/>
              </a:rPr>
              <a:t>Single region when there's a bent </a:t>
            </a:r>
            <a:endParaRPr sz="1400">
              <a:solidFill>
                <a:srgbClr val="00FF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FF00"/>
                </a:solidFill>
                <a:latin typeface="Arial"/>
                <a:ea typeface="Arial"/>
                <a:cs typeface="Arial"/>
                <a:sym typeface="Arial"/>
              </a:rPr>
              <a:t>line; we lose two regions.</a:t>
            </a:r>
            <a:endParaRPr sz="1400">
              <a:solidFill>
                <a:srgbClr val="00FF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FFFFFF"/>
              </a:solidFill>
              <a:latin typeface="Arial"/>
              <a:ea typeface="Arial"/>
              <a:cs typeface="Arial"/>
              <a:sym typeface="Arial"/>
            </a:endParaRPr>
          </a:p>
        </p:txBody>
      </p:sp>
      <p:sp>
        <p:nvSpPr>
          <p:cNvPr id="217" name="Google Shape;21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23"/>
          <p:cNvPicPr preferRelativeResize="0"/>
          <p:nvPr/>
        </p:nvPicPr>
        <p:blipFill>
          <a:blip r:embed="rId3">
            <a:alphaModFix/>
          </a:blip>
          <a:stretch>
            <a:fillRect/>
          </a:stretch>
        </p:blipFill>
        <p:spPr>
          <a:xfrm>
            <a:off x="4287925" y="2754238"/>
            <a:ext cx="3810000" cy="174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Solution</a:t>
            </a:r>
            <a:endParaRPr/>
          </a:p>
        </p:txBody>
      </p:sp>
      <p:sp>
        <p:nvSpPr>
          <p:cNvPr id="224" name="Google Shape;22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5" name="Google Shape;22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6" name="Google Shape;226;p24"/>
          <p:cNvPicPr preferRelativeResize="0"/>
          <p:nvPr/>
        </p:nvPicPr>
        <p:blipFill>
          <a:blip r:embed="rId3">
            <a:alphaModFix/>
          </a:blip>
          <a:stretch>
            <a:fillRect/>
          </a:stretch>
        </p:blipFill>
        <p:spPr>
          <a:xfrm>
            <a:off x="1880025" y="2589750"/>
            <a:ext cx="5715000" cy="86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a:t>
            </a:r>
            <a:endParaRPr/>
          </a:p>
        </p:txBody>
      </p:sp>
      <p:sp>
        <p:nvSpPr>
          <p:cNvPr id="232" name="Google Shape;23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FF00"/>
                </a:solidFill>
              </a:rPr>
              <a:t>What is the maximum number regions definable by n zig-zag lines,</a:t>
            </a:r>
            <a:endParaRPr sz="1400">
              <a:solidFill>
                <a:srgbClr val="00FF00"/>
              </a:solidFill>
            </a:endParaRPr>
          </a:p>
          <a:p>
            <a:pPr indent="0" lvl="0" marL="0" rtl="0" algn="l">
              <a:spcBef>
                <a:spcPts val="1600"/>
              </a:spcBef>
              <a:spcAft>
                <a:spcPts val="1600"/>
              </a:spcAft>
              <a:buNone/>
            </a:pPr>
            <a:r>
              <a:rPr lang="en" sz="1400">
                <a:solidFill>
                  <a:srgbClr val="00FF00"/>
                </a:solidFill>
              </a:rPr>
              <a:t>each of which consists of two parallel infinite half-lines joined by </a:t>
            </a:r>
            <a:r>
              <a:rPr lang="en" sz="1400">
                <a:solidFill>
                  <a:srgbClr val="00FF00"/>
                </a:solidFill>
              </a:rPr>
              <a:t>a straight</a:t>
            </a:r>
            <a:r>
              <a:rPr lang="en" sz="1400">
                <a:solidFill>
                  <a:srgbClr val="00FF00"/>
                </a:solidFill>
              </a:rPr>
              <a:t> segment?</a:t>
            </a:r>
            <a:endParaRPr sz="1400">
              <a:solidFill>
                <a:srgbClr val="00FF00"/>
              </a:solidFill>
            </a:endParaRPr>
          </a:p>
        </p:txBody>
      </p:sp>
      <p:sp>
        <p:nvSpPr>
          <p:cNvPr id="233" name="Google Shape;23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25"/>
          <p:cNvPicPr preferRelativeResize="0"/>
          <p:nvPr/>
        </p:nvPicPr>
        <p:blipFill>
          <a:blip r:embed="rId3">
            <a:alphaModFix/>
          </a:blip>
          <a:stretch>
            <a:fillRect/>
          </a:stretch>
        </p:blipFill>
        <p:spPr>
          <a:xfrm>
            <a:off x="1823572" y="3004672"/>
            <a:ext cx="5617275" cy="96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Lines in the Plane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FF00"/>
                </a:solidFill>
                <a:latin typeface="Arial"/>
                <a:ea typeface="Arial"/>
                <a:cs typeface="Arial"/>
                <a:sym typeface="Arial"/>
              </a:rPr>
              <a:t>Given:</a:t>
            </a:r>
            <a:r>
              <a:rPr lang="en" sz="1800">
                <a:solidFill>
                  <a:srgbClr val="000066"/>
                </a:solidFill>
                <a:latin typeface="Arial"/>
                <a:ea typeface="Arial"/>
                <a:cs typeface="Arial"/>
                <a:sym typeface="Arial"/>
              </a:rPr>
              <a:t> </a:t>
            </a:r>
            <a:r>
              <a:rPr lang="en" sz="1800">
                <a:solidFill>
                  <a:srgbClr val="F3F3F3"/>
                </a:solidFill>
                <a:latin typeface="Arial"/>
                <a:ea typeface="Arial"/>
                <a:cs typeface="Arial"/>
                <a:sym typeface="Arial"/>
              </a:rPr>
              <a:t>A two-dimensional plane and n straight lines (whose both ends extend infinitely)</a:t>
            </a:r>
            <a:endParaRPr sz="1800">
              <a:solidFill>
                <a:srgbClr val="F3F3F3"/>
              </a:solidFill>
              <a:latin typeface="Arial"/>
              <a:ea typeface="Arial"/>
              <a:cs typeface="Arial"/>
              <a:sym typeface="Arial"/>
            </a:endParaRPr>
          </a:p>
          <a:p>
            <a:pPr indent="0" lvl="0" marL="0" rtl="0" algn="l">
              <a:spcBef>
                <a:spcPts val="0"/>
              </a:spcBef>
              <a:spcAft>
                <a:spcPts val="0"/>
              </a:spcAft>
              <a:buNone/>
            </a:pPr>
            <a:r>
              <a:rPr lang="en" sz="1800">
                <a:solidFill>
                  <a:srgbClr val="984807"/>
                </a:solidFill>
                <a:latin typeface="Arial"/>
                <a:ea typeface="Arial"/>
                <a:cs typeface="Arial"/>
                <a:sym typeface="Arial"/>
              </a:rPr>
              <a:t>Rules: </a:t>
            </a:r>
            <a:r>
              <a:rPr lang="en" sz="1800">
                <a:solidFill>
                  <a:srgbClr val="FFFFFF"/>
                </a:solidFill>
                <a:latin typeface="Arial"/>
                <a:ea typeface="Arial"/>
                <a:cs typeface="Arial"/>
                <a:sym typeface="Arial"/>
              </a:rPr>
              <a:t>Place the n lines in whatever way you like.</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C00000"/>
                </a:solidFill>
                <a:latin typeface="Arial"/>
                <a:ea typeface="Arial"/>
                <a:cs typeface="Arial"/>
                <a:sym typeface="Arial"/>
              </a:rPr>
              <a:t>Problem: </a:t>
            </a:r>
            <a:r>
              <a:rPr lang="en" sz="1800">
                <a:solidFill>
                  <a:srgbClr val="FFFFFF"/>
                </a:solidFill>
                <a:latin typeface="Arial"/>
                <a:ea typeface="Arial"/>
                <a:cs typeface="Arial"/>
                <a:sym typeface="Arial"/>
              </a:rPr>
              <a:t>What is the maximum number L</a:t>
            </a:r>
            <a:r>
              <a:rPr baseline="-25000" lang="en" sz="1800">
                <a:solidFill>
                  <a:srgbClr val="FFFFFF"/>
                </a:solidFill>
                <a:latin typeface="Arial"/>
                <a:ea typeface="Arial"/>
                <a:cs typeface="Arial"/>
                <a:sym typeface="Arial"/>
              </a:rPr>
              <a:t>n</a:t>
            </a:r>
            <a:r>
              <a:rPr lang="en" sz="1800">
                <a:solidFill>
                  <a:srgbClr val="FFFFFF"/>
                </a:solidFill>
                <a:latin typeface="Arial"/>
                <a:ea typeface="Arial"/>
                <a:cs typeface="Arial"/>
                <a:sym typeface="Arial"/>
              </a:rPr>
              <a:t> of regions defined by the n lines in the plane?</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14"/>
          <p:cNvPicPr preferRelativeResize="0"/>
          <p:nvPr/>
        </p:nvPicPr>
        <p:blipFill>
          <a:blip r:embed="rId3">
            <a:alphaModFix/>
          </a:blip>
          <a:stretch>
            <a:fillRect/>
          </a:stretch>
        </p:blipFill>
        <p:spPr>
          <a:xfrm>
            <a:off x="6299125" y="3145568"/>
            <a:ext cx="2173325" cy="166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Strategy:</a:t>
            </a:r>
            <a:endParaRPr>
              <a:solidFill>
                <a:srgbClr val="FFFFFF"/>
              </a:solidFill>
              <a:latin typeface="Arial"/>
              <a:ea typeface="Arial"/>
              <a:cs typeface="Arial"/>
              <a:sym typeface="Arial"/>
            </a:endParaRPr>
          </a:p>
          <a:p>
            <a:pPr indent="0" lvl="0" marL="0" rtl="0" algn="l">
              <a:spcBef>
                <a:spcPts val="0"/>
              </a:spcBef>
              <a:spcAft>
                <a:spcPts val="0"/>
              </a:spcAft>
              <a:buNone/>
            </a:pPr>
            <a:r>
              <a:rPr lang="en">
                <a:solidFill>
                  <a:srgbClr val="FFFFFF"/>
                </a:solidFill>
                <a:latin typeface="Arial"/>
                <a:ea typeface="Arial"/>
                <a:cs typeface="Arial"/>
                <a:sym typeface="Arial"/>
              </a:rPr>
              <a:t>LOOK AT SMALL CASE FIRST</a:t>
            </a:r>
            <a:endParaRPr>
              <a:solidFill>
                <a:srgbClr val="FFFFFF"/>
              </a:solidFill>
            </a:endParaRPr>
          </a:p>
        </p:txBody>
      </p:sp>
      <p:sp>
        <p:nvSpPr>
          <p:cNvPr id="149" name="Google Shape;149;p15"/>
          <p:cNvSpPr txBox="1"/>
          <p:nvPr>
            <p:ph idx="1" type="body"/>
          </p:nvPr>
        </p:nvSpPr>
        <p:spPr>
          <a:xfrm>
            <a:off x="1297500" y="1567550"/>
            <a:ext cx="7038900" cy="33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Guess the closed form……………..</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2400">
                <a:solidFill>
                  <a:srgbClr val="FF0000"/>
                </a:solidFill>
              </a:rPr>
              <a:t>You might think it is 2</a:t>
            </a:r>
            <a:r>
              <a:rPr baseline="30000" lang="en" sz="2400">
                <a:solidFill>
                  <a:srgbClr val="FF0000"/>
                </a:solidFill>
              </a:rPr>
              <a:t>n</a:t>
            </a:r>
            <a:r>
              <a:rPr lang="en" sz="2400">
                <a:solidFill>
                  <a:srgbClr val="FF0000"/>
                </a:solidFill>
              </a:rPr>
              <a:t>??</a:t>
            </a:r>
            <a:endParaRPr sz="2400">
              <a:solidFill>
                <a:srgbClr val="FF0000"/>
              </a:solidFill>
            </a:endParaRPr>
          </a:p>
          <a:p>
            <a:pPr indent="0" lvl="0" marL="0" rtl="0" algn="l">
              <a:spcBef>
                <a:spcPts val="1600"/>
              </a:spcBef>
              <a:spcAft>
                <a:spcPts val="0"/>
              </a:spcAft>
              <a:buNone/>
            </a:pPr>
            <a:r>
              <a:rPr lang="en" sz="2400">
                <a:solidFill>
                  <a:srgbClr val="FFFFFF"/>
                </a:solidFill>
              </a:rPr>
              <a:t>Let’s see some bigger case.</a:t>
            </a:r>
            <a:endParaRPr sz="2400">
              <a:solidFill>
                <a:srgbClr val="FFFFFF"/>
              </a:solidFill>
            </a:endParaRPr>
          </a:p>
          <a:p>
            <a:pPr indent="0" lvl="0" marL="0" rtl="0" algn="l">
              <a:spcBef>
                <a:spcPts val="1600"/>
              </a:spcBef>
              <a:spcAft>
                <a:spcPts val="1600"/>
              </a:spcAft>
              <a:buNone/>
            </a:pPr>
            <a:r>
              <a:t/>
            </a:r>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15"/>
          <p:cNvPicPr preferRelativeResize="0"/>
          <p:nvPr/>
        </p:nvPicPr>
        <p:blipFill>
          <a:blip r:embed="rId3">
            <a:alphaModFix/>
          </a:blip>
          <a:stretch>
            <a:fillRect/>
          </a:stretch>
        </p:blipFill>
        <p:spPr>
          <a:xfrm>
            <a:off x="2486025" y="2127388"/>
            <a:ext cx="4171950" cy="141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Determine Recurrence Eqn.</a:t>
            </a:r>
            <a:endParaRPr sz="3600">
              <a:solidFill>
                <a:srgbClr val="FFFFFF"/>
              </a:solidFill>
            </a:endParaRPr>
          </a:p>
        </p:txBody>
      </p:sp>
      <p:sp>
        <p:nvSpPr>
          <p:cNvPr id="157" name="Google Shape;157;p16"/>
          <p:cNvSpPr txBox="1"/>
          <p:nvPr>
            <p:ph idx="1" type="body"/>
          </p:nvPr>
        </p:nvSpPr>
        <p:spPr>
          <a:xfrm>
            <a:off x="1297500" y="1210925"/>
            <a:ext cx="7038900" cy="384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2000">
              <a:solidFill>
                <a:srgbClr val="FFFFFF"/>
              </a:solidFill>
              <a:latin typeface="Arial"/>
              <a:ea typeface="Arial"/>
              <a:cs typeface="Arial"/>
              <a:sym typeface="Arial"/>
            </a:endParaRPr>
          </a:p>
          <a:p>
            <a:pPr indent="0" lvl="0" marL="0" rtl="0" algn="just">
              <a:spcBef>
                <a:spcPts val="0"/>
              </a:spcBef>
              <a:spcAft>
                <a:spcPts val="0"/>
              </a:spcAft>
              <a:buNone/>
            </a:pPr>
            <a:r>
              <a:t/>
            </a:r>
            <a:endParaRPr b="1" sz="2000">
              <a:solidFill>
                <a:srgbClr val="FFFFFF"/>
              </a:solidFill>
              <a:latin typeface="Arial"/>
              <a:ea typeface="Arial"/>
              <a:cs typeface="Arial"/>
              <a:sym typeface="Arial"/>
            </a:endParaRPr>
          </a:p>
          <a:p>
            <a:pPr indent="0" lvl="0" marL="0" rtl="0" algn="just">
              <a:spcBef>
                <a:spcPts val="0"/>
              </a:spcBef>
              <a:spcAft>
                <a:spcPts val="0"/>
              </a:spcAft>
              <a:buNone/>
            </a:pPr>
            <a:r>
              <a:t/>
            </a:r>
            <a:endParaRPr b="1" sz="2000">
              <a:solidFill>
                <a:srgbClr val="FFFFFF"/>
              </a:solidFill>
              <a:latin typeface="Arial"/>
              <a:ea typeface="Arial"/>
              <a:cs typeface="Arial"/>
              <a:sym typeface="Arial"/>
            </a:endParaRPr>
          </a:p>
          <a:p>
            <a:pPr indent="0" lvl="0" marL="0" rtl="0" algn="just">
              <a:spcBef>
                <a:spcPts val="0"/>
              </a:spcBef>
              <a:spcAft>
                <a:spcPts val="0"/>
              </a:spcAft>
              <a:buNone/>
            </a:pPr>
            <a:r>
              <a:rPr b="1" lang="en" sz="1400">
                <a:solidFill>
                  <a:srgbClr val="FFFFFF"/>
                </a:solidFill>
                <a:latin typeface="Arial"/>
                <a:ea typeface="Arial"/>
                <a:cs typeface="Arial"/>
                <a:sym typeface="Arial"/>
              </a:rPr>
              <a:t>Suffice</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n</a:t>
            </a:r>
            <a:r>
              <a:rPr baseline="30000" lang="en" sz="1400">
                <a:solidFill>
                  <a:srgbClr val="FFFFFF"/>
                </a:solidFill>
                <a:latin typeface="Arial"/>
                <a:ea typeface="Arial"/>
                <a:cs typeface="Arial"/>
                <a:sym typeface="Arial"/>
              </a:rPr>
              <a:t>th</a:t>
            </a:r>
            <a:r>
              <a:rPr lang="en" sz="1400">
                <a:solidFill>
                  <a:srgbClr val="FFFFFF"/>
                </a:solidFill>
                <a:latin typeface="Arial"/>
                <a:ea typeface="Arial"/>
                <a:cs typeface="Arial"/>
                <a:sym typeface="Arial"/>
              </a:rPr>
              <a:t> line (for n &gt; 0) increases the number of regions by k if and only if it splits k of the old regions, and</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it splits k old regions if and only if it hits the previous lines in k − 1 different places.</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Two lines can intersect in at most one point. Therefore the new line can intersect the n−1 old lines in at most n−1 different points, and we must have k ≤ n.</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We have established the upper bound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
        <p:nvSpPr>
          <p:cNvPr id="158" name="Google Shape;1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16"/>
          <p:cNvPicPr preferRelativeResize="0"/>
          <p:nvPr/>
        </p:nvPicPr>
        <p:blipFill>
          <a:blip r:embed="rId3">
            <a:alphaModFix/>
          </a:blip>
          <a:stretch>
            <a:fillRect/>
          </a:stretch>
        </p:blipFill>
        <p:spPr>
          <a:xfrm>
            <a:off x="1422975" y="1307850"/>
            <a:ext cx="1940325" cy="985100"/>
          </a:xfrm>
          <a:prstGeom prst="rect">
            <a:avLst/>
          </a:prstGeom>
          <a:noFill/>
          <a:ln>
            <a:noFill/>
          </a:ln>
        </p:spPr>
      </p:pic>
      <p:pic>
        <p:nvPicPr>
          <p:cNvPr id="160" name="Google Shape;160;p16"/>
          <p:cNvPicPr preferRelativeResize="0"/>
          <p:nvPr/>
        </p:nvPicPr>
        <p:blipFill>
          <a:blip r:embed="rId4">
            <a:alphaModFix/>
          </a:blip>
          <a:stretch>
            <a:fillRect/>
          </a:stretch>
        </p:blipFill>
        <p:spPr>
          <a:xfrm>
            <a:off x="4040488" y="1307838"/>
            <a:ext cx="2867025" cy="638175"/>
          </a:xfrm>
          <a:prstGeom prst="rect">
            <a:avLst/>
          </a:prstGeom>
          <a:noFill/>
          <a:ln>
            <a:noFill/>
          </a:ln>
        </p:spPr>
      </p:pic>
      <p:pic>
        <p:nvPicPr>
          <p:cNvPr id="161" name="Google Shape;161;p16"/>
          <p:cNvPicPr preferRelativeResize="0"/>
          <p:nvPr/>
        </p:nvPicPr>
        <p:blipFill>
          <a:blip r:embed="rId5">
            <a:alphaModFix/>
          </a:blip>
          <a:stretch>
            <a:fillRect/>
          </a:stretch>
        </p:blipFill>
        <p:spPr>
          <a:xfrm>
            <a:off x="3455550" y="4458200"/>
            <a:ext cx="3021450" cy="54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Determine Recurrence Eqn.</a:t>
            </a:r>
            <a:endParaRPr/>
          </a:p>
        </p:txBody>
      </p:sp>
      <p:sp>
        <p:nvSpPr>
          <p:cNvPr id="167" name="Google Shape;167;p17"/>
          <p:cNvSpPr txBox="1"/>
          <p:nvPr>
            <p:ph idx="1" type="body"/>
          </p:nvPr>
        </p:nvSpPr>
        <p:spPr>
          <a:xfrm>
            <a:off x="1297500" y="1395425"/>
            <a:ext cx="7038900" cy="366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FFFFFF"/>
                </a:solidFill>
                <a:latin typeface="Arial"/>
                <a:ea typeface="Arial"/>
                <a:cs typeface="Arial"/>
                <a:sym typeface="Arial"/>
              </a:rPr>
              <a:t>Necessity</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We simply place the n</a:t>
            </a:r>
            <a:r>
              <a:rPr baseline="30000" lang="en" sz="1400">
                <a:solidFill>
                  <a:srgbClr val="FFFFFF"/>
                </a:solidFill>
                <a:latin typeface="Arial"/>
                <a:ea typeface="Arial"/>
                <a:cs typeface="Arial"/>
                <a:sym typeface="Arial"/>
              </a:rPr>
              <a:t>th</a:t>
            </a:r>
            <a:r>
              <a:rPr lang="en" sz="1400">
                <a:solidFill>
                  <a:srgbClr val="FFFFFF"/>
                </a:solidFill>
                <a:latin typeface="Arial"/>
                <a:ea typeface="Arial"/>
                <a:cs typeface="Arial"/>
                <a:sym typeface="Arial"/>
              </a:rPr>
              <a:t> line in such a way that it's not parallel to any of the others (hence it intersects them all), and such that it doesn't go through any of the existing intersection points (hence it intersects them all in different places). I.e.</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800">
                <a:solidFill>
                  <a:srgbClr val="FFFFFF"/>
                </a:solidFill>
                <a:latin typeface="Arial"/>
                <a:ea typeface="Arial"/>
                <a:cs typeface="Arial"/>
                <a:sym typeface="Arial"/>
              </a:rPr>
              <a:t>Hence, the recurrence equation is is, </a:t>
            </a:r>
            <a:endParaRPr sz="1800">
              <a:solidFill>
                <a:srgbClr val="FFFFFF"/>
              </a:solidFill>
              <a:latin typeface="Arial"/>
              <a:ea typeface="Arial"/>
              <a:cs typeface="Arial"/>
              <a:sym typeface="Arial"/>
            </a:endParaRPr>
          </a:p>
          <a:p>
            <a:pPr indent="0" lvl="0" marL="0" rtl="0" algn="just">
              <a:spcBef>
                <a:spcPts val="0"/>
              </a:spcBef>
              <a:spcAft>
                <a:spcPts val="0"/>
              </a:spcAft>
              <a:buNone/>
            </a:pPr>
            <a:r>
              <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68" name="Google Shape;1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17"/>
          <p:cNvPicPr preferRelativeResize="0"/>
          <p:nvPr/>
        </p:nvPicPr>
        <p:blipFill>
          <a:blip r:embed="rId3">
            <a:alphaModFix/>
          </a:blip>
          <a:stretch>
            <a:fillRect/>
          </a:stretch>
        </p:blipFill>
        <p:spPr>
          <a:xfrm>
            <a:off x="2761250" y="2571738"/>
            <a:ext cx="3829050" cy="714375"/>
          </a:xfrm>
          <a:prstGeom prst="rect">
            <a:avLst/>
          </a:prstGeom>
          <a:noFill/>
          <a:ln>
            <a:noFill/>
          </a:ln>
        </p:spPr>
      </p:pic>
      <p:pic>
        <p:nvPicPr>
          <p:cNvPr id="170" name="Google Shape;170;p17"/>
          <p:cNvPicPr preferRelativeResize="0"/>
          <p:nvPr/>
        </p:nvPicPr>
        <p:blipFill>
          <a:blip r:embed="rId4">
            <a:alphaModFix/>
          </a:blip>
          <a:stretch>
            <a:fillRect/>
          </a:stretch>
        </p:blipFill>
        <p:spPr>
          <a:xfrm>
            <a:off x="2904125" y="3938175"/>
            <a:ext cx="3543300" cy="81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Determine the Closed Form</a:t>
            </a:r>
            <a:endParaRPr sz="3600">
              <a:solidFill>
                <a:srgbClr val="FFFFFF"/>
              </a:solidFill>
            </a:endParaRPr>
          </a:p>
        </p:txBody>
      </p:sp>
      <p:sp>
        <p:nvSpPr>
          <p:cNvPr id="176" name="Google Shape;176;p18"/>
          <p:cNvSpPr txBox="1"/>
          <p:nvPr>
            <p:ph idx="1" type="body"/>
          </p:nvPr>
        </p:nvSpPr>
        <p:spPr>
          <a:xfrm>
            <a:off x="1297500" y="1150675"/>
            <a:ext cx="7038900" cy="3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Now,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Or,</a:t>
            </a:r>
            <a:endParaRPr/>
          </a:p>
          <a:p>
            <a:pPr indent="0" lvl="0" marL="0" rtl="0" algn="l">
              <a:spcBef>
                <a:spcPts val="1600"/>
              </a:spcBef>
              <a:spcAft>
                <a:spcPts val="1600"/>
              </a:spcAft>
              <a:buNone/>
            </a:pPr>
            <a:r>
              <a:rPr lang="en"/>
              <a:t> </a:t>
            </a:r>
            <a:endParaRPr/>
          </a:p>
        </p:txBody>
      </p:sp>
      <p:sp>
        <p:nvSpPr>
          <p:cNvPr id="177" name="Google Shape;1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18"/>
          <p:cNvPicPr preferRelativeResize="0"/>
          <p:nvPr/>
        </p:nvPicPr>
        <p:blipFill>
          <a:blip r:embed="rId3">
            <a:alphaModFix/>
          </a:blip>
          <a:stretch>
            <a:fillRect/>
          </a:stretch>
        </p:blipFill>
        <p:spPr>
          <a:xfrm>
            <a:off x="1986413" y="1218963"/>
            <a:ext cx="5343525" cy="1819275"/>
          </a:xfrm>
          <a:prstGeom prst="rect">
            <a:avLst/>
          </a:prstGeom>
          <a:noFill/>
          <a:ln>
            <a:noFill/>
          </a:ln>
        </p:spPr>
      </p:pic>
      <p:pic>
        <p:nvPicPr>
          <p:cNvPr id="179" name="Google Shape;179;p18"/>
          <p:cNvPicPr preferRelativeResize="0"/>
          <p:nvPr/>
        </p:nvPicPr>
        <p:blipFill>
          <a:blip r:embed="rId4">
            <a:alphaModFix/>
          </a:blip>
          <a:stretch>
            <a:fillRect/>
          </a:stretch>
        </p:blipFill>
        <p:spPr>
          <a:xfrm>
            <a:off x="2030875" y="3294675"/>
            <a:ext cx="5572125" cy="895350"/>
          </a:xfrm>
          <a:prstGeom prst="rect">
            <a:avLst/>
          </a:prstGeom>
          <a:noFill/>
          <a:ln>
            <a:noFill/>
          </a:ln>
        </p:spPr>
      </p:pic>
      <p:pic>
        <p:nvPicPr>
          <p:cNvPr id="180" name="Google Shape;180;p18"/>
          <p:cNvPicPr preferRelativeResize="0"/>
          <p:nvPr/>
        </p:nvPicPr>
        <p:blipFill>
          <a:blip r:embed="rId5">
            <a:alphaModFix/>
          </a:blip>
          <a:stretch>
            <a:fillRect/>
          </a:stretch>
        </p:blipFill>
        <p:spPr>
          <a:xfrm>
            <a:off x="2030875" y="4304338"/>
            <a:ext cx="2800350" cy="75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186" name="Google Shape;18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7" name="Google Shape;18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19"/>
          <p:cNvPicPr preferRelativeResize="0"/>
          <p:nvPr/>
        </p:nvPicPr>
        <p:blipFill>
          <a:blip r:embed="rId3">
            <a:alphaModFix/>
          </a:blip>
          <a:stretch>
            <a:fillRect/>
          </a:stretch>
        </p:blipFill>
        <p:spPr>
          <a:xfrm>
            <a:off x="2767388" y="2331613"/>
            <a:ext cx="3724275" cy="73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a:t>
            </a:r>
            <a:endParaRPr/>
          </a:p>
        </p:txBody>
      </p:sp>
      <p:sp>
        <p:nvSpPr>
          <p:cNvPr id="194" name="Google Shape;194;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FF00"/>
              </a:solidFill>
            </a:endParaRPr>
          </a:p>
          <a:p>
            <a:pPr indent="0" lvl="0" marL="0" rtl="0" algn="l">
              <a:spcBef>
                <a:spcPts val="1600"/>
              </a:spcBef>
              <a:spcAft>
                <a:spcPts val="0"/>
              </a:spcAft>
              <a:buNone/>
            </a:pPr>
            <a:r>
              <a:t/>
            </a:r>
            <a:endParaRPr sz="2400">
              <a:solidFill>
                <a:srgbClr val="00FF00"/>
              </a:solidFill>
            </a:endParaRPr>
          </a:p>
          <a:p>
            <a:pPr indent="0" lvl="0" marL="0" rtl="0" algn="l">
              <a:spcBef>
                <a:spcPts val="1600"/>
              </a:spcBef>
              <a:spcAft>
                <a:spcPts val="1600"/>
              </a:spcAft>
              <a:buNone/>
            </a:pPr>
            <a:r>
              <a:rPr lang="en" sz="2400">
                <a:solidFill>
                  <a:srgbClr val="00FF00"/>
                </a:solidFill>
              </a:rPr>
              <a:t>Prove the closed form of L</a:t>
            </a:r>
            <a:r>
              <a:rPr baseline="-25000" lang="en" sz="2400">
                <a:solidFill>
                  <a:srgbClr val="00FF00"/>
                </a:solidFill>
              </a:rPr>
              <a:t>n</a:t>
            </a:r>
            <a:r>
              <a:rPr lang="en" sz="2400">
                <a:solidFill>
                  <a:srgbClr val="00FF00"/>
                </a:solidFill>
              </a:rPr>
              <a:t> using Induction Method.</a:t>
            </a:r>
            <a:endParaRPr sz="2400">
              <a:solidFill>
                <a:srgbClr val="00FF00"/>
              </a:solidFill>
            </a:endParaRPr>
          </a:p>
        </p:txBody>
      </p:sp>
      <p:sp>
        <p:nvSpPr>
          <p:cNvPr id="195" name="Google Shape;1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Bent Lines in the Plane</a:t>
            </a:r>
            <a:endParaRPr/>
          </a:p>
        </p:txBody>
      </p:sp>
      <p:sp>
        <p:nvSpPr>
          <p:cNvPr id="201" name="Google Shape;20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FFFF"/>
              </a:solidFill>
            </a:endParaRPr>
          </a:p>
          <a:p>
            <a:pPr indent="0" lvl="0" marL="0" rtl="0" algn="l">
              <a:spcBef>
                <a:spcPts val="1600"/>
              </a:spcBef>
              <a:spcAft>
                <a:spcPts val="0"/>
              </a:spcAft>
              <a:buNone/>
            </a:pPr>
            <a:r>
              <a:t/>
            </a:r>
            <a:endParaRPr sz="2400">
              <a:solidFill>
                <a:srgbClr val="00FFFF"/>
              </a:solidFill>
            </a:endParaRPr>
          </a:p>
          <a:p>
            <a:pPr indent="0" lvl="0" marL="0" rtl="0" algn="l">
              <a:spcBef>
                <a:spcPts val="1600"/>
              </a:spcBef>
              <a:spcAft>
                <a:spcPts val="1600"/>
              </a:spcAft>
              <a:buNone/>
            </a:pPr>
            <a:r>
              <a:rPr lang="en" sz="2400">
                <a:solidFill>
                  <a:srgbClr val="00FFFF"/>
                </a:solidFill>
              </a:rPr>
              <a:t>What if we use bent lines instead of straight lines??</a:t>
            </a:r>
            <a:endParaRPr sz="2400">
              <a:solidFill>
                <a:srgbClr val="00FFFF"/>
              </a:solidFill>
            </a:endParaRPr>
          </a:p>
        </p:txBody>
      </p:sp>
      <p:sp>
        <p:nvSpPr>
          <p:cNvPr id="202" name="Google Shape;2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