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ba70a632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ba70a632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ba70a6327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a70a6327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ba70a632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ba70a632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a70a632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a70a632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ba70a632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ba70a632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ba70a632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a70a632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ba70a632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ba70a632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a70a632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a70a632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a70a632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a70a632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ba70a632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ba70a632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ba70a632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ba70a632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Problem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Arial"/>
                <a:ea typeface="Arial"/>
                <a:cs typeface="Arial"/>
                <a:sym typeface="Arial"/>
              </a:rPr>
              <a:t>Pattern of the Closed Form for J(n)</a:t>
            </a:r>
            <a:endParaRPr sz="3000">
              <a:solidFill>
                <a:srgbClr val="FFFFFF"/>
              </a:solidFill>
            </a:endParaRPr>
          </a:p>
        </p:txBody>
      </p:sp>
      <p:sp>
        <p:nvSpPr>
          <p:cNvPr id="199" name="Google Shape;1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22"/>
          <p:cNvPicPr preferRelativeResize="0"/>
          <p:nvPr/>
        </p:nvPicPr>
        <p:blipFill>
          <a:blip r:embed="rId3">
            <a:alphaModFix/>
          </a:blip>
          <a:stretch>
            <a:fillRect/>
          </a:stretch>
        </p:blipFill>
        <p:spPr>
          <a:xfrm>
            <a:off x="4092860" y="1094400"/>
            <a:ext cx="1313215" cy="4049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Arial"/>
                <a:ea typeface="Arial"/>
                <a:cs typeface="Arial"/>
                <a:sym typeface="Arial"/>
              </a:rPr>
              <a:t>A Hypothesized Closed Form for J(n)</a:t>
            </a:r>
            <a:endParaRPr sz="3000">
              <a:solidFill>
                <a:srgbClr val="FFFFFF"/>
              </a:solidFill>
            </a:endParaRPr>
          </a:p>
        </p:txBody>
      </p:sp>
      <p:sp>
        <p:nvSpPr>
          <p:cNvPr id="206" name="Google Shape;20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3"/>
          <p:cNvPicPr preferRelativeResize="0"/>
          <p:nvPr/>
        </p:nvPicPr>
        <p:blipFill>
          <a:blip r:embed="rId3">
            <a:alphaModFix/>
          </a:blip>
          <a:stretch>
            <a:fillRect/>
          </a:stretch>
        </p:blipFill>
        <p:spPr>
          <a:xfrm>
            <a:off x="1331788" y="1065750"/>
            <a:ext cx="6480424" cy="377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a:t>
            </a:r>
            <a:endParaRPr/>
          </a:p>
        </p:txBody>
      </p:sp>
      <p:sp>
        <p:nvSpPr>
          <p:cNvPr id="213" name="Google Shape;21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FF00"/>
              </a:solidFill>
            </a:endParaRPr>
          </a:p>
          <a:p>
            <a:pPr indent="0" lvl="0" marL="0" rtl="0" algn="l">
              <a:spcBef>
                <a:spcPts val="1600"/>
              </a:spcBef>
              <a:spcAft>
                <a:spcPts val="1600"/>
              </a:spcAft>
              <a:buNone/>
            </a:pPr>
            <a:r>
              <a:rPr lang="en" sz="2400">
                <a:solidFill>
                  <a:srgbClr val="00FF00"/>
                </a:solidFill>
              </a:rPr>
              <a:t>Prove the closed form of J(n) using Induction Method.</a:t>
            </a:r>
            <a:endParaRPr/>
          </a:p>
        </p:txBody>
      </p:sp>
      <p:sp>
        <p:nvSpPr>
          <p:cNvPr id="214" name="Google Shape;21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00FF00"/>
                </a:solidFill>
                <a:latin typeface="Arial"/>
                <a:ea typeface="Arial"/>
                <a:cs typeface="Arial"/>
                <a:sym typeface="Arial"/>
              </a:rPr>
              <a:t>What is Recurrence?</a:t>
            </a:r>
            <a:endParaRPr>
              <a:solidFill>
                <a:srgbClr val="00FF00"/>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Arial"/>
                <a:ea typeface="Arial"/>
                <a:cs typeface="Arial"/>
                <a:sym typeface="Arial"/>
              </a:rPr>
              <a:t>The solution to a problem can be constructed from the solutions to smaller instances of the same problem.</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42" name="Google Shape;14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The Josephus Problem</a:t>
            </a:r>
            <a:endParaRPr sz="3600">
              <a:solidFill>
                <a:srgbClr val="FFFFFF"/>
              </a:solidFill>
            </a:endParaRPr>
          </a:p>
        </p:txBody>
      </p:sp>
      <p:sp>
        <p:nvSpPr>
          <p:cNvPr id="148" name="Google Shape;148;p15"/>
          <p:cNvSpPr txBox="1"/>
          <p:nvPr>
            <p:ph idx="1" type="body"/>
          </p:nvPr>
        </p:nvSpPr>
        <p:spPr>
          <a:xfrm>
            <a:off x="1297500" y="1135275"/>
            <a:ext cx="7038900" cy="3962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800" u="sng">
                <a:solidFill>
                  <a:srgbClr val="FFFFFF"/>
                </a:solidFill>
                <a:latin typeface="Arial"/>
                <a:ea typeface="Arial"/>
                <a:cs typeface="Arial"/>
                <a:sym typeface="Arial"/>
              </a:rPr>
              <a:t>Background: </a:t>
            </a:r>
            <a:r>
              <a:rPr lang="en" sz="1800">
                <a:solidFill>
                  <a:srgbClr val="FFFFFF"/>
                </a:solidFill>
                <a:latin typeface="Arial"/>
                <a:ea typeface="Arial"/>
                <a:cs typeface="Arial"/>
                <a:sym typeface="Arial"/>
              </a:rPr>
              <a:t> </a:t>
            </a:r>
            <a:endParaRPr sz="1800">
              <a:solidFill>
                <a:srgbClr val="FFFFFF"/>
              </a:solidFill>
              <a:latin typeface="Arial"/>
              <a:ea typeface="Arial"/>
              <a:cs typeface="Arial"/>
              <a:sym typeface="Arial"/>
            </a:endParaRPr>
          </a:p>
          <a:p>
            <a:pPr indent="0" lvl="0" marL="0" rtl="0" algn="l">
              <a:lnSpc>
                <a:spcPct val="90000"/>
              </a:lnSpc>
              <a:spcBef>
                <a:spcPts val="0"/>
              </a:spcBef>
              <a:spcAft>
                <a:spcPts val="0"/>
              </a:spcAft>
              <a:buNone/>
            </a:pPr>
            <a:r>
              <a:t/>
            </a:r>
            <a:endParaRPr sz="1800">
              <a:solidFill>
                <a:srgbClr val="FFFFFF"/>
              </a:solidFill>
              <a:latin typeface="Arial"/>
              <a:ea typeface="Arial"/>
              <a:cs typeface="Arial"/>
              <a:sym typeface="Arial"/>
            </a:endParaRPr>
          </a:p>
          <a:p>
            <a:pPr indent="0" lvl="0" marL="0" rtl="0" algn="just">
              <a:lnSpc>
                <a:spcPct val="90000"/>
              </a:lnSpc>
              <a:spcBef>
                <a:spcPts val="0"/>
              </a:spcBef>
              <a:spcAft>
                <a:spcPts val="0"/>
              </a:spcAft>
              <a:buNone/>
            </a:pPr>
            <a:r>
              <a:rPr lang="en" sz="1800" u="sng">
                <a:solidFill>
                  <a:srgbClr val="FFFFFF"/>
                </a:solidFill>
                <a:latin typeface="Arial"/>
                <a:ea typeface="Arial"/>
                <a:cs typeface="Arial"/>
                <a:sym typeface="Arial"/>
              </a:rPr>
              <a:t>Flavius Josephus</a:t>
            </a:r>
            <a:r>
              <a:rPr lang="en" sz="1800">
                <a:solidFill>
                  <a:srgbClr val="FFFFFF"/>
                </a:solidFill>
                <a:latin typeface="Arial"/>
                <a:ea typeface="Arial"/>
                <a:cs typeface="Arial"/>
                <a:sym typeface="Arial"/>
              </a:rPr>
              <a:t> is a Jewish historian living in the 1st century. According to his account, he and his 40 comrade soldiers were trapped in a cave, surrounded by Romans. They chose suicide over capture and decided that they would form a circle and start killing one by skipping every two others.  By luck, or maybe by the hand of God, Josephus and another man remained the last and gave up to the Romans.</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6309925" y="3396025"/>
            <a:ext cx="2026475" cy="1701125"/>
          </a:xfrm>
          <a:prstGeom prst="rect">
            <a:avLst/>
          </a:prstGeom>
          <a:noFill/>
          <a:ln>
            <a:noFill/>
          </a:ln>
        </p:spPr>
      </p:pic>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Problem Definition</a:t>
            </a:r>
            <a:endParaRPr sz="3600">
              <a:solidFill>
                <a:srgbClr val="FFFFFF"/>
              </a:solidFill>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u="sng">
                <a:solidFill>
                  <a:srgbClr val="00FFFF"/>
                </a:solidFill>
                <a:latin typeface="Arial"/>
                <a:ea typeface="Arial"/>
                <a:cs typeface="Arial"/>
                <a:sym typeface="Arial"/>
              </a:rPr>
              <a:t>Given:</a:t>
            </a:r>
            <a:endParaRPr b="1" sz="2400" u="sng">
              <a:solidFill>
                <a:srgbClr val="00FFFF"/>
              </a:solidFill>
              <a:latin typeface="Arial"/>
              <a:ea typeface="Arial"/>
              <a:cs typeface="Arial"/>
              <a:sym typeface="Arial"/>
            </a:endParaRPr>
          </a:p>
          <a:p>
            <a:pPr indent="0" lvl="0" marL="0" rtl="0" algn="l">
              <a:spcBef>
                <a:spcPts val="0"/>
              </a:spcBef>
              <a:spcAft>
                <a:spcPts val="0"/>
              </a:spcAft>
              <a:buNone/>
            </a:pPr>
            <a:r>
              <a:rPr i="1" lang="en" sz="2400">
                <a:solidFill>
                  <a:srgbClr val="FFFFFF"/>
                </a:solidFill>
                <a:latin typeface="Arial"/>
                <a:ea typeface="Arial"/>
                <a:cs typeface="Arial"/>
                <a:sym typeface="Arial"/>
              </a:rPr>
              <a:t>n</a:t>
            </a:r>
            <a:r>
              <a:rPr lang="en" sz="2400">
                <a:solidFill>
                  <a:srgbClr val="FFFFFF"/>
                </a:solidFill>
                <a:latin typeface="Arial"/>
                <a:ea typeface="Arial"/>
                <a:cs typeface="Arial"/>
                <a:sym typeface="Arial"/>
              </a:rPr>
              <a:t> people numbered 1 to </a:t>
            </a:r>
            <a:r>
              <a:rPr i="1" lang="en" sz="2400">
                <a:solidFill>
                  <a:srgbClr val="FFFFFF"/>
                </a:solidFill>
                <a:latin typeface="Arial"/>
                <a:ea typeface="Arial"/>
                <a:cs typeface="Arial"/>
                <a:sym typeface="Arial"/>
              </a:rPr>
              <a:t>n </a:t>
            </a:r>
            <a:r>
              <a:rPr lang="en" sz="2400">
                <a:solidFill>
                  <a:srgbClr val="FFFFFF"/>
                </a:solidFill>
                <a:latin typeface="Arial"/>
                <a:ea typeface="Arial"/>
                <a:cs typeface="Arial"/>
                <a:sym typeface="Arial"/>
              </a:rPr>
              <a:t>around a circle</a:t>
            </a:r>
            <a:endParaRPr sz="2400">
              <a:solidFill>
                <a:srgbClr val="FFFFFF"/>
              </a:solidFill>
              <a:latin typeface="Arial"/>
              <a:ea typeface="Arial"/>
              <a:cs typeface="Arial"/>
              <a:sym typeface="Arial"/>
            </a:endParaRPr>
          </a:p>
          <a:p>
            <a:pPr indent="0" lvl="0" marL="0" rtl="0" algn="l">
              <a:lnSpc>
                <a:spcPct val="90000"/>
              </a:lnSpc>
              <a:spcBef>
                <a:spcPts val="0"/>
              </a:spcBef>
              <a:spcAft>
                <a:spcPts val="0"/>
              </a:spcAft>
              <a:buNone/>
            </a:pPr>
            <a:r>
              <a:rPr b="1" lang="en" sz="2400" u="sng">
                <a:solidFill>
                  <a:srgbClr val="00FF00"/>
                </a:solidFill>
                <a:latin typeface="Arial"/>
                <a:ea typeface="Arial"/>
                <a:cs typeface="Arial"/>
                <a:sym typeface="Arial"/>
              </a:rPr>
              <a:t>Rules:</a:t>
            </a:r>
            <a:endParaRPr b="1" sz="2400" u="sng">
              <a:solidFill>
                <a:srgbClr val="00FF00"/>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Eliminate every second remaining person until only one survives.</a:t>
            </a:r>
            <a:endParaRPr sz="2400">
              <a:solidFill>
                <a:srgbClr val="FFFFFF"/>
              </a:solidFill>
              <a:latin typeface="Arial"/>
              <a:ea typeface="Arial"/>
              <a:cs typeface="Arial"/>
              <a:sym typeface="Arial"/>
            </a:endParaRPr>
          </a:p>
          <a:p>
            <a:pPr indent="0" lvl="0" marL="0" rtl="0" algn="l">
              <a:spcBef>
                <a:spcPts val="0"/>
              </a:spcBef>
              <a:spcAft>
                <a:spcPts val="0"/>
              </a:spcAft>
              <a:buNone/>
            </a:pPr>
            <a:r>
              <a:rPr b="1" lang="en" sz="2400" u="sng">
                <a:solidFill>
                  <a:srgbClr val="FF0000"/>
                </a:solidFill>
                <a:latin typeface="Arial"/>
                <a:ea typeface="Arial"/>
                <a:cs typeface="Arial"/>
                <a:sym typeface="Arial"/>
              </a:rPr>
              <a:t>Problem:</a:t>
            </a:r>
            <a:endParaRPr b="1" sz="2400" u="sng">
              <a:solidFill>
                <a:srgbClr val="FF0000"/>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Determine the survivor’s number.</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Strategy</a:t>
            </a:r>
            <a:endParaRPr sz="3600">
              <a:solidFill>
                <a:srgbClr val="FFFFFF"/>
              </a:solidFill>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Introduce appropriate notation:</a:t>
            </a:r>
            <a:endParaRPr/>
          </a:p>
          <a:p>
            <a:pPr indent="0" lvl="0" marL="0" rtl="0" algn="l">
              <a:spcBef>
                <a:spcPts val="1600"/>
              </a:spcBef>
              <a:spcAft>
                <a:spcPts val="0"/>
              </a:spcAft>
              <a:buNone/>
            </a:pPr>
            <a:r>
              <a:rPr lang="en"/>
              <a:t>J(n) denotes the survivor’s assigned number.</a:t>
            </a:r>
            <a:endParaRPr/>
          </a:p>
          <a:p>
            <a:pPr indent="-311150" lvl="0" marL="457200" rtl="0" algn="l">
              <a:spcBef>
                <a:spcPts val="1600"/>
              </a:spcBef>
              <a:spcAft>
                <a:spcPts val="0"/>
              </a:spcAft>
              <a:buSzPts val="1300"/>
              <a:buChar char="❖"/>
            </a:pPr>
            <a:r>
              <a:rPr lang="en"/>
              <a:t>Look at small cases first:</a:t>
            </a:r>
            <a:endParaRPr/>
          </a:p>
          <a:p>
            <a:pPr indent="0" lvl="0" marL="0" rtl="0" algn="l">
              <a:spcBef>
                <a:spcPts val="1600"/>
              </a:spcBef>
              <a:spcAft>
                <a:spcPts val="1600"/>
              </a:spcAft>
              <a:buNone/>
            </a:pPr>
            <a:r>
              <a:t/>
            </a:r>
            <a:endParaRPr/>
          </a:p>
        </p:txBody>
      </p:sp>
      <p:pic>
        <p:nvPicPr>
          <p:cNvPr id="164" name="Google Shape;164;p17"/>
          <p:cNvPicPr preferRelativeResize="0"/>
          <p:nvPr/>
        </p:nvPicPr>
        <p:blipFill>
          <a:blip r:embed="rId3">
            <a:alphaModFix/>
          </a:blip>
          <a:stretch>
            <a:fillRect/>
          </a:stretch>
        </p:blipFill>
        <p:spPr>
          <a:xfrm>
            <a:off x="6358075" y="798550"/>
            <a:ext cx="1733550" cy="4171950"/>
          </a:xfrm>
          <a:prstGeom prst="rect">
            <a:avLst/>
          </a:prstGeom>
          <a:noFill/>
          <a:ln>
            <a:noFill/>
          </a:ln>
        </p:spPr>
      </p:pic>
      <p:sp>
        <p:nvSpPr>
          <p:cNvPr id="165" name="Google Shape;16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Insights from Small Cases</a:t>
            </a:r>
            <a:endParaRPr sz="3600">
              <a:solidFill>
                <a:srgbClr val="FFFFFF"/>
              </a:solidFill>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We may start with:</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Courier New"/>
                <a:ea typeface="Courier New"/>
                <a:cs typeface="Courier New"/>
                <a:sym typeface="Courier New"/>
              </a:rPr>
              <a:t>   </a:t>
            </a:r>
            <a:r>
              <a:rPr lang="en" sz="2400">
                <a:solidFill>
                  <a:srgbClr val="FFFFFF"/>
                </a:solidFill>
                <a:latin typeface="Arial"/>
                <a:ea typeface="Arial"/>
                <a:cs typeface="Arial"/>
                <a:sym typeface="Arial"/>
              </a:rPr>
              <a:t>An even number 2</a:t>
            </a:r>
            <a:r>
              <a:rPr i="1" lang="en" sz="2400">
                <a:solidFill>
                  <a:srgbClr val="FFFFFF"/>
                </a:solidFill>
                <a:latin typeface="Arial"/>
                <a:ea typeface="Arial"/>
                <a:cs typeface="Arial"/>
                <a:sym typeface="Arial"/>
              </a:rPr>
              <a:t>n</a:t>
            </a:r>
            <a:r>
              <a:rPr lang="en" sz="2400">
                <a:solidFill>
                  <a:srgbClr val="FFFFFF"/>
                </a:solidFill>
                <a:latin typeface="Arial"/>
                <a:ea typeface="Arial"/>
                <a:cs typeface="Arial"/>
                <a:sym typeface="Arial"/>
              </a:rPr>
              <a:t> of people</a:t>
            </a:r>
            <a:endParaRPr sz="2400">
              <a:solidFill>
                <a:srgbClr val="FFFFFF"/>
              </a:solidFill>
              <a:latin typeface="Arial"/>
              <a:ea typeface="Arial"/>
              <a:cs typeface="Arial"/>
              <a:sym typeface="Arial"/>
            </a:endParaRPr>
          </a:p>
          <a:p>
            <a:pPr indent="0" lvl="0" marL="0" rtl="0" algn="l">
              <a:spcBef>
                <a:spcPts val="0"/>
              </a:spcBef>
              <a:spcAft>
                <a:spcPts val="0"/>
              </a:spcAft>
              <a:buNone/>
            </a:pPr>
            <a:r>
              <a:rPr lang="en" sz="2400">
                <a:solidFill>
                  <a:srgbClr val="FFFFFF"/>
                </a:solidFill>
                <a:latin typeface="Arial"/>
                <a:ea typeface="Arial"/>
                <a:cs typeface="Arial"/>
                <a:sym typeface="Arial"/>
              </a:rPr>
              <a:t>      An odd number 2</a:t>
            </a:r>
            <a:r>
              <a:rPr i="1" lang="en" sz="2400">
                <a:solidFill>
                  <a:srgbClr val="FFFFFF"/>
                </a:solidFill>
                <a:latin typeface="Arial"/>
                <a:ea typeface="Arial"/>
                <a:cs typeface="Arial"/>
                <a:sym typeface="Arial"/>
              </a:rPr>
              <a:t>n</a:t>
            </a:r>
            <a:r>
              <a:rPr lang="en" sz="2400">
                <a:solidFill>
                  <a:srgbClr val="FFFFFF"/>
                </a:solidFill>
                <a:latin typeface="Arial"/>
                <a:ea typeface="Arial"/>
                <a:cs typeface="Arial"/>
                <a:sym typeface="Arial"/>
              </a:rPr>
              <a:t> + 1 of people</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First round eliminates all people assigned with even numbers.</a:t>
            </a:r>
            <a:endParaRPr sz="2400">
              <a:solidFill>
                <a:srgbClr val="FFFFFF"/>
              </a:solidFill>
              <a:latin typeface="Arial"/>
              <a:ea typeface="Arial"/>
              <a:cs typeface="Arial"/>
              <a:sym typeface="Arial"/>
            </a:endParaRPr>
          </a:p>
          <a:p>
            <a:pPr indent="-381000" lvl="0" marL="457200" rtl="0" algn="l">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2</a:t>
            </a:r>
            <a:r>
              <a:rPr i="1" lang="en" sz="2400">
                <a:solidFill>
                  <a:srgbClr val="FFFFFF"/>
                </a:solidFill>
                <a:latin typeface="Arial"/>
                <a:ea typeface="Arial"/>
                <a:cs typeface="Arial"/>
                <a:sym typeface="Arial"/>
              </a:rPr>
              <a:t>n</a:t>
            </a:r>
            <a:r>
              <a:rPr lang="en" sz="2400">
                <a:solidFill>
                  <a:srgbClr val="FFFFFF"/>
                </a:solidFill>
                <a:latin typeface="Arial"/>
                <a:ea typeface="Arial"/>
                <a:cs typeface="Arial"/>
                <a:sym typeface="Arial"/>
              </a:rPr>
              <a:t> is the last person eliminated in the first round.</a:t>
            </a:r>
            <a:endParaRPr sz="2400">
              <a:solidFill>
                <a:srgbClr val="FFFFFF"/>
              </a:solidFill>
              <a:latin typeface="Arial"/>
              <a:ea typeface="Arial"/>
              <a:cs typeface="Arial"/>
              <a:sym typeface="Arial"/>
            </a:endParaRPr>
          </a:p>
          <a:p>
            <a:pPr indent="0" lvl="0" marL="0" rtl="0" algn="l">
              <a:spcBef>
                <a:spcPts val="0"/>
              </a:spcBef>
              <a:spcAft>
                <a:spcPts val="1600"/>
              </a:spcAft>
              <a:buNone/>
            </a:pPr>
            <a:r>
              <a:t/>
            </a:r>
            <a:endParaRPr>
              <a:solidFill>
                <a:srgbClr val="FFFFFF"/>
              </a:solidFill>
            </a:endParaRPr>
          </a:p>
        </p:txBody>
      </p:sp>
      <p:sp>
        <p:nvSpPr>
          <p:cNvPr id="172" name="Google Shape;1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A General Solution Pattern</a:t>
            </a:r>
            <a:endParaRPr sz="3600">
              <a:solidFill>
                <a:srgbClr val="FFFFFF"/>
              </a:solidFill>
            </a:endParaRPr>
          </a:p>
        </p:txBody>
      </p:sp>
      <p:sp>
        <p:nvSpPr>
          <p:cNvPr id="178" name="Google Shape;178;p19"/>
          <p:cNvSpPr txBox="1"/>
          <p:nvPr>
            <p:ph idx="1" type="body"/>
          </p:nvPr>
        </p:nvSpPr>
        <p:spPr>
          <a:xfrm>
            <a:off x="1297500" y="1170025"/>
            <a:ext cx="7038900" cy="38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00000"/>
                </a:solidFill>
                <a:latin typeface="Arial"/>
                <a:ea typeface="Arial"/>
                <a:cs typeface="Arial"/>
                <a:sym typeface="Arial"/>
              </a:rPr>
              <a:t>Consider the cases of starting number of people separately:</a:t>
            </a:r>
            <a:endParaRPr b="1" sz="1800">
              <a:solidFill>
                <a:srgbClr val="C00000"/>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u="sng">
                <a:solidFill>
                  <a:srgbClr val="FFFFFF"/>
                </a:solidFill>
                <a:latin typeface="Arial"/>
                <a:ea typeface="Arial"/>
                <a:cs typeface="Arial"/>
                <a:sym typeface="Arial"/>
              </a:rPr>
              <a:t>An even number 2</a:t>
            </a:r>
            <a:r>
              <a:rPr i="1" lang="en" sz="1800" u="sng">
                <a:solidFill>
                  <a:srgbClr val="FFFFFF"/>
                </a:solidFill>
                <a:latin typeface="Arial"/>
                <a:ea typeface="Arial"/>
                <a:cs typeface="Arial"/>
                <a:sym typeface="Arial"/>
              </a:rPr>
              <a:t>n</a:t>
            </a:r>
            <a:r>
              <a:rPr lang="en" sz="1800" u="sng">
                <a:solidFill>
                  <a:srgbClr val="FFFFFF"/>
                </a:solidFill>
                <a:latin typeface="Arial"/>
                <a:ea typeface="Arial"/>
                <a:cs typeface="Arial"/>
                <a:sym typeface="Arial"/>
              </a:rPr>
              <a:t> of people:</a:t>
            </a:r>
            <a:endParaRPr sz="1800" u="sng">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After 1st round, n people remain: 1, 3, 5, …., 2n-3, 2n-1</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How would the survivor of these n people relate to J(n)?</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J(2n) = 2J(n)-1</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Char char="❖"/>
            </a:pPr>
            <a:r>
              <a:rPr lang="en" sz="1800" u="sng">
                <a:solidFill>
                  <a:srgbClr val="FFFFFF"/>
                </a:solidFill>
                <a:latin typeface="Arial"/>
                <a:ea typeface="Arial"/>
                <a:cs typeface="Arial"/>
                <a:sym typeface="Arial"/>
              </a:rPr>
              <a:t>An odd number 2n + 1 of people</a:t>
            </a:r>
            <a:endParaRPr sz="1800" u="sng">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After 1st round, n+1 people remain: 1, 3, 5, …, 2n-3, 2n-1, 2n+1</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In order to relate to J(n), we need to eliminate one more person.</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After the first elimination in 2nd round, </a:t>
            </a:r>
            <a:r>
              <a:rPr i="1" lang="en" sz="1800">
                <a:solidFill>
                  <a:srgbClr val="FFFFFF"/>
                </a:solidFill>
                <a:latin typeface="Arial"/>
                <a:ea typeface="Arial"/>
                <a:cs typeface="Arial"/>
                <a:sym typeface="Arial"/>
              </a:rPr>
              <a:t>n</a:t>
            </a:r>
            <a:r>
              <a:rPr lang="en" sz="1800">
                <a:solidFill>
                  <a:srgbClr val="FFFFFF"/>
                </a:solidFill>
                <a:latin typeface="Arial"/>
                <a:ea typeface="Arial"/>
                <a:cs typeface="Arial"/>
                <a:sym typeface="Arial"/>
              </a:rPr>
              <a:t> people remain:</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3, 5, .... , 2n-3, 2n-1, 2n + 1</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How would the survivor of these n people relate to J(n)?</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  J(2n + 1) = 2J(n) + 1</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sz="1800"/>
          </a:p>
        </p:txBody>
      </p:sp>
      <p:sp>
        <p:nvSpPr>
          <p:cNvPr id="179" name="Google Shape;1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Recurrence Relation for J(</a:t>
            </a:r>
            <a:r>
              <a:rPr i="1" lang="en" sz="3600">
                <a:solidFill>
                  <a:srgbClr val="FFFFFF"/>
                </a:solidFill>
                <a:latin typeface="Arial"/>
                <a:ea typeface="Arial"/>
                <a:cs typeface="Arial"/>
                <a:sym typeface="Arial"/>
              </a:rPr>
              <a:t>n</a:t>
            </a:r>
            <a:r>
              <a:rPr lang="en" sz="3600">
                <a:solidFill>
                  <a:srgbClr val="FFFFFF"/>
                </a:solidFill>
                <a:latin typeface="Arial"/>
                <a:ea typeface="Arial"/>
                <a:cs typeface="Arial"/>
                <a:sym typeface="Arial"/>
              </a:rPr>
              <a:t>)</a:t>
            </a:r>
            <a:endParaRPr sz="3600">
              <a:solidFill>
                <a:srgbClr val="FFFFFF"/>
              </a:solidFill>
            </a:endParaRPr>
          </a:p>
        </p:txBody>
      </p:sp>
      <p:sp>
        <p:nvSpPr>
          <p:cNvPr id="185" name="Google Shape;185;p20"/>
          <p:cNvSpPr txBox="1"/>
          <p:nvPr>
            <p:ph idx="1" type="body"/>
          </p:nvPr>
        </p:nvSpPr>
        <p:spPr>
          <a:xfrm>
            <a:off x="1297500" y="1123700"/>
            <a:ext cx="7038900" cy="39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We end up with the following recurrence relation, split into the</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cases of the starting number of people being even or odd:</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00FF00"/>
                </a:solidFill>
                <a:latin typeface="Arial"/>
                <a:ea typeface="Arial"/>
                <a:cs typeface="Arial"/>
                <a:sym typeface="Arial"/>
              </a:rPr>
              <a:t>J(1)        = 1</a:t>
            </a:r>
            <a:endParaRPr sz="1800">
              <a:solidFill>
                <a:srgbClr val="00FF00"/>
              </a:solidFill>
              <a:latin typeface="Arial"/>
              <a:ea typeface="Arial"/>
              <a:cs typeface="Arial"/>
              <a:sym typeface="Arial"/>
            </a:endParaRPr>
          </a:p>
          <a:p>
            <a:pPr indent="0" lvl="0" marL="0" rtl="0" algn="l">
              <a:spcBef>
                <a:spcPts val="0"/>
              </a:spcBef>
              <a:spcAft>
                <a:spcPts val="0"/>
              </a:spcAft>
              <a:buNone/>
            </a:pPr>
            <a:r>
              <a:rPr lang="en" sz="1800">
                <a:solidFill>
                  <a:srgbClr val="00FF00"/>
                </a:solidFill>
                <a:latin typeface="Arial"/>
                <a:ea typeface="Arial"/>
                <a:cs typeface="Arial"/>
                <a:sym typeface="Arial"/>
              </a:rPr>
              <a:t>J(2n)        = 2J(n) - 1 for n &gt; 0</a:t>
            </a:r>
            <a:endParaRPr sz="1800">
              <a:solidFill>
                <a:srgbClr val="00FF00"/>
              </a:solidFill>
              <a:latin typeface="Arial"/>
              <a:ea typeface="Arial"/>
              <a:cs typeface="Arial"/>
              <a:sym typeface="Arial"/>
            </a:endParaRPr>
          </a:p>
          <a:p>
            <a:pPr indent="0" lvl="0" marL="0" rtl="0" algn="l">
              <a:spcBef>
                <a:spcPts val="0"/>
              </a:spcBef>
              <a:spcAft>
                <a:spcPts val="0"/>
              </a:spcAft>
              <a:buNone/>
            </a:pPr>
            <a:r>
              <a:rPr lang="en" sz="1800">
                <a:solidFill>
                  <a:srgbClr val="00FF00"/>
                </a:solidFill>
                <a:latin typeface="Arial"/>
                <a:ea typeface="Arial"/>
                <a:cs typeface="Arial"/>
                <a:sym typeface="Arial"/>
              </a:rPr>
              <a:t>J(2n + 1)  = 2J(n) +1 for n &gt; 0</a:t>
            </a:r>
            <a:endParaRPr sz="1800">
              <a:solidFill>
                <a:srgbClr val="00FF00"/>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That is, the solution to the </a:t>
            </a:r>
            <a:r>
              <a:rPr b="1" lang="en" sz="1800">
                <a:solidFill>
                  <a:srgbClr val="00FFFF"/>
                </a:solidFill>
                <a:latin typeface="Arial"/>
                <a:ea typeface="Arial"/>
                <a:cs typeface="Arial"/>
                <a:sym typeface="Arial"/>
              </a:rPr>
              <a:t>original problem</a:t>
            </a:r>
            <a:r>
              <a:rPr lang="en" sz="1800">
                <a:solidFill>
                  <a:srgbClr val="FFFFFF"/>
                </a:solidFill>
                <a:latin typeface="Arial"/>
                <a:ea typeface="Arial"/>
                <a:cs typeface="Arial"/>
                <a:sym typeface="Arial"/>
              </a:rPr>
              <a:t> can be constructed from the solution to a </a:t>
            </a:r>
            <a:r>
              <a:rPr b="1" lang="en" sz="1800">
                <a:solidFill>
                  <a:srgbClr val="00FFFF"/>
                </a:solidFill>
                <a:latin typeface="Arial"/>
                <a:ea typeface="Arial"/>
                <a:cs typeface="Arial"/>
                <a:sym typeface="Arial"/>
              </a:rPr>
              <a:t>half-size subproblem</a:t>
            </a:r>
            <a:r>
              <a:rPr lang="en" sz="1800">
                <a:solidFill>
                  <a:srgbClr val="FFFFFF"/>
                </a:solidFill>
                <a:latin typeface="Arial"/>
                <a:ea typeface="Arial"/>
                <a:cs typeface="Arial"/>
                <a:sym typeface="Arial"/>
              </a:rPr>
              <a:t>.</a:t>
            </a:r>
            <a:endParaRPr sz="1800">
              <a:solidFill>
                <a:srgbClr val="FFFFFF"/>
              </a:solidFill>
              <a:latin typeface="Arial"/>
              <a:ea typeface="Arial"/>
              <a:cs typeface="Arial"/>
              <a:sym typeface="Arial"/>
            </a:endParaRPr>
          </a:p>
          <a:p>
            <a:pPr indent="0" lvl="0" marL="0" rtl="0" algn="l">
              <a:spcBef>
                <a:spcPts val="0"/>
              </a:spcBef>
              <a:spcAft>
                <a:spcPts val="0"/>
              </a:spcAft>
              <a:buNone/>
            </a:pPr>
            <a:r>
              <a:rPr b="1" lang="en" sz="1800">
                <a:solidFill>
                  <a:srgbClr val="FFFFFF"/>
                </a:solidFill>
                <a:latin typeface="Arial"/>
                <a:ea typeface="Arial"/>
                <a:cs typeface="Arial"/>
                <a:sym typeface="Arial"/>
              </a:rPr>
              <a:t>Question:</a:t>
            </a:r>
            <a:r>
              <a:rPr lang="en" sz="1800">
                <a:solidFill>
                  <a:srgbClr val="FFFFFF"/>
                </a:solidFill>
                <a:latin typeface="Arial"/>
                <a:ea typeface="Arial"/>
                <a:cs typeface="Arial"/>
                <a:sym typeface="Arial"/>
              </a:rPr>
              <a:t> How many times of unfolding are required for calculating</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J(100)? &gt;&gt; </a:t>
            </a:r>
            <a:r>
              <a:rPr b="1" lang="en" sz="1800">
                <a:solidFill>
                  <a:srgbClr val="FFFFFF"/>
                </a:solidFill>
                <a:latin typeface="Arial"/>
                <a:ea typeface="Arial"/>
                <a:cs typeface="Arial"/>
                <a:sym typeface="Arial"/>
              </a:rPr>
              <a:t>6 times</a:t>
            </a:r>
            <a:r>
              <a:rPr lang="en" sz="1800">
                <a:solidFill>
                  <a:srgbClr val="FFFFFF"/>
                </a:solidFill>
                <a:latin typeface="Arial"/>
                <a:ea typeface="Arial"/>
                <a:cs typeface="Arial"/>
                <a:sym typeface="Arial"/>
              </a:rPr>
              <a:t>: J(50), J(25), J(12), J(6), J(3), J(1)</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However, the above relation only gives us indirect information.</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Instead, we need a closed-form solution to the above recurrence relation.</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sz="1800">
              <a:solidFill>
                <a:srgbClr val="FFFFFF"/>
              </a:solidFill>
            </a:endParaRPr>
          </a:p>
        </p:txBody>
      </p:sp>
      <p:sp>
        <p:nvSpPr>
          <p:cNvPr id="186" name="Google Shape;18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80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Guessing Closed Form for J(n)</a:t>
            </a:r>
            <a:endParaRPr sz="3600">
              <a:solidFill>
                <a:srgbClr val="FFFFFF"/>
              </a:solidFill>
            </a:endParaRPr>
          </a:p>
        </p:txBody>
      </p:sp>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1"/>
          <p:cNvPicPr preferRelativeResize="0"/>
          <p:nvPr/>
        </p:nvPicPr>
        <p:blipFill>
          <a:blip r:embed="rId3">
            <a:alphaModFix/>
          </a:blip>
          <a:stretch>
            <a:fillRect/>
          </a:stretch>
        </p:blipFill>
        <p:spPr>
          <a:xfrm>
            <a:off x="4038775" y="810350"/>
            <a:ext cx="1311725" cy="408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