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Georgia" panose="02040502050405020303" pitchFamily="18" charset="0"/>
      <p:regular r:id="rId38"/>
      <p:bold r:id="rId39"/>
      <p:italic r:id="rId40"/>
      <p:boldItalic r:id="rId41"/>
    </p:embeddedFont>
    <p:embeddedFont>
      <p:font typeface="Lato" panose="020F0502020204030203" pitchFamily="34" charset="0"/>
      <p:regular r:id="rId42"/>
      <p:bold r:id="rId43"/>
      <p:italic r:id="rId44"/>
      <p:boldItalic r:id="rId45"/>
    </p:embeddedFont>
    <p:embeddedFont>
      <p:font typeface="Lobster" panose="020B0604020202020204" charset="0"/>
      <p:regular r:id="rId46"/>
    </p:embeddedFont>
    <p:embeddedFont>
      <p:font typeface="Montserrat"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249c9baf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249c9baf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49c9baf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49c9baf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49c9bafa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49c9bafa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249c9bafa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249c9bafa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249c9bafa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249c9baf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249c9bafa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249c9bafa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249c9bafa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249c9baf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249c9bafa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249c9bafa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249c9bafa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249c9bafa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249c9bafa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249c9bafa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249c9baf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249c9ba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249c9bafa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249c9baf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249c9bafa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249c9baf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c07f5f5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c07f5f5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c07f5f5c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c07f5f5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c07f5f5c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8c07f5f5c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8c07f5f5cc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8c07f5f5c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8c07f5f5c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8c07f5f5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8c07f5f5c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8c07f5f5c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c07f5f5c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8c07f5f5c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c07f5f5c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c07f5f5c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249c9bafa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249c9baf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07f5f5c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07f5f5c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c07f5f5c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c07f5f5c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c07f5f5cc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c07f5f5c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c07f5f5c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c07f5f5c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c07f5f5cc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8c07f5f5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c07f5f5cc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8c07f5f5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249c9bafa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249c9baf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249c9bafa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249c9bafa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8249c9baf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8249c9baf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249c9bafa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249c9baf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249c9baf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249c9baf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249c9bafa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249c9baf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Chapter 2</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1297500" y="3679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Repertoire Method</a:t>
            </a:r>
            <a:endParaRPr sz="3000">
              <a:solidFill>
                <a:srgbClr val="FFFFFF"/>
              </a:solidFill>
            </a:endParaRPr>
          </a:p>
        </p:txBody>
      </p:sp>
      <p:sp>
        <p:nvSpPr>
          <p:cNvPr id="207" name="Google Shape;207;p22"/>
          <p:cNvSpPr txBox="1">
            <a:spLocks noGrp="1"/>
          </p:cNvSpPr>
          <p:nvPr>
            <p:ph type="body" idx="1"/>
          </p:nvPr>
        </p:nvSpPr>
        <p:spPr>
          <a:xfrm>
            <a:off x="124225" y="992600"/>
            <a:ext cx="8959200" cy="40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FF0000"/>
                </a:solidFill>
              </a:rPr>
              <a:t>What is Repertoire Method?</a:t>
            </a:r>
            <a:endParaRPr sz="1800" dirty="0">
              <a:solidFill>
                <a:srgbClr val="FF0000"/>
              </a:solidFill>
            </a:endParaRPr>
          </a:p>
          <a:p>
            <a:pPr marL="0" lvl="0" indent="0" algn="l" rtl="0">
              <a:spcBef>
                <a:spcPts val="1600"/>
              </a:spcBef>
              <a:spcAft>
                <a:spcPts val="0"/>
              </a:spcAft>
              <a:buNone/>
            </a:pPr>
            <a:r>
              <a:rPr lang="en" sz="1800" dirty="0">
                <a:solidFill>
                  <a:srgbClr val="00FF00"/>
                </a:solidFill>
              </a:rPr>
              <a:t>Ans: </a:t>
            </a:r>
            <a:r>
              <a:rPr lang="en" sz="1800" b="1" i="1" dirty="0">
                <a:solidFill>
                  <a:srgbClr val="222222"/>
                </a:solidFill>
                <a:highlight>
                  <a:srgbClr val="FFFFFF"/>
                </a:highlight>
                <a:latin typeface="Arial"/>
                <a:ea typeface="Arial"/>
                <a:cs typeface="Arial"/>
                <a:sym typeface="Arial"/>
              </a:rPr>
              <a:t>The repertoire method is really a tool to help with the intuitive step of figuring out a closed formula for a recurrence equation. It does so by breaking the original problem into smaller parts, with the hope they might be easier to solve.</a:t>
            </a:r>
            <a:endParaRPr sz="1800" b="1" i="1" dirty="0">
              <a:solidFill>
                <a:srgbClr val="222222"/>
              </a:solidFill>
              <a:highlight>
                <a:srgbClr val="FFFFFF"/>
              </a:highlight>
              <a:latin typeface="Arial"/>
              <a:ea typeface="Arial"/>
              <a:cs typeface="Arial"/>
              <a:sym typeface="Arial"/>
            </a:endParaRPr>
          </a:p>
          <a:p>
            <a:pPr marL="0" lvl="0" indent="0" algn="l" rtl="0">
              <a:spcBef>
                <a:spcPts val="1600"/>
              </a:spcBef>
              <a:spcAft>
                <a:spcPts val="0"/>
              </a:spcAft>
              <a:buNone/>
            </a:pPr>
            <a:r>
              <a:rPr lang="en" sz="1800" b="1" i="1" dirty="0">
                <a:solidFill>
                  <a:srgbClr val="242729"/>
                </a:solidFill>
                <a:highlight>
                  <a:srgbClr val="FFFFFF"/>
                </a:highlight>
                <a:latin typeface="Georgia"/>
                <a:ea typeface="Georgia"/>
                <a:cs typeface="Georgia"/>
                <a:sym typeface="Georgia"/>
              </a:rPr>
              <a:t>So we can say that, we have a function determined by a recurrence relation and we want to find a closed formula for it. The recurrence being linear, we assume this closed form is a linear combination of 3 other functions, with coefficients α,β and γ.</a:t>
            </a:r>
            <a:endParaRPr sz="1800" b="1" i="1" dirty="0">
              <a:solidFill>
                <a:srgbClr val="222222"/>
              </a:solidFill>
              <a:highlight>
                <a:srgbClr val="FFFFFF"/>
              </a:highlight>
              <a:latin typeface="Arial"/>
              <a:ea typeface="Arial"/>
              <a:cs typeface="Arial"/>
              <a:sym typeface="Arial"/>
            </a:endParaRPr>
          </a:p>
          <a:p>
            <a:pPr marL="0" lvl="0" indent="0" algn="l" rtl="0">
              <a:spcBef>
                <a:spcPts val="0"/>
              </a:spcBef>
              <a:spcAft>
                <a:spcPts val="1600"/>
              </a:spcAft>
              <a:buNone/>
            </a:pPr>
            <a:endParaRPr sz="1800" dirty="0">
              <a:solidFill>
                <a:srgbClr val="222222"/>
              </a:solidFill>
              <a:highlight>
                <a:srgbClr val="FFFFFF"/>
              </a:highlight>
              <a:latin typeface="Arial"/>
              <a:ea typeface="Arial"/>
              <a:cs typeface="Arial"/>
              <a:sym typeface="Arial"/>
            </a:endParaRPr>
          </a:p>
        </p:txBody>
      </p:sp>
      <p:sp>
        <p:nvSpPr>
          <p:cNvPr id="208" name="Google Shape;20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Example-1: Using Repertoire Method</a:t>
            </a:r>
            <a:endParaRPr/>
          </a:p>
        </p:txBody>
      </p:sp>
      <p:pic>
        <p:nvPicPr>
          <p:cNvPr id="214" name="Google Shape;214;p23"/>
          <p:cNvPicPr preferRelativeResize="0"/>
          <p:nvPr/>
        </p:nvPicPr>
        <p:blipFill>
          <a:blip r:embed="rId3">
            <a:alphaModFix/>
          </a:blip>
          <a:stretch>
            <a:fillRect/>
          </a:stretch>
        </p:blipFill>
        <p:spPr>
          <a:xfrm>
            <a:off x="1763775" y="1150875"/>
            <a:ext cx="5212206" cy="3530849"/>
          </a:xfrm>
          <a:prstGeom prst="rect">
            <a:avLst/>
          </a:prstGeom>
          <a:noFill/>
          <a:ln>
            <a:noFill/>
          </a:ln>
        </p:spPr>
      </p:pic>
      <p:sp>
        <p:nvSpPr>
          <p:cNvPr id="215" name="Google Shape;21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Example-1: Using Repertoire Method</a:t>
            </a:r>
            <a:endParaRPr/>
          </a:p>
        </p:txBody>
      </p:sp>
      <p:pic>
        <p:nvPicPr>
          <p:cNvPr id="221" name="Google Shape;221;p24"/>
          <p:cNvPicPr preferRelativeResize="0"/>
          <p:nvPr/>
        </p:nvPicPr>
        <p:blipFill>
          <a:blip r:embed="rId3">
            <a:alphaModFix/>
          </a:blip>
          <a:stretch>
            <a:fillRect/>
          </a:stretch>
        </p:blipFill>
        <p:spPr>
          <a:xfrm>
            <a:off x="1544625" y="1176650"/>
            <a:ext cx="5800725" cy="476250"/>
          </a:xfrm>
          <a:prstGeom prst="rect">
            <a:avLst/>
          </a:prstGeom>
          <a:noFill/>
          <a:ln>
            <a:noFill/>
          </a:ln>
        </p:spPr>
      </p:pic>
      <p:pic>
        <p:nvPicPr>
          <p:cNvPr id="222" name="Google Shape;222;p24"/>
          <p:cNvPicPr preferRelativeResize="0"/>
          <p:nvPr/>
        </p:nvPicPr>
        <p:blipFill>
          <a:blip r:embed="rId4">
            <a:alphaModFix/>
          </a:blip>
          <a:stretch>
            <a:fillRect/>
          </a:stretch>
        </p:blipFill>
        <p:spPr>
          <a:xfrm>
            <a:off x="2078750" y="1753725"/>
            <a:ext cx="4732467" cy="2902200"/>
          </a:xfrm>
          <a:prstGeom prst="rect">
            <a:avLst/>
          </a:prstGeom>
          <a:noFill/>
          <a:ln>
            <a:noFill/>
          </a:ln>
        </p:spPr>
      </p:pic>
      <p:sp>
        <p:nvSpPr>
          <p:cNvPr id="223" name="Google Shape;22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Example-1: Using Repertoire Method</a:t>
            </a:r>
            <a:endParaRPr/>
          </a:p>
        </p:txBody>
      </p:sp>
      <p:pic>
        <p:nvPicPr>
          <p:cNvPr id="229" name="Google Shape;229;p25"/>
          <p:cNvPicPr preferRelativeResize="0"/>
          <p:nvPr/>
        </p:nvPicPr>
        <p:blipFill>
          <a:blip r:embed="rId3">
            <a:alphaModFix/>
          </a:blip>
          <a:stretch>
            <a:fillRect/>
          </a:stretch>
        </p:blipFill>
        <p:spPr>
          <a:xfrm>
            <a:off x="216850" y="944600"/>
            <a:ext cx="5772150" cy="457200"/>
          </a:xfrm>
          <a:prstGeom prst="rect">
            <a:avLst/>
          </a:prstGeom>
          <a:noFill/>
          <a:ln>
            <a:noFill/>
          </a:ln>
        </p:spPr>
      </p:pic>
      <p:pic>
        <p:nvPicPr>
          <p:cNvPr id="230" name="Google Shape;230;p25"/>
          <p:cNvPicPr preferRelativeResize="0"/>
          <p:nvPr/>
        </p:nvPicPr>
        <p:blipFill>
          <a:blip r:embed="rId4">
            <a:alphaModFix/>
          </a:blip>
          <a:stretch>
            <a:fillRect/>
          </a:stretch>
        </p:blipFill>
        <p:spPr>
          <a:xfrm>
            <a:off x="152400" y="1554200"/>
            <a:ext cx="8620125" cy="3114675"/>
          </a:xfrm>
          <a:prstGeom prst="rect">
            <a:avLst/>
          </a:prstGeom>
          <a:noFill/>
          <a:ln>
            <a:noFill/>
          </a:ln>
        </p:spPr>
      </p:pic>
      <p:sp>
        <p:nvSpPr>
          <p:cNvPr id="231" name="Google Shape;23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Example-1: Using Repertoire Method</a:t>
            </a:r>
            <a:endParaRPr/>
          </a:p>
        </p:txBody>
      </p:sp>
      <p:pic>
        <p:nvPicPr>
          <p:cNvPr id="237" name="Google Shape;237;p26"/>
          <p:cNvPicPr preferRelativeResize="0"/>
          <p:nvPr/>
        </p:nvPicPr>
        <p:blipFill>
          <a:blip r:embed="rId3">
            <a:alphaModFix/>
          </a:blip>
          <a:stretch>
            <a:fillRect/>
          </a:stretch>
        </p:blipFill>
        <p:spPr>
          <a:xfrm>
            <a:off x="332875" y="1034850"/>
            <a:ext cx="5772150" cy="447675"/>
          </a:xfrm>
          <a:prstGeom prst="rect">
            <a:avLst/>
          </a:prstGeom>
          <a:noFill/>
          <a:ln>
            <a:noFill/>
          </a:ln>
        </p:spPr>
      </p:pic>
      <p:pic>
        <p:nvPicPr>
          <p:cNvPr id="238" name="Google Shape;238;p26"/>
          <p:cNvPicPr preferRelativeResize="0"/>
          <p:nvPr/>
        </p:nvPicPr>
        <p:blipFill>
          <a:blip r:embed="rId4">
            <a:alphaModFix/>
          </a:blip>
          <a:stretch>
            <a:fillRect/>
          </a:stretch>
        </p:blipFill>
        <p:spPr>
          <a:xfrm>
            <a:off x="332875" y="1647800"/>
            <a:ext cx="7972425" cy="3114675"/>
          </a:xfrm>
          <a:prstGeom prst="rect">
            <a:avLst/>
          </a:prstGeom>
          <a:noFill/>
          <a:ln>
            <a:noFill/>
          </a:ln>
        </p:spPr>
      </p:pic>
      <p:sp>
        <p:nvSpPr>
          <p:cNvPr id="239" name="Google Shape;23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Example-1: Using Repertoire Method</a:t>
            </a:r>
            <a:endParaRPr/>
          </a:p>
        </p:txBody>
      </p:sp>
      <p:pic>
        <p:nvPicPr>
          <p:cNvPr id="245" name="Google Shape;245;p27"/>
          <p:cNvPicPr preferRelativeResize="0"/>
          <p:nvPr/>
        </p:nvPicPr>
        <p:blipFill>
          <a:blip r:embed="rId3">
            <a:alphaModFix/>
          </a:blip>
          <a:stretch>
            <a:fillRect/>
          </a:stretch>
        </p:blipFill>
        <p:spPr>
          <a:xfrm>
            <a:off x="1454375" y="970400"/>
            <a:ext cx="5098101" cy="396050"/>
          </a:xfrm>
          <a:prstGeom prst="rect">
            <a:avLst/>
          </a:prstGeom>
          <a:noFill/>
          <a:ln>
            <a:noFill/>
          </a:ln>
        </p:spPr>
      </p:pic>
      <p:pic>
        <p:nvPicPr>
          <p:cNvPr id="246" name="Google Shape;246;p27"/>
          <p:cNvPicPr preferRelativeResize="0"/>
          <p:nvPr/>
        </p:nvPicPr>
        <p:blipFill>
          <a:blip r:embed="rId4">
            <a:alphaModFix/>
          </a:blip>
          <a:stretch>
            <a:fillRect/>
          </a:stretch>
        </p:blipFill>
        <p:spPr>
          <a:xfrm>
            <a:off x="1297500" y="1609150"/>
            <a:ext cx="5522656" cy="3394850"/>
          </a:xfrm>
          <a:prstGeom prst="rect">
            <a:avLst/>
          </a:prstGeom>
          <a:noFill/>
          <a:ln>
            <a:noFill/>
          </a:ln>
        </p:spPr>
      </p:pic>
      <p:sp>
        <p:nvSpPr>
          <p:cNvPr id="247" name="Google Shape;24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Example-1: Using Repertoire Method</a:t>
            </a:r>
            <a:endParaRPr/>
          </a:p>
        </p:txBody>
      </p:sp>
      <p:pic>
        <p:nvPicPr>
          <p:cNvPr id="253" name="Google Shape;253;p28"/>
          <p:cNvPicPr preferRelativeResize="0"/>
          <p:nvPr/>
        </p:nvPicPr>
        <p:blipFill>
          <a:blip r:embed="rId3">
            <a:alphaModFix/>
          </a:blip>
          <a:stretch>
            <a:fillRect/>
          </a:stretch>
        </p:blipFill>
        <p:spPr>
          <a:xfrm>
            <a:off x="1054750" y="1060625"/>
            <a:ext cx="5734050" cy="485775"/>
          </a:xfrm>
          <a:prstGeom prst="rect">
            <a:avLst/>
          </a:prstGeom>
          <a:noFill/>
          <a:ln>
            <a:noFill/>
          </a:ln>
        </p:spPr>
      </p:pic>
      <p:pic>
        <p:nvPicPr>
          <p:cNvPr id="254" name="Google Shape;254;p28"/>
          <p:cNvPicPr preferRelativeResize="0"/>
          <p:nvPr/>
        </p:nvPicPr>
        <p:blipFill>
          <a:blip r:embed="rId4">
            <a:alphaModFix/>
          </a:blip>
          <a:stretch>
            <a:fillRect/>
          </a:stretch>
        </p:blipFill>
        <p:spPr>
          <a:xfrm>
            <a:off x="1054750" y="1724575"/>
            <a:ext cx="6166155" cy="3292300"/>
          </a:xfrm>
          <a:prstGeom prst="rect">
            <a:avLst/>
          </a:prstGeom>
          <a:noFill/>
          <a:ln>
            <a:noFill/>
          </a:ln>
        </p:spPr>
      </p:pic>
      <p:sp>
        <p:nvSpPr>
          <p:cNvPr id="255" name="Google Shape;25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a:spLocks noGrp="1"/>
          </p:cNvSpPr>
          <p:nvPr>
            <p:ph type="title"/>
          </p:nvPr>
        </p:nvSpPr>
        <p:spPr>
          <a:xfrm>
            <a:off x="627175" y="2519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Reduction of Recurrences to Sums</a:t>
            </a:r>
            <a:endParaRPr/>
          </a:p>
        </p:txBody>
      </p:sp>
      <p:sp>
        <p:nvSpPr>
          <p:cNvPr id="261" name="Google Shape;261;p29"/>
          <p:cNvSpPr txBox="1">
            <a:spLocks noGrp="1"/>
          </p:cNvSpPr>
          <p:nvPr>
            <p:ph type="body" idx="1"/>
          </p:nvPr>
        </p:nvSpPr>
        <p:spPr>
          <a:xfrm>
            <a:off x="162900" y="979725"/>
            <a:ext cx="8817300" cy="38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Many recurrences can be reduced to sums: The Tower of Hanoi recurrence is a case in point</a:t>
            </a:r>
            <a:endParaRPr sz="1800"/>
          </a:p>
          <a:p>
            <a:pPr marL="0" lvl="0" indent="0" algn="l" rtl="0">
              <a:spcBef>
                <a:spcPts val="1600"/>
              </a:spcBef>
              <a:spcAft>
                <a:spcPts val="0"/>
              </a:spcAft>
              <a:buNone/>
            </a:pPr>
            <a:r>
              <a:rPr lang="en" sz="1800">
                <a:solidFill>
                  <a:srgbClr val="00FF00"/>
                </a:solidFill>
              </a:rPr>
              <a:t>T</a:t>
            </a:r>
            <a:r>
              <a:rPr lang="en" sz="1800" baseline="-25000">
                <a:solidFill>
                  <a:srgbClr val="00FF00"/>
                </a:solidFill>
              </a:rPr>
              <a:t>0</a:t>
            </a:r>
            <a:r>
              <a:rPr lang="en" sz="1800">
                <a:solidFill>
                  <a:srgbClr val="00FF00"/>
                </a:solidFill>
              </a:rPr>
              <a:t> = 0 ;</a:t>
            </a:r>
            <a:endParaRPr sz="1800">
              <a:solidFill>
                <a:srgbClr val="00FF00"/>
              </a:solidFill>
            </a:endParaRPr>
          </a:p>
          <a:p>
            <a:pPr marL="0" lvl="0" indent="0" algn="l" rtl="0">
              <a:spcBef>
                <a:spcPts val="1600"/>
              </a:spcBef>
              <a:spcAft>
                <a:spcPts val="0"/>
              </a:spcAft>
              <a:buNone/>
            </a:pPr>
            <a:r>
              <a:rPr lang="en" sz="1800">
                <a:solidFill>
                  <a:srgbClr val="00FF00"/>
                </a:solidFill>
              </a:rPr>
              <a:t>T</a:t>
            </a:r>
            <a:r>
              <a:rPr lang="en" sz="1800" baseline="-25000">
                <a:solidFill>
                  <a:srgbClr val="00FF00"/>
                </a:solidFill>
              </a:rPr>
              <a:t>n</a:t>
            </a:r>
            <a:r>
              <a:rPr lang="en" sz="1800">
                <a:solidFill>
                  <a:srgbClr val="00FF00"/>
                </a:solidFill>
              </a:rPr>
              <a:t> = 2T</a:t>
            </a:r>
            <a:r>
              <a:rPr lang="en" sz="1800" baseline="-25000">
                <a:solidFill>
                  <a:srgbClr val="00FF00"/>
                </a:solidFill>
              </a:rPr>
              <a:t>n-1</a:t>
            </a:r>
            <a:r>
              <a:rPr lang="en" sz="1800">
                <a:solidFill>
                  <a:srgbClr val="00FF00"/>
                </a:solidFill>
              </a:rPr>
              <a:t> + 1 ;             for n &gt; 0:</a:t>
            </a:r>
            <a:endParaRPr sz="1800">
              <a:solidFill>
                <a:srgbClr val="00FF00"/>
              </a:solidFill>
            </a:endParaRPr>
          </a:p>
          <a:p>
            <a:pPr marL="0" lvl="0" indent="0" algn="l" rtl="0">
              <a:spcBef>
                <a:spcPts val="1600"/>
              </a:spcBef>
              <a:spcAft>
                <a:spcPts val="0"/>
              </a:spcAft>
              <a:buNone/>
            </a:pPr>
            <a:r>
              <a:rPr lang="en" sz="1800"/>
              <a:t>if we divide both sides by 2</a:t>
            </a:r>
            <a:r>
              <a:rPr lang="en" sz="1800" baseline="30000"/>
              <a:t>n</a:t>
            </a:r>
            <a:r>
              <a:rPr lang="en" sz="1800"/>
              <a:t>:</a:t>
            </a:r>
            <a:endParaRPr sz="1800"/>
          </a:p>
          <a:p>
            <a:pPr marL="0" lvl="0" indent="0" algn="l" rtl="0">
              <a:spcBef>
                <a:spcPts val="1600"/>
              </a:spcBef>
              <a:spcAft>
                <a:spcPts val="0"/>
              </a:spcAft>
              <a:buNone/>
            </a:pPr>
            <a:r>
              <a:rPr lang="en" sz="1800">
                <a:solidFill>
                  <a:srgbClr val="00FF00"/>
                </a:solidFill>
              </a:rPr>
              <a:t>T</a:t>
            </a:r>
            <a:r>
              <a:rPr lang="en" sz="1800" baseline="-25000">
                <a:solidFill>
                  <a:srgbClr val="00FF00"/>
                </a:solidFill>
              </a:rPr>
              <a:t>0</a:t>
            </a:r>
            <a:r>
              <a:rPr lang="en" sz="1800">
                <a:solidFill>
                  <a:srgbClr val="00FF00"/>
                </a:solidFill>
              </a:rPr>
              <a:t>=2</a:t>
            </a:r>
            <a:r>
              <a:rPr lang="en" sz="1800" baseline="30000">
                <a:solidFill>
                  <a:srgbClr val="00FF00"/>
                </a:solidFill>
              </a:rPr>
              <a:t>0</a:t>
            </a:r>
            <a:r>
              <a:rPr lang="en" sz="1800">
                <a:solidFill>
                  <a:srgbClr val="00FF00"/>
                </a:solidFill>
              </a:rPr>
              <a:t> = 0;</a:t>
            </a:r>
            <a:endParaRPr sz="1800">
              <a:solidFill>
                <a:srgbClr val="00FF00"/>
              </a:solidFill>
            </a:endParaRPr>
          </a:p>
          <a:p>
            <a:pPr marL="0" lvl="0" indent="0" algn="l" rtl="0">
              <a:spcBef>
                <a:spcPts val="1600"/>
              </a:spcBef>
              <a:spcAft>
                <a:spcPts val="0"/>
              </a:spcAft>
              <a:buNone/>
            </a:pPr>
            <a:r>
              <a:rPr lang="en" sz="1800">
                <a:solidFill>
                  <a:srgbClr val="00FF00"/>
                </a:solidFill>
              </a:rPr>
              <a:t>T</a:t>
            </a:r>
            <a:r>
              <a:rPr lang="en" sz="1800" baseline="-25000">
                <a:solidFill>
                  <a:srgbClr val="00FF00"/>
                </a:solidFill>
              </a:rPr>
              <a:t>n</a:t>
            </a:r>
            <a:r>
              <a:rPr lang="en" sz="1800">
                <a:solidFill>
                  <a:srgbClr val="00FF00"/>
                </a:solidFill>
              </a:rPr>
              <a:t>/2</a:t>
            </a:r>
            <a:r>
              <a:rPr lang="en" sz="1800" baseline="30000">
                <a:solidFill>
                  <a:srgbClr val="00FF00"/>
                </a:solidFill>
              </a:rPr>
              <a:t>n</a:t>
            </a:r>
            <a:r>
              <a:rPr lang="en" sz="1800">
                <a:solidFill>
                  <a:srgbClr val="00FF00"/>
                </a:solidFill>
              </a:rPr>
              <a:t> = T</a:t>
            </a:r>
            <a:r>
              <a:rPr lang="en" sz="1800" baseline="-25000">
                <a:solidFill>
                  <a:srgbClr val="00FF00"/>
                </a:solidFill>
              </a:rPr>
              <a:t>n-1</a:t>
            </a:r>
            <a:r>
              <a:rPr lang="en" sz="1800">
                <a:solidFill>
                  <a:srgbClr val="00FF00"/>
                </a:solidFill>
              </a:rPr>
              <a:t>/2</a:t>
            </a:r>
            <a:r>
              <a:rPr lang="en" sz="1800" baseline="30000">
                <a:solidFill>
                  <a:srgbClr val="00FF00"/>
                </a:solidFill>
              </a:rPr>
              <a:t>n-1</a:t>
            </a:r>
            <a:r>
              <a:rPr lang="en" sz="1800">
                <a:solidFill>
                  <a:srgbClr val="00FF00"/>
                </a:solidFill>
              </a:rPr>
              <a:t> + 1/2</a:t>
            </a:r>
            <a:r>
              <a:rPr lang="en" sz="1800" baseline="30000">
                <a:solidFill>
                  <a:srgbClr val="00FF00"/>
                </a:solidFill>
              </a:rPr>
              <a:t>n</a:t>
            </a:r>
            <a:r>
              <a:rPr lang="en" sz="1800">
                <a:solidFill>
                  <a:srgbClr val="00FF00"/>
                </a:solidFill>
              </a:rPr>
              <a:t> ;                            for n &gt; 0:</a:t>
            </a:r>
            <a:endParaRPr sz="1800">
              <a:solidFill>
                <a:srgbClr val="00FF00"/>
              </a:solidFill>
            </a:endParaRPr>
          </a:p>
          <a:p>
            <a:pPr marL="0" lvl="0" indent="0" algn="l" rtl="0">
              <a:spcBef>
                <a:spcPts val="1600"/>
              </a:spcBef>
              <a:spcAft>
                <a:spcPts val="0"/>
              </a:spcAft>
              <a:buNone/>
            </a:pPr>
            <a:endParaRPr sz="1800"/>
          </a:p>
          <a:p>
            <a:pPr marL="0" lvl="0" indent="0" algn="l" rtl="0">
              <a:spcBef>
                <a:spcPts val="1600"/>
              </a:spcBef>
              <a:spcAft>
                <a:spcPts val="0"/>
              </a:spcAft>
              <a:buNone/>
            </a:pPr>
            <a:endParaRPr sz="1800"/>
          </a:p>
          <a:p>
            <a:pPr marL="0" lvl="0" indent="0" algn="l" rtl="0">
              <a:spcBef>
                <a:spcPts val="1600"/>
              </a:spcBef>
              <a:spcAft>
                <a:spcPts val="1600"/>
              </a:spcAft>
              <a:buNone/>
            </a:pPr>
            <a:endParaRPr/>
          </a:p>
        </p:txBody>
      </p:sp>
      <p:sp>
        <p:nvSpPr>
          <p:cNvPr id="262" name="Google Shape;26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Tower of Hanoi recurrence to Sums</a:t>
            </a:r>
            <a:endParaRPr/>
          </a:p>
        </p:txBody>
      </p:sp>
      <p:sp>
        <p:nvSpPr>
          <p:cNvPr id="268" name="Google Shape;268;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can set S</a:t>
            </a:r>
            <a:r>
              <a:rPr lang="en" baseline="-25000"/>
              <a:t>n</a:t>
            </a:r>
            <a:r>
              <a:rPr lang="en"/>
              <a:t>= T</a:t>
            </a:r>
            <a:r>
              <a:rPr lang="en" baseline="-25000"/>
              <a:t>n </a:t>
            </a:r>
            <a:r>
              <a:rPr lang="en"/>
              <a:t>/2</a:t>
            </a:r>
            <a:r>
              <a:rPr lang="en" baseline="30000"/>
              <a:t>n</a:t>
            </a:r>
            <a:r>
              <a:rPr lang="en"/>
              <a:t>, and we have</a:t>
            </a:r>
            <a:endParaRPr/>
          </a:p>
          <a:p>
            <a:pPr marL="0" lvl="0" indent="0" algn="l" rtl="0">
              <a:spcBef>
                <a:spcPts val="1600"/>
              </a:spcBef>
              <a:spcAft>
                <a:spcPts val="0"/>
              </a:spcAft>
              <a:buNone/>
            </a:pPr>
            <a:r>
              <a:rPr lang="en" sz="1400">
                <a:solidFill>
                  <a:srgbClr val="00FF00"/>
                </a:solidFill>
              </a:rPr>
              <a:t>S</a:t>
            </a:r>
            <a:r>
              <a:rPr lang="en" sz="1400" baseline="-25000">
                <a:solidFill>
                  <a:srgbClr val="00FF00"/>
                </a:solidFill>
              </a:rPr>
              <a:t>0</a:t>
            </a:r>
            <a:r>
              <a:rPr lang="en" sz="1400">
                <a:solidFill>
                  <a:srgbClr val="00FF00"/>
                </a:solidFill>
              </a:rPr>
              <a:t> = 0;</a:t>
            </a:r>
            <a:endParaRPr sz="1400">
              <a:solidFill>
                <a:srgbClr val="00FF00"/>
              </a:solidFill>
            </a:endParaRPr>
          </a:p>
          <a:p>
            <a:pPr marL="0" lvl="0" indent="0" algn="l" rtl="0">
              <a:spcBef>
                <a:spcPts val="1600"/>
              </a:spcBef>
              <a:spcAft>
                <a:spcPts val="0"/>
              </a:spcAft>
              <a:buNone/>
            </a:pPr>
            <a:r>
              <a:rPr lang="en" sz="1400">
                <a:solidFill>
                  <a:srgbClr val="00FF00"/>
                </a:solidFill>
              </a:rPr>
              <a:t>S</a:t>
            </a:r>
            <a:r>
              <a:rPr lang="en" sz="1400" baseline="-25000">
                <a:solidFill>
                  <a:srgbClr val="00FF00"/>
                </a:solidFill>
              </a:rPr>
              <a:t>n</a:t>
            </a:r>
            <a:r>
              <a:rPr lang="en" sz="1400">
                <a:solidFill>
                  <a:srgbClr val="00FF00"/>
                </a:solidFill>
              </a:rPr>
              <a:t> = S</a:t>
            </a:r>
            <a:r>
              <a:rPr lang="en" sz="1400" baseline="-25000">
                <a:solidFill>
                  <a:srgbClr val="00FF00"/>
                </a:solidFill>
              </a:rPr>
              <a:t>n-1</a:t>
            </a:r>
            <a:r>
              <a:rPr lang="en" sz="1400">
                <a:solidFill>
                  <a:srgbClr val="00FF00"/>
                </a:solidFill>
              </a:rPr>
              <a:t> +  2</a:t>
            </a:r>
            <a:r>
              <a:rPr lang="en" sz="1400" baseline="30000">
                <a:solidFill>
                  <a:srgbClr val="00FF00"/>
                </a:solidFill>
              </a:rPr>
              <a:t>-n</a:t>
            </a:r>
            <a:r>
              <a:rPr lang="en" sz="1400">
                <a:solidFill>
                  <a:srgbClr val="00FF00"/>
                </a:solidFill>
              </a:rPr>
              <a:t> ;                    for n &gt; 0:</a:t>
            </a:r>
            <a:endParaRPr sz="1400">
              <a:solidFill>
                <a:srgbClr val="00FF00"/>
              </a:solidFill>
            </a:endParaRPr>
          </a:p>
          <a:p>
            <a:pPr marL="0" lvl="0" indent="0" algn="l" rtl="0">
              <a:spcBef>
                <a:spcPts val="1600"/>
              </a:spcBef>
              <a:spcAft>
                <a:spcPts val="0"/>
              </a:spcAft>
              <a:buNone/>
            </a:pPr>
            <a:r>
              <a:rPr lang="en"/>
              <a:t>It follows that</a:t>
            </a:r>
            <a:endParaRPr/>
          </a:p>
          <a:p>
            <a:pPr marL="0" lvl="0" indent="0" algn="l" rtl="0">
              <a:spcBef>
                <a:spcPts val="1600"/>
              </a:spcBef>
              <a:spcAft>
                <a:spcPts val="0"/>
              </a:spcAft>
              <a:buNone/>
            </a:pPr>
            <a:r>
              <a:rPr lang="en"/>
              <a:t>S</a:t>
            </a:r>
            <a:r>
              <a:rPr lang="en" baseline="-25000"/>
              <a:t>n</a:t>
            </a:r>
            <a:r>
              <a:rPr lang="en"/>
              <a:t> = </a:t>
            </a:r>
            <a:endParaRPr sz="1100" baseline="30000">
              <a:solidFill>
                <a:srgbClr val="FFFFFF"/>
              </a:solidFill>
              <a:latin typeface="Arial"/>
              <a:ea typeface="Arial"/>
              <a:cs typeface="Arial"/>
              <a:sym typeface="Arial"/>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69" name="Google Shape;269;p30"/>
          <p:cNvPicPr preferRelativeResize="0"/>
          <p:nvPr/>
        </p:nvPicPr>
        <p:blipFill>
          <a:blip r:embed="rId3">
            <a:alphaModFix/>
          </a:blip>
          <a:stretch>
            <a:fillRect/>
          </a:stretch>
        </p:blipFill>
        <p:spPr>
          <a:xfrm>
            <a:off x="1393638" y="3366938"/>
            <a:ext cx="2257425" cy="962025"/>
          </a:xfrm>
          <a:prstGeom prst="rect">
            <a:avLst/>
          </a:prstGeom>
          <a:noFill/>
          <a:ln>
            <a:noFill/>
          </a:ln>
        </p:spPr>
      </p:pic>
      <p:sp>
        <p:nvSpPr>
          <p:cNvPr id="270" name="Google Shape;27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Tower of Hanoi recurrence to Sums</a:t>
            </a:r>
            <a:endParaRPr/>
          </a:p>
        </p:txBody>
      </p:sp>
      <p:sp>
        <p:nvSpPr>
          <p:cNvPr id="276" name="Google Shape;276;p31"/>
          <p:cNvSpPr txBox="1">
            <a:spLocks noGrp="1"/>
          </p:cNvSpPr>
          <p:nvPr>
            <p:ph type="body" idx="1"/>
          </p:nvPr>
        </p:nvSpPr>
        <p:spPr>
          <a:xfrm>
            <a:off x="240250" y="915250"/>
            <a:ext cx="8649900" cy="40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converted T</a:t>
            </a:r>
            <a:r>
              <a:rPr lang="en" baseline="-25000"/>
              <a:t>n</a:t>
            </a:r>
            <a:r>
              <a:rPr lang="en"/>
              <a:t> to S</a:t>
            </a:r>
            <a:r>
              <a:rPr lang="en" baseline="-25000"/>
              <a:t>n</a:t>
            </a:r>
            <a:r>
              <a:rPr lang="en"/>
              <a:t> in this derivation by noticing that the recurrence could be divided by 2</a:t>
            </a:r>
            <a:r>
              <a:rPr lang="en" baseline="30000"/>
              <a:t>n</a:t>
            </a:r>
            <a:r>
              <a:rPr lang="en"/>
              <a:t>.  This trick is a special case of a general technique that can reduce virtually any recurrence of the form</a:t>
            </a:r>
            <a:endParaRPr/>
          </a:p>
          <a:p>
            <a:pPr marL="0" lvl="0" indent="0" algn="l" rtl="0">
              <a:spcBef>
                <a:spcPts val="1600"/>
              </a:spcBef>
              <a:spcAft>
                <a:spcPts val="0"/>
              </a:spcAft>
              <a:buNone/>
            </a:pPr>
            <a:r>
              <a:rPr lang="en" sz="1400">
                <a:solidFill>
                  <a:srgbClr val="00FF00"/>
                </a:solidFill>
              </a:rPr>
              <a:t>a</a:t>
            </a:r>
            <a:r>
              <a:rPr lang="en" sz="1400" baseline="-25000">
                <a:solidFill>
                  <a:srgbClr val="00FF00"/>
                </a:solidFill>
              </a:rPr>
              <a:t>n</a:t>
            </a:r>
            <a:r>
              <a:rPr lang="en" sz="1400">
                <a:solidFill>
                  <a:srgbClr val="00FF00"/>
                </a:solidFill>
              </a:rPr>
              <a:t>T</a:t>
            </a:r>
            <a:r>
              <a:rPr lang="en" sz="1400" baseline="-25000">
                <a:solidFill>
                  <a:srgbClr val="00FF00"/>
                </a:solidFill>
              </a:rPr>
              <a:t>n</a:t>
            </a:r>
            <a:r>
              <a:rPr lang="en" sz="1400">
                <a:solidFill>
                  <a:srgbClr val="00FF00"/>
                </a:solidFill>
              </a:rPr>
              <a:t> = b</a:t>
            </a:r>
            <a:r>
              <a:rPr lang="en" sz="1400" baseline="-25000">
                <a:solidFill>
                  <a:srgbClr val="00FF00"/>
                </a:solidFill>
              </a:rPr>
              <a:t>n</a:t>
            </a:r>
            <a:r>
              <a:rPr lang="en" sz="1400">
                <a:solidFill>
                  <a:srgbClr val="00FF00"/>
                </a:solidFill>
              </a:rPr>
              <a:t>T</a:t>
            </a:r>
            <a:r>
              <a:rPr lang="en" sz="1400" baseline="-25000">
                <a:solidFill>
                  <a:srgbClr val="00FF00"/>
                </a:solidFill>
              </a:rPr>
              <a:t>n-1</a:t>
            </a:r>
            <a:r>
              <a:rPr lang="en" sz="1400">
                <a:solidFill>
                  <a:srgbClr val="00FF00"/>
                </a:solidFill>
              </a:rPr>
              <a:t> + c</a:t>
            </a:r>
            <a:r>
              <a:rPr lang="en" sz="1400" baseline="-25000">
                <a:solidFill>
                  <a:srgbClr val="00FF00"/>
                </a:solidFill>
              </a:rPr>
              <a:t>n</a:t>
            </a:r>
            <a:r>
              <a:rPr lang="en" sz="1400">
                <a:solidFill>
                  <a:srgbClr val="00FF00"/>
                </a:solidFill>
              </a:rPr>
              <a:t> </a:t>
            </a:r>
            <a:endParaRPr sz="1400">
              <a:solidFill>
                <a:srgbClr val="00FF00"/>
              </a:solidFill>
            </a:endParaRPr>
          </a:p>
          <a:p>
            <a:pPr marL="0" lvl="0" indent="0" algn="l" rtl="0">
              <a:spcBef>
                <a:spcPts val="1600"/>
              </a:spcBef>
              <a:spcAft>
                <a:spcPts val="0"/>
              </a:spcAft>
              <a:buNone/>
            </a:pPr>
            <a:r>
              <a:rPr lang="en" sz="1400">
                <a:solidFill>
                  <a:srgbClr val="FFFFFF"/>
                </a:solidFill>
              </a:rPr>
              <a:t>to a sum. The idea is to multiply both sides by a summation factor, s</a:t>
            </a:r>
            <a:r>
              <a:rPr lang="en" sz="1400" baseline="-25000">
                <a:solidFill>
                  <a:srgbClr val="FFFFFF"/>
                </a:solidFill>
              </a:rPr>
              <a:t>n</a:t>
            </a:r>
            <a:r>
              <a:rPr lang="en" sz="1400">
                <a:solidFill>
                  <a:srgbClr val="FFFFFF"/>
                </a:solidFill>
              </a:rPr>
              <a:t>:</a:t>
            </a:r>
            <a:endParaRPr sz="1400">
              <a:solidFill>
                <a:srgbClr val="FFFFFF"/>
              </a:solidFill>
            </a:endParaRPr>
          </a:p>
          <a:p>
            <a:pPr marL="0" lvl="0" indent="0" algn="l" rtl="0">
              <a:spcBef>
                <a:spcPts val="1600"/>
              </a:spcBef>
              <a:spcAft>
                <a:spcPts val="0"/>
              </a:spcAft>
              <a:buNone/>
            </a:pPr>
            <a:r>
              <a:rPr lang="en" sz="1800">
                <a:solidFill>
                  <a:srgbClr val="00FF00"/>
                </a:solidFill>
              </a:rPr>
              <a:t>s</a:t>
            </a:r>
            <a:r>
              <a:rPr lang="en" sz="1800" baseline="-25000">
                <a:solidFill>
                  <a:srgbClr val="00FF00"/>
                </a:solidFill>
              </a:rPr>
              <a:t>n</a:t>
            </a:r>
            <a:r>
              <a:rPr lang="en" sz="1800">
                <a:solidFill>
                  <a:srgbClr val="00FF00"/>
                </a:solidFill>
              </a:rPr>
              <a:t>a</a:t>
            </a:r>
            <a:r>
              <a:rPr lang="en" sz="1800" baseline="-25000">
                <a:solidFill>
                  <a:srgbClr val="00FF00"/>
                </a:solidFill>
              </a:rPr>
              <a:t>n</a:t>
            </a:r>
            <a:r>
              <a:rPr lang="en" sz="1800">
                <a:solidFill>
                  <a:srgbClr val="00FF00"/>
                </a:solidFill>
              </a:rPr>
              <a:t>T</a:t>
            </a:r>
            <a:r>
              <a:rPr lang="en" sz="1800" baseline="-25000">
                <a:solidFill>
                  <a:srgbClr val="00FF00"/>
                </a:solidFill>
              </a:rPr>
              <a:t>n</a:t>
            </a:r>
            <a:r>
              <a:rPr lang="en" sz="1800">
                <a:solidFill>
                  <a:srgbClr val="00FF00"/>
                </a:solidFill>
              </a:rPr>
              <a:t> = s</a:t>
            </a:r>
            <a:r>
              <a:rPr lang="en" sz="1800" baseline="-25000">
                <a:solidFill>
                  <a:srgbClr val="00FF00"/>
                </a:solidFill>
              </a:rPr>
              <a:t>n</a:t>
            </a:r>
            <a:r>
              <a:rPr lang="en" sz="1800">
                <a:solidFill>
                  <a:srgbClr val="00FF00"/>
                </a:solidFill>
              </a:rPr>
              <a:t>b</a:t>
            </a:r>
            <a:r>
              <a:rPr lang="en" sz="1800" baseline="-25000">
                <a:solidFill>
                  <a:srgbClr val="00FF00"/>
                </a:solidFill>
              </a:rPr>
              <a:t>n</a:t>
            </a:r>
            <a:r>
              <a:rPr lang="en" sz="1800">
                <a:solidFill>
                  <a:srgbClr val="00FF00"/>
                </a:solidFill>
              </a:rPr>
              <a:t>T</a:t>
            </a:r>
            <a:r>
              <a:rPr lang="en" sz="1800" baseline="-25000">
                <a:solidFill>
                  <a:srgbClr val="00FF00"/>
                </a:solidFill>
              </a:rPr>
              <a:t>n-1</a:t>
            </a:r>
            <a:r>
              <a:rPr lang="en" sz="1800">
                <a:solidFill>
                  <a:srgbClr val="00FF00"/>
                </a:solidFill>
              </a:rPr>
              <a:t> + s</a:t>
            </a:r>
            <a:r>
              <a:rPr lang="en" sz="1800" baseline="-25000">
                <a:solidFill>
                  <a:srgbClr val="00FF00"/>
                </a:solidFill>
              </a:rPr>
              <a:t>n</a:t>
            </a:r>
            <a:r>
              <a:rPr lang="en" sz="1800">
                <a:solidFill>
                  <a:srgbClr val="00FF00"/>
                </a:solidFill>
              </a:rPr>
              <a:t>c</a:t>
            </a:r>
            <a:r>
              <a:rPr lang="en" sz="1800" baseline="-25000">
                <a:solidFill>
                  <a:srgbClr val="00FF00"/>
                </a:solidFill>
              </a:rPr>
              <a:t>n</a:t>
            </a:r>
            <a:r>
              <a:rPr lang="en" sz="1800">
                <a:solidFill>
                  <a:srgbClr val="00FF00"/>
                </a:solidFill>
              </a:rPr>
              <a:t> </a:t>
            </a:r>
            <a:endParaRPr sz="1800">
              <a:solidFill>
                <a:srgbClr val="00FF00"/>
              </a:solidFill>
            </a:endParaRPr>
          </a:p>
          <a:p>
            <a:pPr marL="0" lvl="0" indent="0" algn="l" rtl="0">
              <a:spcBef>
                <a:spcPts val="1600"/>
              </a:spcBef>
              <a:spcAft>
                <a:spcPts val="0"/>
              </a:spcAft>
              <a:buNone/>
            </a:pPr>
            <a:r>
              <a:rPr lang="en" sz="1400">
                <a:solidFill>
                  <a:srgbClr val="FFFFFF"/>
                </a:solidFill>
              </a:rPr>
              <a:t>This factor s</a:t>
            </a:r>
            <a:r>
              <a:rPr lang="en" sz="1400" baseline="-25000">
                <a:solidFill>
                  <a:srgbClr val="FFFFFF"/>
                </a:solidFill>
              </a:rPr>
              <a:t>n</a:t>
            </a:r>
            <a:r>
              <a:rPr lang="en" sz="1400">
                <a:solidFill>
                  <a:srgbClr val="FFFFFF"/>
                </a:solidFill>
              </a:rPr>
              <a:t> is cleverly chosen to make</a:t>
            </a:r>
            <a:endParaRPr sz="1400">
              <a:solidFill>
                <a:srgbClr val="FFFFFF"/>
              </a:solidFill>
            </a:endParaRPr>
          </a:p>
          <a:p>
            <a:pPr marL="0" lvl="0" indent="0" algn="l" rtl="0">
              <a:spcBef>
                <a:spcPts val="1600"/>
              </a:spcBef>
              <a:spcAft>
                <a:spcPts val="0"/>
              </a:spcAft>
              <a:buNone/>
            </a:pPr>
            <a:r>
              <a:rPr lang="en" sz="1800">
                <a:solidFill>
                  <a:srgbClr val="00FF00"/>
                </a:solidFill>
              </a:rPr>
              <a:t>s</a:t>
            </a:r>
            <a:r>
              <a:rPr lang="en" sz="1800" baseline="-25000">
                <a:solidFill>
                  <a:srgbClr val="00FF00"/>
                </a:solidFill>
              </a:rPr>
              <a:t>n</a:t>
            </a:r>
            <a:r>
              <a:rPr lang="en" sz="1800">
                <a:solidFill>
                  <a:srgbClr val="00FF00"/>
                </a:solidFill>
              </a:rPr>
              <a:t>b</a:t>
            </a:r>
            <a:r>
              <a:rPr lang="en" sz="1800" baseline="-25000">
                <a:solidFill>
                  <a:srgbClr val="00FF00"/>
                </a:solidFill>
              </a:rPr>
              <a:t>n</a:t>
            </a:r>
            <a:r>
              <a:rPr lang="en" sz="1800">
                <a:solidFill>
                  <a:srgbClr val="00FF00"/>
                </a:solidFill>
              </a:rPr>
              <a:t> = s</a:t>
            </a:r>
            <a:r>
              <a:rPr lang="en" sz="1800" baseline="-25000">
                <a:solidFill>
                  <a:srgbClr val="00FF00"/>
                </a:solidFill>
              </a:rPr>
              <a:t>n-1</a:t>
            </a:r>
            <a:r>
              <a:rPr lang="en" sz="1800">
                <a:solidFill>
                  <a:srgbClr val="00FF00"/>
                </a:solidFill>
              </a:rPr>
              <a:t>a</a:t>
            </a:r>
            <a:r>
              <a:rPr lang="en" sz="1800" baseline="-25000">
                <a:solidFill>
                  <a:srgbClr val="00FF00"/>
                </a:solidFill>
              </a:rPr>
              <a:t>n-1</a:t>
            </a:r>
            <a:r>
              <a:rPr lang="en" sz="1800">
                <a:solidFill>
                  <a:srgbClr val="00FF00"/>
                </a:solidFill>
              </a:rPr>
              <a:t> </a:t>
            </a:r>
            <a:endParaRPr sz="1800">
              <a:solidFill>
                <a:srgbClr val="00FF00"/>
              </a:solidFill>
            </a:endParaRPr>
          </a:p>
          <a:p>
            <a:pPr marL="0" lvl="0" indent="0" algn="l" rtl="0">
              <a:spcBef>
                <a:spcPts val="1600"/>
              </a:spcBef>
              <a:spcAft>
                <a:spcPts val="0"/>
              </a:spcAft>
              <a:buNone/>
            </a:pPr>
            <a:r>
              <a:rPr lang="en" sz="1400">
                <a:solidFill>
                  <a:srgbClr val="FFFFFF"/>
                </a:solidFill>
              </a:rPr>
              <a:t>Then if we write S</a:t>
            </a:r>
            <a:r>
              <a:rPr lang="en" sz="1400" baseline="-25000">
                <a:solidFill>
                  <a:srgbClr val="FFFFFF"/>
                </a:solidFill>
              </a:rPr>
              <a:t>n</a:t>
            </a:r>
            <a:r>
              <a:rPr lang="en" sz="1400">
                <a:solidFill>
                  <a:srgbClr val="FFFFFF"/>
                </a:solidFill>
              </a:rPr>
              <a:t> = s</a:t>
            </a:r>
            <a:r>
              <a:rPr lang="en" sz="1400" baseline="-25000">
                <a:solidFill>
                  <a:srgbClr val="FFFFFF"/>
                </a:solidFill>
              </a:rPr>
              <a:t>n</a:t>
            </a:r>
            <a:r>
              <a:rPr lang="en" sz="1400">
                <a:solidFill>
                  <a:srgbClr val="FFFFFF"/>
                </a:solidFill>
              </a:rPr>
              <a:t>a</a:t>
            </a:r>
            <a:r>
              <a:rPr lang="en" sz="1400" baseline="-25000">
                <a:solidFill>
                  <a:srgbClr val="FFFFFF"/>
                </a:solidFill>
              </a:rPr>
              <a:t>n</a:t>
            </a:r>
            <a:r>
              <a:rPr lang="en" sz="1400">
                <a:solidFill>
                  <a:srgbClr val="FFFFFF"/>
                </a:solidFill>
              </a:rPr>
              <a:t>T</a:t>
            </a:r>
            <a:r>
              <a:rPr lang="en" sz="1400" baseline="-25000">
                <a:solidFill>
                  <a:srgbClr val="FFFFFF"/>
                </a:solidFill>
              </a:rPr>
              <a:t>n</a:t>
            </a:r>
            <a:r>
              <a:rPr lang="en" sz="1400">
                <a:solidFill>
                  <a:srgbClr val="FFFFFF"/>
                </a:solidFill>
              </a:rPr>
              <a:t> we have a sum-recurrence,</a:t>
            </a:r>
            <a:endParaRPr sz="1400">
              <a:solidFill>
                <a:srgbClr val="FFFFFF"/>
              </a:solidFill>
            </a:endParaRPr>
          </a:p>
          <a:p>
            <a:pPr marL="0" lvl="0" indent="0" algn="l" rtl="0">
              <a:spcBef>
                <a:spcPts val="1600"/>
              </a:spcBef>
              <a:spcAft>
                <a:spcPts val="0"/>
              </a:spcAft>
              <a:buNone/>
            </a:pPr>
            <a:r>
              <a:rPr lang="en" sz="1800">
                <a:solidFill>
                  <a:srgbClr val="00FF00"/>
                </a:solidFill>
              </a:rPr>
              <a:t>S</a:t>
            </a:r>
            <a:r>
              <a:rPr lang="en" sz="1800" baseline="-25000">
                <a:solidFill>
                  <a:srgbClr val="00FF00"/>
                </a:solidFill>
              </a:rPr>
              <a:t>n</a:t>
            </a:r>
            <a:r>
              <a:rPr lang="en" sz="1800">
                <a:solidFill>
                  <a:srgbClr val="00FF00"/>
                </a:solidFill>
              </a:rPr>
              <a:t> = S</a:t>
            </a:r>
            <a:r>
              <a:rPr lang="en" sz="1800" baseline="-25000">
                <a:solidFill>
                  <a:srgbClr val="00FF00"/>
                </a:solidFill>
              </a:rPr>
              <a:t>n-1</a:t>
            </a:r>
            <a:r>
              <a:rPr lang="en" sz="1800">
                <a:solidFill>
                  <a:srgbClr val="00FF00"/>
                </a:solidFill>
              </a:rPr>
              <a:t> + s</a:t>
            </a:r>
            <a:r>
              <a:rPr lang="en" sz="1800" baseline="-25000">
                <a:solidFill>
                  <a:srgbClr val="00FF00"/>
                </a:solidFill>
              </a:rPr>
              <a:t>n</a:t>
            </a:r>
            <a:r>
              <a:rPr lang="en" sz="1800">
                <a:solidFill>
                  <a:srgbClr val="00FF00"/>
                </a:solidFill>
              </a:rPr>
              <a:t>c</a:t>
            </a:r>
            <a:r>
              <a:rPr lang="en" sz="1800" baseline="-25000">
                <a:solidFill>
                  <a:srgbClr val="00FF00"/>
                </a:solidFill>
              </a:rPr>
              <a:t>n</a:t>
            </a:r>
            <a:r>
              <a:rPr lang="en" sz="1800">
                <a:solidFill>
                  <a:srgbClr val="00FF00"/>
                </a:solidFill>
              </a:rPr>
              <a:t> </a:t>
            </a:r>
            <a:endParaRPr sz="1800">
              <a:solidFill>
                <a:srgbClr val="00FF00"/>
              </a:solidFill>
            </a:endParaRPr>
          </a:p>
          <a:p>
            <a:pPr marL="0" lvl="0" indent="0" algn="l" rtl="0">
              <a:spcBef>
                <a:spcPts val="1600"/>
              </a:spcBef>
              <a:spcAft>
                <a:spcPts val="1600"/>
              </a:spcAft>
              <a:buNone/>
            </a:pPr>
            <a:endParaRPr sz="1400">
              <a:solidFill>
                <a:srgbClr val="00FF00"/>
              </a:solidFill>
            </a:endParaRPr>
          </a:p>
        </p:txBody>
      </p:sp>
      <p:sp>
        <p:nvSpPr>
          <p:cNvPr id="277" name="Google Shape;27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Arial"/>
                <a:ea typeface="Arial"/>
                <a:cs typeface="Arial"/>
                <a:sym typeface="Arial"/>
              </a:rPr>
              <a:t>Topics:</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Sequences and Notations</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Sums and Recurrences</a:t>
            </a:r>
            <a:endParaRPr sz="2400">
              <a:solidFill>
                <a:srgbClr val="FFFFFF"/>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en" sz="2400">
                <a:solidFill>
                  <a:srgbClr val="FFFFFF"/>
                </a:solidFill>
                <a:latin typeface="Arial"/>
                <a:ea typeface="Arial"/>
                <a:cs typeface="Arial"/>
                <a:sym typeface="Arial"/>
              </a:rPr>
              <a:t>General Methods</a:t>
            </a:r>
            <a:endParaRPr sz="2400">
              <a:solidFill>
                <a:srgbClr val="FFFFFF"/>
              </a:solidFill>
              <a:latin typeface="Arial"/>
              <a:ea typeface="Arial"/>
              <a:cs typeface="Arial"/>
              <a:sym typeface="Arial"/>
            </a:endParaRPr>
          </a:p>
          <a:p>
            <a:pPr marL="0" lvl="0" indent="0" algn="l" rtl="0">
              <a:spcBef>
                <a:spcPts val="0"/>
              </a:spcBef>
              <a:spcAft>
                <a:spcPts val="1600"/>
              </a:spcAft>
              <a:buNone/>
            </a:pPr>
            <a:endParaRPr/>
          </a:p>
        </p:txBody>
      </p:sp>
      <p:sp>
        <p:nvSpPr>
          <p:cNvPr id="142" name="Google Shape;14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Tower of Hanoi recurrence to Sums</a:t>
            </a:r>
            <a:endParaRPr/>
          </a:p>
        </p:txBody>
      </p:sp>
      <p:pic>
        <p:nvPicPr>
          <p:cNvPr id="283" name="Google Shape;283;p32"/>
          <p:cNvPicPr preferRelativeResize="0"/>
          <p:nvPr/>
        </p:nvPicPr>
        <p:blipFill>
          <a:blip r:embed="rId3">
            <a:alphaModFix/>
          </a:blip>
          <a:stretch>
            <a:fillRect/>
          </a:stretch>
        </p:blipFill>
        <p:spPr>
          <a:xfrm>
            <a:off x="1090613" y="1033463"/>
            <a:ext cx="6962775" cy="3076575"/>
          </a:xfrm>
          <a:prstGeom prst="rect">
            <a:avLst/>
          </a:prstGeom>
          <a:noFill/>
          <a:ln>
            <a:noFill/>
          </a:ln>
        </p:spPr>
      </p:pic>
      <p:sp>
        <p:nvSpPr>
          <p:cNvPr id="284" name="Google Shape;284;p32"/>
          <p:cNvSpPr txBox="1"/>
          <p:nvPr/>
        </p:nvSpPr>
        <p:spPr>
          <a:xfrm>
            <a:off x="1150800" y="4215350"/>
            <a:ext cx="7332300" cy="85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00FF"/>
                </a:solidFill>
                <a:latin typeface="Lato"/>
                <a:ea typeface="Lato"/>
                <a:cs typeface="Lato"/>
                <a:sym typeface="Lato"/>
              </a:rPr>
              <a:t>Note: S</a:t>
            </a:r>
            <a:r>
              <a:rPr lang="en" sz="1800" baseline="-25000">
                <a:solidFill>
                  <a:srgbClr val="FF00FF"/>
                </a:solidFill>
                <a:latin typeface="Lato"/>
                <a:ea typeface="Lato"/>
                <a:cs typeface="Lato"/>
                <a:sym typeface="Lato"/>
              </a:rPr>
              <a:t>n</a:t>
            </a:r>
            <a:r>
              <a:rPr lang="en" sz="1800">
                <a:solidFill>
                  <a:srgbClr val="FF00FF"/>
                </a:solidFill>
                <a:latin typeface="Lato"/>
                <a:ea typeface="Lato"/>
                <a:cs typeface="Lato"/>
                <a:sym typeface="Lato"/>
              </a:rPr>
              <a:t> = s</a:t>
            </a:r>
            <a:r>
              <a:rPr lang="en" sz="1800" baseline="-25000">
                <a:solidFill>
                  <a:srgbClr val="FF00FF"/>
                </a:solidFill>
                <a:latin typeface="Lato"/>
                <a:ea typeface="Lato"/>
                <a:cs typeface="Lato"/>
                <a:sym typeface="Lato"/>
              </a:rPr>
              <a:t>n</a:t>
            </a:r>
            <a:r>
              <a:rPr lang="en" sz="1800">
                <a:solidFill>
                  <a:srgbClr val="FF00FF"/>
                </a:solidFill>
                <a:latin typeface="Lato"/>
                <a:ea typeface="Lato"/>
                <a:cs typeface="Lato"/>
                <a:sym typeface="Lato"/>
              </a:rPr>
              <a:t>a</a:t>
            </a:r>
            <a:r>
              <a:rPr lang="en" sz="1800" baseline="-25000">
                <a:solidFill>
                  <a:srgbClr val="FF00FF"/>
                </a:solidFill>
                <a:latin typeface="Lato"/>
                <a:ea typeface="Lato"/>
                <a:cs typeface="Lato"/>
                <a:sym typeface="Lato"/>
              </a:rPr>
              <a:t>n</a:t>
            </a:r>
            <a:r>
              <a:rPr lang="en" sz="1800">
                <a:solidFill>
                  <a:srgbClr val="FF00FF"/>
                </a:solidFill>
                <a:latin typeface="Lato"/>
                <a:ea typeface="Lato"/>
                <a:cs typeface="Lato"/>
                <a:sym typeface="Lato"/>
              </a:rPr>
              <a:t>T</a:t>
            </a:r>
            <a:r>
              <a:rPr lang="en" sz="1800" baseline="-25000">
                <a:solidFill>
                  <a:srgbClr val="FF00FF"/>
                </a:solidFill>
                <a:latin typeface="Lato"/>
                <a:ea typeface="Lato"/>
                <a:cs typeface="Lato"/>
                <a:sym typeface="Lato"/>
              </a:rPr>
              <a:t>n</a:t>
            </a:r>
            <a:endParaRPr sz="1800" baseline="-25000">
              <a:solidFill>
                <a:srgbClr val="FF00FF"/>
              </a:solidFill>
              <a:latin typeface="Lato"/>
              <a:ea typeface="Lato"/>
              <a:cs typeface="Lato"/>
              <a:sym typeface="Lato"/>
            </a:endParaRPr>
          </a:p>
        </p:txBody>
      </p:sp>
      <p:sp>
        <p:nvSpPr>
          <p:cNvPr id="285" name="Google Shape;28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Practice Problem(On Copy-17 OCT)</a:t>
            </a:r>
            <a:endParaRPr dirty="0"/>
          </a:p>
        </p:txBody>
      </p:sp>
      <p:sp>
        <p:nvSpPr>
          <p:cNvPr id="291" name="Google Shape;291;p33"/>
          <p:cNvSpPr txBox="1">
            <a:spLocks noGrp="1"/>
          </p:cNvSpPr>
          <p:nvPr>
            <p:ph type="body" idx="1"/>
          </p:nvPr>
        </p:nvSpPr>
        <p:spPr>
          <a:xfrm>
            <a:off x="188675" y="850800"/>
            <a:ext cx="8843100" cy="407494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FFFFFF"/>
                </a:solidFill>
              </a:rPr>
              <a:t>From this following recurrence solution, reduce it to a sum equation.  </a:t>
            </a:r>
            <a:endParaRPr sz="1800" dirty="0">
              <a:solidFill>
                <a:srgbClr val="FFFFFF"/>
              </a:solidFill>
            </a:endParaRPr>
          </a:p>
        </p:txBody>
      </p:sp>
      <p:pic>
        <p:nvPicPr>
          <p:cNvPr id="292" name="Google Shape;292;p33"/>
          <p:cNvPicPr preferRelativeResize="0"/>
          <p:nvPr/>
        </p:nvPicPr>
        <p:blipFill>
          <a:blip r:embed="rId3">
            <a:alphaModFix/>
          </a:blip>
          <a:stretch>
            <a:fillRect/>
          </a:stretch>
        </p:blipFill>
        <p:spPr>
          <a:xfrm>
            <a:off x="877391" y="1307850"/>
            <a:ext cx="5133975" cy="1428750"/>
          </a:xfrm>
          <a:prstGeom prst="rect">
            <a:avLst/>
          </a:prstGeom>
          <a:noFill/>
          <a:ln>
            <a:noFill/>
          </a:ln>
        </p:spPr>
      </p:pic>
      <p:sp>
        <p:nvSpPr>
          <p:cNvPr id="293" name="Google Shape;293;p33"/>
          <p:cNvSpPr txBox="1"/>
          <p:nvPr/>
        </p:nvSpPr>
        <p:spPr>
          <a:xfrm>
            <a:off x="303400" y="2990725"/>
            <a:ext cx="7332300" cy="179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Lato"/>
                <a:ea typeface="Lato"/>
                <a:cs typeface="Lato"/>
                <a:sym typeface="Lato"/>
              </a:rPr>
              <a:t>Hints:</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First get rid of the division from the above equation</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Second get rid of the </a:t>
            </a:r>
            <a:r>
              <a:rPr lang="en" dirty="0">
                <a:solidFill>
                  <a:srgbClr val="00FFFF"/>
                </a:solidFill>
                <a:latin typeface="Lato"/>
                <a:ea typeface="Lato"/>
                <a:cs typeface="Lato"/>
                <a:sym typeface="Lato"/>
              </a:rPr>
              <a:t>∑</a:t>
            </a:r>
            <a:r>
              <a:rPr lang="en" dirty="0">
                <a:solidFill>
                  <a:srgbClr val="FFFFFF"/>
                </a:solidFill>
                <a:latin typeface="Lato"/>
                <a:ea typeface="Lato"/>
                <a:cs typeface="Lato"/>
                <a:sym typeface="Lato"/>
              </a:rPr>
              <a:t> sign </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Then perform subtraction from the generated two equation</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Simplify it to a C</a:t>
            </a:r>
            <a:r>
              <a:rPr lang="en" baseline="-25000" dirty="0">
                <a:solidFill>
                  <a:srgbClr val="FFFFFF"/>
                </a:solidFill>
                <a:latin typeface="Lato"/>
                <a:ea typeface="Lato"/>
                <a:cs typeface="Lato"/>
                <a:sym typeface="Lato"/>
              </a:rPr>
              <a:t>n</a:t>
            </a:r>
            <a:r>
              <a:rPr lang="en" dirty="0">
                <a:solidFill>
                  <a:srgbClr val="FFFFFF"/>
                </a:solidFill>
                <a:latin typeface="Lato"/>
                <a:ea typeface="Lato"/>
                <a:cs typeface="Lato"/>
                <a:sym typeface="Lato"/>
              </a:rPr>
              <a:t> </a:t>
            </a:r>
            <a:endParaRPr dirty="0">
              <a:solidFill>
                <a:srgbClr val="FFFFFF"/>
              </a:solidFill>
              <a:latin typeface="Lato"/>
              <a:ea typeface="Lato"/>
              <a:cs typeface="Lato"/>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Lato"/>
                <a:ea typeface="Lato"/>
                <a:cs typeface="Lato"/>
                <a:sym typeface="Lato"/>
              </a:rPr>
              <a:t>Last compare with the  </a:t>
            </a:r>
            <a:r>
              <a:rPr lang="en" dirty="0">
                <a:solidFill>
                  <a:srgbClr val="00FF00"/>
                </a:solidFill>
                <a:latin typeface="Lato"/>
                <a:ea typeface="Lato"/>
                <a:cs typeface="Lato"/>
                <a:sym typeface="Lato"/>
              </a:rPr>
              <a:t>a</a:t>
            </a:r>
            <a:r>
              <a:rPr lang="en" baseline="-25000" dirty="0">
                <a:solidFill>
                  <a:srgbClr val="00FF00"/>
                </a:solidFill>
                <a:latin typeface="Lato"/>
                <a:ea typeface="Lato"/>
                <a:cs typeface="Lato"/>
                <a:sym typeface="Lato"/>
              </a:rPr>
              <a:t>n</a:t>
            </a:r>
            <a:r>
              <a:rPr lang="en" dirty="0">
                <a:solidFill>
                  <a:srgbClr val="00FF00"/>
                </a:solidFill>
                <a:latin typeface="Lato"/>
                <a:ea typeface="Lato"/>
                <a:cs typeface="Lato"/>
                <a:sym typeface="Lato"/>
              </a:rPr>
              <a:t>T</a:t>
            </a:r>
            <a:r>
              <a:rPr lang="en" baseline="-25000" dirty="0">
                <a:solidFill>
                  <a:srgbClr val="00FF00"/>
                </a:solidFill>
                <a:latin typeface="Lato"/>
                <a:ea typeface="Lato"/>
                <a:cs typeface="Lato"/>
                <a:sym typeface="Lato"/>
              </a:rPr>
              <a:t>n</a:t>
            </a:r>
            <a:r>
              <a:rPr lang="en" dirty="0">
                <a:solidFill>
                  <a:srgbClr val="00FF00"/>
                </a:solidFill>
                <a:latin typeface="Lato"/>
                <a:ea typeface="Lato"/>
                <a:cs typeface="Lato"/>
                <a:sym typeface="Lato"/>
              </a:rPr>
              <a:t> = b</a:t>
            </a:r>
            <a:r>
              <a:rPr lang="en" baseline="-25000" dirty="0">
                <a:solidFill>
                  <a:srgbClr val="00FF00"/>
                </a:solidFill>
                <a:latin typeface="Lato"/>
                <a:ea typeface="Lato"/>
                <a:cs typeface="Lato"/>
                <a:sym typeface="Lato"/>
              </a:rPr>
              <a:t>n</a:t>
            </a:r>
            <a:r>
              <a:rPr lang="en" dirty="0">
                <a:solidFill>
                  <a:srgbClr val="00FF00"/>
                </a:solidFill>
                <a:latin typeface="Lato"/>
                <a:ea typeface="Lato"/>
                <a:cs typeface="Lato"/>
                <a:sym typeface="Lato"/>
              </a:rPr>
              <a:t>T</a:t>
            </a:r>
            <a:r>
              <a:rPr lang="en" baseline="-25000" dirty="0">
                <a:solidFill>
                  <a:srgbClr val="00FF00"/>
                </a:solidFill>
                <a:latin typeface="Lato"/>
                <a:ea typeface="Lato"/>
                <a:cs typeface="Lato"/>
                <a:sym typeface="Lato"/>
              </a:rPr>
              <a:t>n-1</a:t>
            </a:r>
            <a:r>
              <a:rPr lang="en" dirty="0">
                <a:solidFill>
                  <a:srgbClr val="00FF00"/>
                </a:solidFill>
                <a:latin typeface="Lato"/>
                <a:ea typeface="Lato"/>
                <a:cs typeface="Lato"/>
                <a:sym typeface="Lato"/>
              </a:rPr>
              <a:t> + c</a:t>
            </a:r>
            <a:r>
              <a:rPr lang="en" baseline="-25000" dirty="0">
                <a:solidFill>
                  <a:srgbClr val="00FF00"/>
                </a:solidFill>
                <a:latin typeface="Lato"/>
                <a:ea typeface="Lato"/>
                <a:cs typeface="Lato"/>
                <a:sym typeface="Lato"/>
              </a:rPr>
              <a:t>n</a:t>
            </a:r>
            <a:r>
              <a:rPr lang="en" dirty="0">
                <a:solidFill>
                  <a:srgbClr val="00FF00"/>
                </a:solidFill>
                <a:latin typeface="Lato"/>
                <a:ea typeface="Lato"/>
                <a:cs typeface="Lato"/>
                <a:sym typeface="Lato"/>
              </a:rPr>
              <a:t> </a:t>
            </a:r>
            <a:endParaRPr dirty="0">
              <a:solidFill>
                <a:srgbClr val="FFFFFF"/>
              </a:solidFill>
              <a:latin typeface="Lato"/>
              <a:ea typeface="Lato"/>
              <a:cs typeface="Lato"/>
              <a:sym typeface="Lato"/>
            </a:endParaRPr>
          </a:p>
        </p:txBody>
      </p:sp>
      <p:sp>
        <p:nvSpPr>
          <p:cNvPr id="294" name="Google Shape;29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Perturbation Method</a:t>
            </a:r>
            <a:endParaRPr/>
          </a:p>
        </p:txBody>
      </p:sp>
      <p:sp>
        <p:nvSpPr>
          <p:cNvPr id="300" name="Google Shape;300;p34"/>
          <p:cNvSpPr txBox="1">
            <a:spLocks noGrp="1"/>
          </p:cNvSpPr>
          <p:nvPr>
            <p:ph type="body" idx="1"/>
          </p:nvPr>
        </p:nvSpPr>
        <p:spPr>
          <a:xfrm>
            <a:off x="420725" y="1095725"/>
            <a:ext cx="7915800" cy="338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rgbClr val="222222"/>
                </a:solidFill>
                <a:highlight>
                  <a:srgbClr val="FFFFFF"/>
                </a:highlight>
                <a:latin typeface="Arial"/>
                <a:ea typeface="Arial"/>
                <a:cs typeface="Arial"/>
                <a:sym typeface="Arial"/>
              </a:rPr>
              <a:t>A mathematical </a:t>
            </a:r>
            <a:r>
              <a:rPr lang="en" sz="1800" b="1" dirty="0">
                <a:solidFill>
                  <a:srgbClr val="222222"/>
                </a:solidFill>
                <a:highlight>
                  <a:srgbClr val="FFFFFF"/>
                </a:highlight>
                <a:latin typeface="Arial"/>
                <a:ea typeface="Arial"/>
                <a:cs typeface="Arial"/>
                <a:sym typeface="Arial"/>
              </a:rPr>
              <a:t>technique</a:t>
            </a:r>
            <a:r>
              <a:rPr lang="en" sz="1800" dirty="0">
                <a:solidFill>
                  <a:srgbClr val="222222"/>
                </a:solidFill>
                <a:highlight>
                  <a:srgbClr val="FFFFFF"/>
                </a:highlight>
                <a:latin typeface="Arial"/>
                <a:ea typeface="Arial"/>
                <a:cs typeface="Arial"/>
                <a:sym typeface="Arial"/>
              </a:rPr>
              <a:t> to eliminate linear terms in an equation in order to retain the nonlinear (turbulence) terms. Variables such as potential temperature (θ) or velocity (U) can be partitioned into mean (slowly varying) and </a:t>
            </a:r>
            <a:r>
              <a:rPr lang="en" sz="1800" b="1" dirty="0">
                <a:solidFill>
                  <a:srgbClr val="222222"/>
                </a:solidFill>
                <a:highlight>
                  <a:srgbClr val="FFFFFF"/>
                </a:highlight>
                <a:latin typeface="Arial"/>
                <a:ea typeface="Arial"/>
                <a:cs typeface="Arial"/>
                <a:sym typeface="Arial"/>
              </a:rPr>
              <a:t>perturbation</a:t>
            </a:r>
            <a:r>
              <a:rPr lang="en" sz="1800" dirty="0">
                <a:solidFill>
                  <a:srgbClr val="222222"/>
                </a:solidFill>
                <a:highlight>
                  <a:srgbClr val="FFFFFF"/>
                </a:highlight>
                <a:latin typeface="Arial"/>
                <a:ea typeface="Arial"/>
                <a:cs typeface="Arial"/>
                <a:sym typeface="Arial"/>
              </a:rPr>
              <a:t> (rapidly varying) components.</a:t>
            </a:r>
            <a:endParaRPr sz="1800" dirty="0"/>
          </a:p>
        </p:txBody>
      </p:sp>
      <p:sp>
        <p:nvSpPr>
          <p:cNvPr id="301" name="Google Shape;30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Example-2: Using Perturbation Method</a:t>
            </a:r>
            <a:endParaRPr sz="3000">
              <a:solidFill>
                <a:srgbClr val="FFFFFF"/>
              </a:solidFill>
            </a:endParaRPr>
          </a:p>
        </p:txBody>
      </p:sp>
      <p:pic>
        <p:nvPicPr>
          <p:cNvPr id="307" name="Google Shape;307;p35"/>
          <p:cNvPicPr preferRelativeResize="0"/>
          <p:nvPr/>
        </p:nvPicPr>
        <p:blipFill>
          <a:blip r:embed="rId3">
            <a:alphaModFix/>
          </a:blip>
          <a:stretch>
            <a:fillRect/>
          </a:stretch>
        </p:blipFill>
        <p:spPr>
          <a:xfrm>
            <a:off x="2073125" y="1125100"/>
            <a:ext cx="4286250" cy="438150"/>
          </a:xfrm>
          <a:prstGeom prst="rect">
            <a:avLst/>
          </a:prstGeom>
          <a:noFill/>
          <a:ln>
            <a:noFill/>
          </a:ln>
        </p:spPr>
      </p:pic>
      <p:pic>
        <p:nvPicPr>
          <p:cNvPr id="308" name="Google Shape;308;p35"/>
          <p:cNvPicPr preferRelativeResize="0"/>
          <p:nvPr/>
        </p:nvPicPr>
        <p:blipFill>
          <a:blip r:embed="rId4">
            <a:alphaModFix/>
          </a:blip>
          <a:stretch>
            <a:fillRect/>
          </a:stretch>
        </p:blipFill>
        <p:spPr>
          <a:xfrm>
            <a:off x="1062038" y="1715650"/>
            <a:ext cx="7019925" cy="1314450"/>
          </a:xfrm>
          <a:prstGeom prst="rect">
            <a:avLst/>
          </a:prstGeom>
          <a:noFill/>
          <a:ln>
            <a:noFill/>
          </a:ln>
        </p:spPr>
      </p:pic>
      <p:pic>
        <p:nvPicPr>
          <p:cNvPr id="309" name="Google Shape;309;p35"/>
          <p:cNvPicPr preferRelativeResize="0"/>
          <p:nvPr/>
        </p:nvPicPr>
        <p:blipFill>
          <a:blip r:embed="rId5">
            <a:alphaModFix/>
          </a:blip>
          <a:stretch>
            <a:fillRect/>
          </a:stretch>
        </p:blipFill>
        <p:spPr>
          <a:xfrm>
            <a:off x="2214975" y="3182500"/>
            <a:ext cx="4509425" cy="1808600"/>
          </a:xfrm>
          <a:prstGeom prst="rect">
            <a:avLst/>
          </a:prstGeom>
          <a:noFill/>
          <a:ln>
            <a:noFill/>
          </a:ln>
        </p:spPr>
      </p:pic>
      <p:sp>
        <p:nvSpPr>
          <p:cNvPr id="310" name="Google Shape;3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FFFFFF"/>
                </a:solidFill>
                <a:latin typeface="Arial"/>
                <a:ea typeface="Arial"/>
                <a:cs typeface="Arial"/>
                <a:sym typeface="Arial"/>
              </a:rPr>
              <a:t>Example-2: Using Perturbation Method</a:t>
            </a:r>
            <a:endParaRPr/>
          </a:p>
        </p:txBody>
      </p:sp>
      <p:pic>
        <p:nvPicPr>
          <p:cNvPr id="316" name="Google Shape;316;p36"/>
          <p:cNvPicPr preferRelativeResize="0"/>
          <p:nvPr/>
        </p:nvPicPr>
        <p:blipFill>
          <a:blip r:embed="rId3">
            <a:alphaModFix/>
          </a:blip>
          <a:stretch>
            <a:fillRect/>
          </a:stretch>
        </p:blipFill>
        <p:spPr>
          <a:xfrm>
            <a:off x="1776650" y="1060625"/>
            <a:ext cx="4286250" cy="438150"/>
          </a:xfrm>
          <a:prstGeom prst="rect">
            <a:avLst/>
          </a:prstGeom>
          <a:noFill/>
          <a:ln>
            <a:noFill/>
          </a:ln>
        </p:spPr>
      </p:pic>
      <p:pic>
        <p:nvPicPr>
          <p:cNvPr id="317" name="Google Shape;317;p36"/>
          <p:cNvPicPr preferRelativeResize="0"/>
          <p:nvPr/>
        </p:nvPicPr>
        <p:blipFill>
          <a:blip r:embed="rId4">
            <a:alphaModFix/>
          </a:blip>
          <a:stretch>
            <a:fillRect/>
          </a:stretch>
        </p:blipFill>
        <p:spPr>
          <a:xfrm>
            <a:off x="1003200" y="1602550"/>
            <a:ext cx="5179776" cy="1938400"/>
          </a:xfrm>
          <a:prstGeom prst="rect">
            <a:avLst/>
          </a:prstGeom>
          <a:noFill/>
          <a:ln>
            <a:noFill/>
          </a:ln>
        </p:spPr>
      </p:pic>
      <p:pic>
        <p:nvPicPr>
          <p:cNvPr id="318" name="Google Shape;318;p36"/>
          <p:cNvPicPr preferRelativeResize="0"/>
          <p:nvPr/>
        </p:nvPicPr>
        <p:blipFill>
          <a:blip r:embed="rId5">
            <a:alphaModFix/>
          </a:blip>
          <a:stretch>
            <a:fillRect/>
          </a:stretch>
        </p:blipFill>
        <p:spPr>
          <a:xfrm>
            <a:off x="4857750" y="3540950"/>
            <a:ext cx="4286250" cy="1562100"/>
          </a:xfrm>
          <a:prstGeom prst="rect">
            <a:avLst/>
          </a:prstGeom>
          <a:noFill/>
          <a:ln>
            <a:noFill/>
          </a:ln>
        </p:spPr>
      </p:pic>
      <p:sp>
        <p:nvSpPr>
          <p:cNvPr id="319" name="Google Shape;31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Practice Problem</a:t>
            </a:r>
            <a:endParaRPr/>
          </a:p>
        </p:txBody>
      </p:sp>
      <p:sp>
        <p:nvSpPr>
          <p:cNvPr id="325" name="Google Shape;325;p3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Using Perturbation technique, find out the closed formula for the following sum.</a:t>
            </a:r>
            <a:endParaRPr/>
          </a:p>
        </p:txBody>
      </p:sp>
      <p:pic>
        <p:nvPicPr>
          <p:cNvPr id="326" name="Google Shape;326;p37"/>
          <p:cNvPicPr preferRelativeResize="0"/>
          <p:nvPr/>
        </p:nvPicPr>
        <p:blipFill>
          <a:blip r:embed="rId3">
            <a:alphaModFix/>
          </a:blip>
          <a:stretch>
            <a:fillRect/>
          </a:stretch>
        </p:blipFill>
        <p:spPr>
          <a:xfrm>
            <a:off x="2625400" y="2037463"/>
            <a:ext cx="2990850" cy="733425"/>
          </a:xfrm>
          <a:prstGeom prst="rect">
            <a:avLst/>
          </a:prstGeom>
          <a:noFill/>
          <a:ln>
            <a:noFill/>
          </a:ln>
        </p:spPr>
      </p:pic>
      <p:sp>
        <p:nvSpPr>
          <p:cNvPr id="327" name="Google Shape;32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General Methods</a:t>
            </a:r>
            <a:endParaRPr>
              <a:solidFill>
                <a:srgbClr val="FFFFFF"/>
              </a:solidFill>
            </a:endParaRPr>
          </a:p>
        </p:txBody>
      </p:sp>
      <p:sp>
        <p:nvSpPr>
          <p:cNvPr id="333" name="Google Shape;333;p3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Guessing the answer and prove the guess by induction</a:t>
            </a:r>
            <a:endParaRPr sz="20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Perturbation</a:t>
            </a:r>
            <a:endParaRPr sz="20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Build a repertoire</a:t>
            </a:r>
            <a:endParaRPr sz="2000">
              <a:solidFill>
                <a:srgbClr val="FFFFFF"/>
              </a:solidFill>
              <a:latin typeface="Arial"/>
              <a:ea typeface="Arial"/>
              <a:cs typeface="Arial"/>
              <a:sym typeface="Arial"/>
            </a:endParaRPr>
          </a:p>
          <a:p>
            <a:pPr marL="0" lvl="0" indent="0" algn="l" rtl="0">
              <a:spcBef>
                <a:spcPts val="0"/>
              </a:spcBef>
              <a:spcAft>
                <a:spcPts val="1600"/>
              </a:spcAft>
              <a:buNone/>
            </a:pPr>
            <a:endParaRPr/>
          </a:p>
        </p:txBody>
      </p:sp>
      <p:sp>
        <p:nvSpPr>
          <p:cNvPr id="334" name="Google Shape;33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Guess the Answer</a:t>
            </a:r>
            <a:endParaRPr>
              <a:solidFill>
                <a:srgbClr val="FFFFFF"/>
              </a:solidFill>
            </a:endParaRPr>
          </a:p>
        </p:txBody>
      </p:sp>
      <p:pic>
        <p:nvPicPr>
          <p:cNvPr id="340" name="Google Shape;340;p39"/>
          <p:cNvPicPr preferRelativeResize="0"/>
          <p:nvPr/>
        </p:nvPicPr>
        <p:blipFill>
          <a:blip r:embed="rId3">
            <a:alphaModFix/>
          </a:blip>
          <a:stretch>
            <a:fillRect/>
          </a:stretch>
        </p:blipFill>
        <p:spPr>
          <a:xfrm>
            <a:off x="2098950" y="1307850"/>
            <a:ext cx="5165985" cy="3530850"/>
          </a:xfrm>
          <a:prstGeom prst="rect">
            <a:avLst/>
          </a:prstGeom>
          <a:noFill/>
          <a:ln>
            <a:noFill/>
          </a:ln>
        </p:spPr>
      </p:pic>
      <p:sp>
        <p:nvSpPr>
          <p:cNvPr id="341" name="Google Shape;34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Guess the Answer</a:t>
            </a:r>
            <a:endParaRPr/>
          </a:p>
        </p:txBody>
      </p:sp>
      <p:pic>
        <p:nvPicPr>
          <p:cNvPr id="347" name="Google Shape;347;p40"/>
          <p:cNvPicPr preferRelativeResize="0"/>
          <p:nvPr/>
        </p:nvPicPr>
        <p:blipFill>
          <a:blip r:embed="rId3">
            <a:alphaModFix/>
          </a:blip>
          <a:stretch>
            <a:fillRect/>
          </a:stretch>
        </p:blipFill>
        <p:spPr>
          <a:xfrm>
            <a:off x="1297500" y="1473150"/>
            <a:ext cx="6729590" cy="3530850"/>
          </a:xfrm>
          <a:prstGeom prst="rect">
            <a:avLst/>
          </a:prstGeom>
          <a:noFill/>
          <a:ln>
            <a:noFill/>
          </a:ln>
        </p:spPr>
      </p:pic>
      <p:sp>
        <p:nvSpPr>
          <p:cNvPr id="348" name="Google Shape;348;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Perturbation</a:t>
            </a:r>
            <a:endParaRPr>
              <a:solidFill>
                <a:srgbClr val="FFFFFF"/>
              </a:solidFill>
            </a:endParaRPr>
          </a:p>
        </p:txBody>
      </p:sp>
      <p:pic>
        <p:nvPicPr>
          <p:cNvPr id="354" name="Google Shape;354;p41"/>
          <p:cNvPicPr preferRelativeResize="0"/>
          <p:nvPr/>
        </p:nvPicPr>
        <p:blipFill>
          <a:blip r:embed="rId3">
            <a:alphaModFix/>
          </a:blip>
          <a:stretch>
            <a:fillRect/>
          </a:stretch>
        </p:blipFill>
        <p:spPr>
          <a:xfrm>
            <a:off x="1364150" y="1307850"/>
            <a:ext cx="5129094" cy="3530850"/>
          </a:xfrm>
          <a:prstGeom prst="rect">
            <a:avLst/>
          </a:prstGeom>
          <a:noFill/>
          <a:ln>
            <a:noFill/>
          </a:ln>
        </p:spPr>
      </p:pic>
      <p:sp>
        <p:nvSpPr>
          <p:cNvPr id="355" name="Google Shape;355;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Sums</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Arial"/>
                <a:ea typeface="Arial"/>
                <a:cs typeface="Arial"/>
                <a:sym typeface="Arial"/>
              </a:rPr>
              <a:t>Learning Outcome:</a:t>
            </a:r>
            <a:endParaRPr sz="24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Understand sequences and notation</a:t>
            </a:r>
            <a:endParaRPr sz="20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Understanding Sums and Recurrences</a:t>
            </a:r>
            <a:endParaRPr sz="2000">
              <a:solidFill>
                <a:srgbClr val="FFFFFF"/>
              </a:solidFill>
              <a:latin typeface="Arial"/>
              <a:ea typeface="Arial"/>
              <a:cs typeface="Arial"/>
              <a:sym typeface="Arial"/>
            </a:endParaRPr>
          </a:p>
          <a:p>
            <a:pPr marL="457200" lvl="0" indent="-355600" algn="l" rtl="0">
              <a:spcBef>
                <a:spcPts val="0"/>
              </a:spcBef>
              <a:spcAft>
                <a:spcPts val="0"/>
              </a:spcAft>
              <a:buClr>
                <a:srgbClr val="FFFFFF"/>
              </a:buClr>
              <a:buSzPts val="2000"/>
              <a:buFont typeface="Arial"/>
              <a:buChar char="❖"/>
            </a:pPr>
            <a:r>
              <a:rPr lang="en" sz="2000">
                <a:solidFill>
                  <a:srgbClr val="FFFFFF"/>
                </a:solidFill>
                <a:latin typeface="Arial"/>
                <a:ea typeface="Arial"/>
                <a:cs typeface="Arial"/>
                <a:sym typeface="Arial"/>
              </a:rPr>
              <a:t>Different methods to solve problems</a:t>
            </a:r>
            <a:endParaRPr sz="2000">
              <a:solidFill>
                <a:srgbClr val="FFFFFF"/>
              </a:solidFill>
              <a:latin typeface="Arial"/>
              <a:ea typeface="Arial"/>
              <a:cs typeface="Arial"/>
              <a:sym typeface="Arial"/>
            </a:endParaRPr>
          </a:p>
          <a:p>
            <a:pPr marL="0" lvl="0" indent="0" algn="l" rtl="0">
              <a:spcBef>
                <a:spcPts val="0"/>
              </a:spcBef>
              <a:spcAft>
                <a:spcPts val="1600"/>
              </a:spcAft>
              <a:buNone/>
            </a:pPr>
            <a:endParaRPr/>
          </a:p>
        </p:txBody>
      </p:sp>
      <p:sp>
        <p:nvSpPr>
          <p:cNvPr id="149" name="Google Shape;14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 Repertoire</a:t>
            </a:r>
            <a:endParaRPr/>
          </a:p>
        </p:txBody>
      </p:sp>
      <p:pic>
        <p:nvPicPr>
          <p:cNvPr id="361" name="Google Shape;361;p42"/>
          <p:cNvPicPr preferRelativeResize="0"/>
          <p:nvPr/>
        </p:nvPicPr>
        <p:blipFill>
          <a:blip r:embed="rId3">
            <a:alphaModFix/>
          </a:blip>
          <a:stretch>
            <a:fillRect/>
          </a:stretch>
        </p:blipFill>
        <p:spPr>
          <a:xfrm>
            <a:off x="1126013" y="1447375"/>
            <a:ext cx="7381875" cy="2971800"/>
          </a:xfrm>
          <a:prstGeom prst="rect">
            <a:avLst/>
          </a:prstGeom>
          <a:noFill/>
          <a:ln>
            <a:noFill/>
          </a:ln>
        </p:spPr>
      </p:pic>
      <p:sp>
        <p:nvSpPr>
          <p:cNvPr id="362" name="Google Shape;3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 Repertoire</a:t>
            </a:r>
            <a:endParaRPr/>
          </a:p>
          <a:p>
            <a:pPr marL="0" lvl="0" indent="0" algn="l" rtl="0">
              <a:spcBef>
                <a:spcPts val="0"/>
              </a:spcBef>
              <a:spcAft>
                <a:spcPts val="0"/>
              </a:spcAft>
              <a:buNone/>
            </a:pPr>
            <a:endParaRPr/>
          </a:p>
        </p:txBody>
      </p:sp>
      <p:sp>
        <p:nvSpPr>
          <p:cNvPr id="368" name="Google Shape;368;p4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69" name="Google Shape;369;p43"/>
          <p:cNvPicPr preferRelativeResize="0"/>
          <p:nvPr/>
        </p:nvPicPr>
        <p:blipFill>
          <a:blip r:embed="rId3">
            <a:alphaModFix/>
          </a:blip>
          <a:stretch>
            <a:fillRect/>
          </a:stretch>
        </p:blipFill>
        <p:spPr>
          <a:xfrm>
            <a:off x="2057400" y="1816313"/>
            <a:ext cx="5029200" cy="2181225"/>
          </a:xfrm>
          <a:prstGeom prst="rect">
            <a:avLst/>
          </a:prstGeom>
          <a:noFill/>
          <a:ln>
            <a:noFill/>
          </a:ln>
        </p:spPr>
      </p:pic>
      <p:sp>
        <p:nvSpPr>
          <p:cNvPr id="370" name="Google Shape;37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 Repertoire</a:t>
            </a:r>
            <a:endParaRPr/>
          </a:p>
        </p:txBody>
      </p:sp>
      <p:pic>
        <p:nvPicPr>
          <p:cNvPr id="376" name="Google Shape;376;p44"/>
          <p:cNvPicPr preferRelativeResize="0"/>
          <p:nvPr/>
        </p:nvPicPr>
        <p:blipFill>
          <a:blip r:embed="rId3">
            <a:alphaModFix/>
          </a:blip>
          <a:stretch>
            <a:fillRect/>
          </a:stretch>
        </p:blipFill>
        <p:spPr>
          <a:xfrm>
            <a:off x="965975" y="1534675"/>
            <a:ext cx="7315200" cy="2228850"/>
          </a:xfrm>
          <a:prstGeom prst="rect">
            <a:avLst/>
          </a:prstGeom>
          <a:noFill/>
          <a:ln>
            <a:noFill/>
          </a:ln>
        </p:spPr>
      </p:pic>
      <p:sp>
        <p:nvSpPr>
          <p:cNvPr id="377" name="Google Shape;37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5"/>
          <p:cNvSpPr txBox="1">
            <a:spLocks noGrp="1"/>
          </p:cNvSpPr>
          <p:nvPr>
            <p:ph type="title"/>
          </p:nvPr>
        </p:nvSpPr>
        <p:spPr>
          <a:xfrm>
            <a:off x="1297500" y="393750"/>
            <a:ext cx="7038900" cy="5273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Build a Repertoire</a:t>
            </a:r>
            <a:endParaRPr dirty="0"/>
          </a:p>
        </p:txBody>
      </p:sp>
      <p:pic>
        <p:nvPicPr>
          <p:cNvPr id="383" name="Google Shape;383;p45"/>
          <p:cNvPicPr preferRelativeResize="0"/>
          <p:nvPr/>
        </p:nvPicPr>
        <p:blipFill>
          <a:blip r:embed="rId3">
            <a:alphaModFix/>
          </a:blip>
          <a:stretch>
            <a:fillRect/>
          </a:stretch>
        </p:blipFill>
        <p:spPr>
          <a:xfrm>
            <a:off x="1093450" y="1074587"/>
            <a:ext cx="7162800" cy="3363923"/>
          </a:xfrm>
          <a:prstGeom prst="rect">
            <a:avLst/>
          </a:prstGeom>
          <a:noFill/>
          <a:ln>
            <a:noFill/>
          </a:ln>
        </p:spPr>
      </p:pic>
      <p:sp>
        <p:nvSpPr>
          <p:cNvPr id="384" name="Google Shape;38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 Repertoire</a:t>
            </a:r>
            <a:endParaRPr/>
          </a:p>
        </p:txBody>
      </p:sp>
      <p:pic>
        <p:nvPicPr>
          <p:cNvPr id="390" name="Google Shape;390;p46"/>
          <p:cNvPicPr preferRelativeResize="0"/>
          <p:nvPr/>
        </p:nvPicPr>
        <p:blipFill>
          <a:blip r:embed="rId3">
            <a:alphaModFix/>
          </a:blip>
          <a:stretch>
            <a:fillRect/>
          </a:stretch>
        </p:blipFill>
        <p:spPr>
          <a:xfrm>
            <a:off x="866775" y="1660538"/>
            <a:ext cx="7410450" cy="2466975"/>
          </a:xfrm>
          <a:prstGeom prst="rect">
            <a:avLst/>
          </a:prstGeom>
          <a:noFill/>
          <a:ln>
            <a:noFill/>
          </a:ln>
        </p:spPr>
      </p:pic>
      <p:sp>
        <p:nvSpPr>
          <p:cNvPr id="391" name="Google Shape;39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7"/>
          <p:cNvSpPr txBox="1">
            <a:spLocks noGrp="1"/>
          </p:cNvSpPr>
          <p:nvPr>
            <p:ph type="title"/>
          </p:nvPr>
        </p:nvSpPr>
        <p:spPr>
          <a:xfrm>
            <a:off x="1284600" y="222427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FFFF00"/>
                </a:solidFill>
                <a:latin typeface="Lobster"/>
                <a:ea typeface="Lobster"/>
                <a:cs typeface="Lobster"/>
                <a:sym typeface="Lobster"/>
              </a:rPr>
              <a:t>Thank You</a:t>
            </a:r>
            <a:endParaRPr sz="3600">
              <a:solidFill>
                <a:srgbClr val="FFFF00"/>
              </a:solidFill>
              <a:latin typeface="Lobster"/>
              <a:ea typeface="Lobster"/>
              <a:cs typeface="Lobster"/>
              <a:sym typeface="Lobster"/>
            </a:endParaRPr>
          </a:p>
        </p:txBody>
      </p:sp>
      <p:sp>
        <p:nvSpPr>
          <p:cNvPr id="397" name="Google Shape;39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4225" y="843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2.1  Sequences</a:t>
            </a:r>
            <a:endParaRPr sz="3600">
              <a:solidFill>
                <a:srgbClr val="FFFFFF"/>
              </a:solidFill>
            </a:endParaRPr>
          </a:p>
        </p:txBody>
      </p:sp>
      <p:sp>
        <p:nvSpPr>
          <p:cNvPr id="155" name="Google Shape;155;p16"/>
          <p:cNvSpPr txBox="1">
            <a:spLocks noGrp="1"/>
          </p:cNvSpPr>
          <p:nvPr>
            <p:ph type="body" idx="1"/>
          </p:nvPr>
        </p:nvSpPr>
        <p:spPr>
          <a:xfrm>
            <a:off x="124225" y="1057050"/>
            <a:ext cx="8894700" cy="3931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6" name="Google Shape;156;p16"/>
          <p:cNvPicPr preferRelativeResize="0"/>
          <p:nvPr/>
        </p:nvPicPr>
        <p:blipFill>
          <a:blip r:embed="rId3">
            <a:alphaModFix/>
          </a:blip>
          <a:stretch>
            <a:fillRect/>
          </a:stretch>
        </p:blipFill>
        <p:spPr>
          <a:xfrm>
            <a:off x="476250" y="1495313"/>
            <a:ext cx="8191500" cy="1609725"/>
          </a:xfrm>
          <a:prstGeom prst="rect">
            <a:avLst/>
          </a:prstGeom>
          <a:noFill/>
          <a:ln>
            <a:noFill/>
          </a:ln>
        </p:spPr>
      </p:pic>
      <p:pic>
        <p:nvPicPr>
          <p:cNvPr id="157" name="Google Shape;157;p16"/>
          <p:cNvPicPr preferRelativeResize="0"/>
          <p:nvPr/>
        </p:nvPicPr>
        <p:blipFill>
          <a:blip r:embed="rId4">
            <a:alphaModFix/>
          </a:blip>
          <a:stretch>
            <a:fillRect/>
          </a:stretch>
        </p:blipFill>
        <p:spPr>
          <a:xfrm>
            <a:off x="188675" y="3268813"/>
            <a:ext cx="3400425" cy="1562100"/>
          </a:xfrm>
          <a:prstGeom prst="rect">
            <a:avLst/>
          </a:prstGeom>
          <a:noFill/>
          <a:ln>
            <a:noFill/>
          </a:ln>
        </p:spPr>
      </p:pic>
      <p:pic>
        <p:nvPicPr>
          <p:cNvPr id="158" name="Google Shape;158;p16"/>
          <p:cNvPicPr preferRelativeResize="0"/>
          <p:nvPr/>
        </p:nvPicPr>
        <p:blipFill>
          <a:blip r:embed="rId5">
            <a:alphaModFix/>
          </a:blip>
          <a:stretch>
            <a:fillRect/>
          </a:stretch>
        </p:blipFill>
        <p:spPr>
          <a:xfrm>
            <a:off x="3670923" y="3223223"/>
            <a:ext cx="5348001" cy="1653301"/>
          </a:xfrm>
          <a:prstGeom prst="rect">
            <a:avLst/>
          </a:prstGeom>
          <a:noFill/>
          <a:ln>
            <a:noFill/>
          </a:ln>
        </p:spPr>
      </p:pic>
      <p:sp>
        <p:nvSpPr>
          <p:cNvPr id="159" name="Google Shape;15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2.2  Notation Example</a:t>
            </a:r>
            <a:endParaRPr sz="3600">
              <a:solidFill>
                <a:srgbClr val="FFFFFF"/>
              </a:solidFill>
            </a:endParaRPr>
          </a:p>
        </p:txBody>
      </p:sp>
      <p:sp>
        <p:nvSpPr>
          <p:cNvPr id="165" name="Google Shape;165;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17"/>
          <p:cNvPicPr preferRelativeResize="0"/>
          <p:nvPr/>
        </p:nvPicPr>
        <p:blipFill>
          <a:blip r:embed="rId3">
            <a:alphaModFix/>
          </a:blip>
          <a:stretch>
            <a:fillRect/>
          </a:stretch>
        </p:blipFill>
        <p:spPr>
          <a:xfrm>
            <a:off x="3057525" y="1797500"/>
            <a:ext cx="3028950" cy="2038350"/>
          </a:xfrm>
          <a:prstGeom prst="rect">
            <a:avLst/>
          </a:prstGeom>
          <a:noFill/>
          <a:ln>
            <a:noFill/>
          </a:ln>
        </p:spPr>
      </p:pic>
      <p:sp>
        <p:nvSpPr>
          <p:cNvPr id="167" name="Google Shape;16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2.3  Finite Sequence</a:t>
            </a:r>
            <a:endParaRPr sz="3600">
              <a:solidFill>
                <a:srgbClr val="FFFFFF"/>
              </a:solidFill>
            </a:endParaRPr>
          </a:p>
        </p:txBody>
      </p:sp>
      <p:sp>
        <p:nvSpPr>
          <p:cNvPr id="173" name="Google Shape;173;p18"/>
          <p:cNvSpPr txBox="1">
            <a:spLocks noGrp="1"/>
          </p:cNvSpPr>
          <p:nvPr>
            <p:ph type="body" idx="1"/>
          </p:nvPr>
        </p:nvSpPr>
        <p:spPr>
          <a:xfrm>
            <a:off x="253125" y="1147300"/>
            <a:ext cx="8637000" cy="351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18"/>
          <p:cNvPicPr preferRelativeResize="0"/>
          <p:nvPr/>
        </p:nvPicPr>
        <p:blipFill>
          <a:blip r:embed="rId3">
            <a:alphaModFix/>
          </a:blip>
          <a:stretch>
            <a:fillRect/>
          </a:stretch>
        </p:blipFill>
        <p:spPr>
          <a:xfrm>
            <a:off x="862013" y="1509713"/>
            <a:ext cx="7419975" cy="2124075"/>
          </a:xfrm>
          <a:prstGeom prst="rect">
            <a:avLst/>
          </a:prstGeom>
          <a:noFill/>
          <a:ln>
            <a:noFill/>
          </a:ln>
        </p:spPr>
      </p:pic>
      <p:sp>
        <p:nvSpPr>
          <p:cNvPr id="175" name="Google Shape;1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2.4 Domain of Sequence</a:t>
            </a:r>
            <a:endParaRPr sz="3600">
              <a:solidFill>
                <a:srgbClr val="FFFFFF"/>
              </a:solidFill>
            </a:endParaRPr>
          </a:p>
        </p:txBody>
      </p:sp>
      <p:sp>
        <p:nvSpPr>
          <p:cNvPr id="181" name="Google Shape;181;p19"/>
          <p:cNvSpPr txBox="1">
            <a:spLocks noGrp="1"/>
          </p:cNvSpPr>
          <p:nvPr>
            <p:ph type="body" idx="1"/>
          </p:nvPr>
        </p:nvSpPr>
        <p:spPr>
          <a:xfrm>
            <a:off x="382050" y="1456675"/>
            <a:ext cx="8559600" cy="317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19"/>
          <p:cNvPicPr preferRelativeResize="0"/>
          <p:nvPr/>
        </p:nvPicPr>
        <p:blipFill>
          <a:blip r:embed="rId3">
            <a:alphaModFix/>
          </a:blip>
          <a:stretch>
            <a:fillRect/>
          </a:stretch>
        </p:blipFill>
        <p:spPr>
          <a:xfrm>
            <a:off x="472463" y="1554663"/>
            <a:ext cx="3762375" cy="2181225"/>
          </a:xfrm>
          <a:prstGeom prst="rect">
            <a:avLst/>
          </a:prstGeom>
          <a:noFill/>
          <a:ln>
            <a:noFill/>
          </a:ln>
        </p:spPr>
      </p:pic>
      <p:pic>
        <p:nvPicPr>
          <p:cNvPr id="183" name="Google Shape;183;p19"/>
          <p:cNvPicPr preferRelativeResize="0"/>
          <p:nvPr/>
        </p:nvPicPr>
        <p:blipFill>
          <a:blip r:embed="rId4">
            <a:alphaModFix/>
          </a:blip>
          <a:stretch>
            <a:fillRect/>
          </a:stretch>
        </p:blipFill>
        <p:spPr>
          <a:xfrm>
            <a:off x="4292713" y="2016688"/>
            <a:ext cx="4524375" cy="847725"/>
          </a:xfrm>
          <a:prstGeom prst="rect">
            <a:avLst/>
          </a:prstGeom>
          <a:noFill/>
          <a:ln>
            <a:noFill/>
          </a:ln>
        </p:spPr>
      </p:pic>
      <p:sp>
        <p:nvSpPr>
          <p:cNvPr id="184" name="Google Shape;18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2.5 Notations for Sums</a:t>
            </a:r>
            <a:endParaRPr sz="3600">
              <a:solidFill>
                <a:srgbClr val="FFFFFF"/>
              </a:solidFill>
            </a:endParaRPr>
          </a:p>
        </p:txBody>
      </p:sp>
      <p:sp>
        <p:nvSpPr>
          <p:cNvPr id="190" name="Google Shape;190;p20"/>
          <p:cNvSpPr txBox="1">
            <a:spLocks noGrp="1"/>
          </p:cNvSpPr>
          <p:nvPr>
            <p:ph type="body" idx="1"/>
          </p:nvPr>
        </p:nvSpPr>
        <p:spPr>
          <a:xfrm>
            <a:off x="137100" y="1077675"/>
            <a:ext cx="8199300" cy="393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1" name="Google Shape;191;p20"/>
          <p:cNvPicPr preferRelativeResize="0"/>
          <p:nvPr/>
        </p:nvPicPr>
        <p:blipFill>
          <a:blip r:embed="rId3">
            <a:alphaModFix/>
          </a:blip>
          <a:stretch>
            <a:fillRect/>
          </a:stretch>
        </p:blipFill>
        <p:spPr>
          <a:xfrm>
            <a:off x="492375" y="1178925"/>
            <a:ext cx="7334250" cy="2038350"/>
          </a:xfrm>
          <a:prstGeom prst="rect">
            <a:avLst/>
          </a:prstGeom>
          <a:noFill/>
          <a:ln>
            <a:noFill/>
          </a:ln>
        </p:spPr>
      </p:pic>
      <p:pic>
        <p:nvPicPr>
          <p:cNvPr id="192" name="Google Shape;192;p20"/>
          <p:cNvPicPr preferRelativeResize="0"/>
          <p:nvPr/>
        </p:nvPicPr>
        <p:blipFill>
          <a:blip r:embed="rId4">
            <a:alphaModFix/>
          </a:blip>
          <a:stretch>
            <a:fillRect/>
          </a:stretch>
        </p:blipFill>
        <p:spPr>
          <a:xfrm>
            <a:off x="511425" y="3346188"/>
            <a:ext cx="7296150" cy="1666875"/>
          </a:xfrm>
          <a:prstGeom prst="rect">
            <a:avLst/>
          </a:prstGeom>
          <a:noFill/>
          <a:ln>
            <a:noFill/>
          </a:ln>
        </p:spPr>
      </p:pic>
      <p:sp>
        <p:nvSpPr>
          <p:cNvPr id="193" name="Google Shape;19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472500" y="84725"/>
            <a:ext cx="6844800" cy="8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FFFFFF"/>
                </a:solidFill>
                <a:latin typeface="Arial"/>
                <a:ea typeface="Arial"/>
                <a:cs typeface="Arial"/>
                <a:sym typeface="Arial"/>
              </a:rPr>
              <a:t>Sums and Recurrences</a:t>
            </a:r>
            <a:endParaRPr sz="3600">
              <a:solidFill>
                <a:srgbClr val="FFFFFF"/>
              </a:solidFill>
            </a:endParaRPr>
          </a:p>
        </p:txBody>
      </p:sp>
      <p:pic>
        <p:nvPicPr>
          <p:cNvPr id="199" name="Google Shape;199;p21"/>
          <p:cNvPicPr preferRelativeResize="0"/>
          <p:nvPr/>
        </p:nvPicPr>
        <p:blipFill>
          <a:blip r:embed="rId3">
            <a:alphaModFix/>
          </a:blip>
          <a:stretch>
            <a:fillRect/>
          </a:stretch>
        </p:blipFill>
        <p:spPr>
          <a:xfrm>
            <a:off x="1411588" y="766750"/>
            <a:ext cx="5495925" cy="3609975"/>
          </a:xfrm>
          <a:prstGeom prst="rect">
            <a:avLst/>
          </a:prstGeom>
          <a:noFill/>
          <a:ln>
            <a:noFill/>
          </a:ln>
        </p:spPr>
      </p:pic>
      <p:pic>
        <p:nvPicPr>
          <p:cNvPr id="200" name="Google Shape;200;p21"/>
          <p:cNvPicPr preferRelativeResize="0"/>
          <p:nvPr/>
        </p:nvPicPr>
        <p:blipFill>
          <a:blip r:embed="rId4">
            <a:alphaModFix/>
          </a:blip>
          <a:stretch>
            <a:fillRect/>
          </a:stretch>
        </p:blipFill>
        <p:spPr>
          <a:xfrm>
            <a:off x="166675" y="4376713"/>
            <a:ext cx="8810625" cy="657225"/>
          </a:xfrm>
          <a:prstGeom prst="rect">
            <a:avLst/>
          </a:prstGeom>
          <a:noFill/>
          <a:ln>
            <a:noFill/>
          </a:ln>
        </p:spPr>
      </p:pic>
      <p:sp>
        <p:nvSpPr>
          <p:cNvPr id="201" name="Google Shape;2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615</Words>
  <Application>Microsoft Office PowerPoint</Application>
  <PresentationFormat>On-screen Show (16:9)</PresentationFormat>
  <Paragraphs>114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Lato</vt:lpstr>
      <vt:lpstr>Georgia</vt:lpstr>
      <vt:lpstr>Montserrat</vt:lpstr>
      <vt:lpstr>Lobster</vt:lpstr>
      <vt:lpstr>Focus</vt:lpstr>
      <vt:lpstr>Chapter 2</vt:lpstr>
      <vt:lpstr>Sums</vt:lpstr>
      <vt:lpstr>Sums</vt:lpstr>
      <vt:lpstr>2.1  Sequences</vt:lpstr>
      <vt:lpstr>2.2  Notation Example</vt:lpstr>
      <vt:lpstr>2.3  Finite Sequence</vt:lpstr>
      <vt:lpstr>2.4 Domain of Sequence</vt:lpstr>
      <vt:lpstr>2.5 Notations for Sums</vt:lpstr>
      <vt:lpstr>Sums and Recurrences</vt:lpstr>
      <vt:lpstr>Repertoire Method</vt:lpstr>
      <vt:lpstr>Example-1: Using Repertoire Method</vt:lpstr>
      <vt:lpstr>Example-1: Using Repertoire Method</vt:lpstr>
      <vt:lpstr>Example-1: Using Repertoire Method</vt:lpstr>
      <vt:lpstr>Example-1: Using Repertoire Method</vt:lpstr>
      <vt:lpstr>Example-1: Using Repertoire Method</vt:lpstr>
      <vt:lpstr>Example-1: Using Repertoire Method</vt:lpstr>
      <vt:lpstr>Reduction of Recurrences to Sums</vt:lpstr>
      <vt:lpstr>Tower of Hanoi recurrence to Sums</vt:lpstr>
      <vt:lpstr>Tower of Hanoi recurrence to Sums</vt:lpstr>
      <vt:lpstr>Tower of Hanoi recurrence to Sums</vt:lpstr>
      <vt:lpstr>Practice Problem(On Copy-17 OCT)</vt:lpstr>
      <vt:lpstr>Perturbation Method</vt:lpstr>
      <vt:lpstr>Example-2: Using Perturbation Method</vt:lpstr>
      <vt:lpstr>Example-2: Using Perturbation Method</vt:lpstr>
      <vt:lpstr>Practice Problem</vt:lpstr>
      <vt:lpstr>General Methods</vt:lpstr>
      <vt:lpstr>Guess the Answer</vt:lpstr>
      <vt:lpstr>Guess the Answer</vt:lpstr>
      <vt:lpstr>Perturbation</vt:lpstr>
      <vt:lpstr>Build a Repertoire</vt:lpstr>
      <vt:lpstr>Build a Repertoire </vt:lpstr>
      <vt:lpstr>Build a Repertoire</vt:lpstr>
      <vt:lpstr>Build a Repertoire</vt:lpstr>
      <vt:lpstr>Build a Repertoire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cp:lastModifiedBy>201914012</cp:lastModifiedBy>
  <cp:revision>2</cp:revision>
  <dcterms:modified xsi:type="dcterms:W3CDTF">2021-10-25T17:51:09Z</dcterms:modified>
</cp:coreProperties>
</file>