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925f711f85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925f711f8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25f711f8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25f711f8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25f711f85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25f711f8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25f711f8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25f711f8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25f711f85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25f711f85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925f711f85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925f711f85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25f711f85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25f711f8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925f711f8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925f711f8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4a3a493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94a3a493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94a3a493f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94a3a493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25f711f8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25f711f8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4a3a493f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4a3a493f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4a3a493f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4a3a493f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4a3a493f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4a3a493f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4a3a493f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94a3a493f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4a3a493f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4a3a493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94a3a493f7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94a3a493f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94a3a493f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94a3a493f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4a3a493f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4a3a493f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25f711f8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25f711f8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25f711f8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25f711f8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25f711f85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25f711f8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25f711f8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25f711f8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25f711f8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25f711f8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25f711f85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25f711f8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925f711f85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925f711f85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Chapter 6</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Special Numbers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First Kind</a:t>
            </a:r>
            <a:endParaRPr/>
          </a:p>
        </p:txBody>
      </p:sp>
      <p:sp>
        <p:nvSpPr>
          <p:cNvPr id="216" name="Google Shape;216;p22"/>
          <p:cNvSpPr txBox="1">
            <a:spLocks noGrp="1"/>
          </p:cNvSpPr>
          <p:nvPr>
            <p:ph type="body" idx="1"/>
          </p:nvPr>
        </p:nvSpPr>
        <p:spPr>
          <a:xfrm>
            <a:off x="82975" y="1567550"/>
            <a:ext cx="8253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217" name="Google Shape;217;p22"/>
          <p:cNvPicPr preferRelativeResize="0"/>
          <p:nvPr/>
        </p:nvPicPr>
        <p:blipFill>
          <a:blip r:embed="rId3">
            <a:alphaModFix/>
          </a:blip>
          <a:stretch>
            <a:fillRect/>
          </a:stretch>
        </p:blipFill>
        <p:spPr>
          <a:xfrm>
            <a:off x="166688" y="1352550"/>
            <a:ext cx="8810625" cy="2438400"/>
          </a:xfrm>
          <a:prstGeom prst="rect">
            <a:avLst/>
          </a:prstGeom>
          <a:noFill/>
          <a:ln>
            <a:noFill/>
          </a:ln>
        </p:spPr>
      </p:pic>
      <p:sp>
        <p:nvSpPr>
          <p:cNvPr id="218" name="Google Shape;2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First Kind</a:t>
            </a:r>
            <a:endParaRPr/>
          </a:p>
        </p:txBody>
      </p:sp>
      <p:sp>
        <p:nvSpPr>
          <p:cNvPr id="224" name="Google Shape;224;p23"/>
          <p:cNvSpPr txBox="1">
            <a:spLocks noGrp="1"/>
          </p:cNvSpPr>
          <p:nvPr>
            <p:ph type="body" idx="1"/>
          </p:nvPr>
        </p:nvSpPr>
        <p:spPr>
          <a:xfrm>
            <a:off x="282000" y="966200"/>
            <a:ext cx="8054400" cy="33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singleton cycle (that is, a cycle with only one element) is essentially the same as a singleton set (a set with only one element). </a:t>
            </a:r>
            <a:endParaRPr/>
          </a:p>
          <a:p>
            <a:pPr marL="0" lvl="0" indent="0" algn="l" rtl="0">
              <a:spcBef>
                <a:spcPts val="1600"/>
              </a:spcBef>
              <a:spcAft>
                <a:spcPts val="0"/>
              </a:spcAft>
              <a:buNone/>
            </a:pPr>
            <a:r>
              <a:rPr lang="en"/>
              <a:t>Similarly, a 2-cycle is like a 2-set, because we have [A, B] = [B,A] just as [A, B} = {B,A}. But</a:t>
            </a:r>
            <a:endParaRPr/>
          </a:p>
          <a:p>
            <a:pPr marL="0" lvl="0" indent="0" algn="l" rtl="0">
              <a:spcBef>
                <a:spcPts val="1600"/>
              </a:spcBef>
              <a:spcAft>
                <a:spcPts val="0"/>
              </a:spcAft>
              <a:buNone/>
            </a:pPr>
            <a:r>
              <a:rPr lang="en"/>
              <a:t>there are two different 3-cycles, [A, B,C] and [A, C, B].</a:t>
            </a:r>
            <a:endParaRPr/>
          </a:p>
          <a:p>
            <a:pPr marL="0" lvl="0" indent="0" algn="l" rtl="0">
              <a:spcBef>
                <a:spcPts val="1600"/>
              </a:spcBef>
              <a:spcAft>
                <a:spcPts val="0"/>
              </a:spcAft>
              <a:buNone/>
            </a:pPr>
            <a:r>
              <a:rPr lang="en"/>
              <a:t> Notice, for example,</a:t>
            </a:r>
            <a:endParaRPr/>
          </a:p>
          <a:p>
            <a:pPr marL="0" lvl="0" indent="0" algn="l" rtl="0">
              <a:spcBef>
                <a:spcPts val="1600"/>
              </a:spcBef>
              <a:spcAft>
                <a:spcPts val="0"/>
              </a:spcAft>
              <a:buNone/>
            </a:pPr>
            <a:r>
              <a:rPr lang="en"/>
              <a:t>that the eleven cycle pairs in (6.4) can be obtained from the seven set pairs in (6.1) by making two cycles from each of the 3-element sets.</a:t>
            </a:r>
            <a:endParaRPr/>
          </a:p>
          <a:p>
            <a:pPr marL="0" lvl="0" indent="0" algn="l" rtl="0">
              <a:spcBef>
                <a:spcPts val="1600"/>
              </a:spcBef>
              <a:spcAft>
                <a:spcPts val="0"/>
              </a:spcAft>
              <a:buNone/>
            </a:pPr>
            <a:r>
              <a:rPr lang="en"/>
              <a:t>In general, n!\n = (n - 1)! different n-cycles can be made from any n-element set, whenever n &gt; 0.</a:t>
            </a:r>
            <a:endParaRPr/>
          </a:p>
          <a:p>
            <a:pPr marL="0" lvl="0" indent="0" algn="l" rtl="0">
              <a:spcBef>
                <a:spcPts val="1600"/>
              </a:spcBef>
              <a:spcAft>
                <a:spcPts val="0"/>
              </a:spcAft>
              <a:buNone/>
            </a:pPr>
            <a:r>
              <a:rPr lang="en"/>
              <a:t>Therefore we have,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25" name="Google Shape;22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26" name="Google Shape;226;p23"/>
          <p:cNvPicPr preferRelativeResize="0"/>
          <p:nvPr/>
        </p:nvPicPr>
        <p:blipFill>
          <a:blip r:embed="rId3">
            <a:alphaModFix/>
          </a:blip>
          <a:stretch>
            <a:fillRect/>
          </a:stretch>
        </p:blipFill>
        <p:spPr>
          <a:xfrm>
            <a:off x="548500" y="4324350"/>
            <a:ext cx="4324350" cy="57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800200" y="42475"/>
            <a:ext cx="7038900" cy="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First Kind</a:t>
            </a:r>
            <a:endParaRPr/>
          </a:p>
        </p:txBody>
      </p:sp>
      <p:sp>
        <p:nvSpPr>
          <p:cNvPr id="232" name="Google Shape;232;p24"/>
          <p:cNvSpPr txBox="1">
            <a:spLocks noGrp="1"/>
          </p:cNvSpPr>
          <p:nvPr>
            <p:ph type="body" idx="1"/>
          </p:nvPr>
        </p:nvSpPr>
        <p:spPr>
          <a:xfrm>
            <a:off x="312900" y="591900"/>
            <a:ext cx="8518200" cy="43835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much larger than the value                           for Stirling subset numbers.</a:t>
            </a:r>
            <a:endParaRPr dirty="0"/>
          </a:p>
          <a:p>
            <a:pPr marL="0" lvl="0" indent="0" algn="l" rtl="0">
              <a:spcBef>
                <a:spcPts val="1600"/>
              </a:spcBef>
              <a:spcAft>
                <a:spcPts val="0"/>
              </a:spcAft>
              <a:buNone/>
            </a:pPr>
            <a:r>
              <a:rPr lang="en" dirty="0"/>
              <a:t>In fact, it is easy to see that the cycle numbers must be at least as large as the subset numbers,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because every partition into non empty subsets leads to at least one arrangement of cycles. Equality holds when all the cycles are necessarily singletons or doubletons, because cycles are equivalent to subsets in such cases. This happens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when k = n and when k = n - 1; hence</a:t>
            </a:r>
            <a:endParaRPr dirty="0"/>
          </a:p>
          <a:p>
            <a:pPr marL="0" indent="0">
              <a:spcBef>
                <a:spcPts val="1600"/>
              </a:spcBef>
              <a:buNone/>
            </a:pPr>
            <a:r>
              <a:rPr lang="en-US" dirty="0"/>
              <a:t>In fact, it is easy to see that</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33" name="Google Shape;23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34" name="Google Shape;234;p24"/>
          <p:cNvPicPr preferRelativeResize="0"/>
          <p:nvPr/>
        </p:nvPicPr>
        <p:blipFill>
          <a:blip r:embed="rId3">
            <a:alphaModFix/>
          </a:blip>
          <a:stretch>
            <a:fillRect/>
          </a:stretch>
        </p:blipFill>
        <p:spPr>
          <a:xfrm>
            <a:off x="577163" y="1441213"/>
            <a:ext cx="4238625" cy="781050"/>
          </a:xfrm>
          <a:prstGeom prst="rect">
            <a:avLst/>
          </a:prstGeom>
          <a:noFill/>
          <a:ln>
            <a:noFill/>
          </a:ln>
        </p:spPr>
      </p:pic>
      <p:pic>
        <p:nvPicPr>
          <p:cNvPr id="235" name="Google Shape;235;p24"/>
          <p:cNvPicPr preferRelativeResize="0"/>
          <p:nvPr/>
        </p:nvPicPr>
        <p:blipFill>
          <a:blip r:embed="rId4">
            <a:alphaModFix/>
          </a:blip>
          <a:stretch>
            <a:fillRect/>
          </a:stretch>
        </p:blipFill>
        <p:spPr>
          <a:xfrm>
            <a:off x="1176888" y="3023988"/>
            <a:ext cx="4886325" cy="885825"/>
          </a:xfrm>
          <a:prstGeom prst="rect">
            <a:avLst/>
          </a:prstGeom>
          <a:noFill/>
          <a:ln>
            <a:noFill/>
          </a:ln>
        </p:spPr>
      </p:pic>
      <p:pic>
        <p:nvPicPr>
          <p:cNvPr id="236" name="Google Shape;236;p24"/>
          <p:cNvPicPr preferRelativeResize="0"/>
          <p:nvPr/>
        </p:nvPicPr>
        <p:blipFill>
          <a:blip r:embed="rId5">
            <a:alphaModFix/>
          </a:blip>
          <a:stretch>
            <a:fillRect/>
          </a:stretch>
        </p:blipFill>
        <p:spPr>
          <a:xfrm>
            <a:off x="3368503" y="4013405"/>
            <a:ext cx="5159559" cy="750200"/>
          </a:xfrm>
          <a:prstGeom prst="rect">
            <a:avLst/>
          </a:prstGeom>
          <a:noFill/>
          <a:ln>
            <a:noFill/>
          </a:ln>
        </p:spPr>
      </p:pic>
      <p:pic>
        <p:nvPicPr>
          <p:cNvPr id="237" name="Google Shape;237;p24"/>
          <p:cNvPicPr preferRelativeResize="0"/>
          <p:nvPr/>
        </p:nvPicPr>
        <p:blipFill>
          <a:blip r:embed="rId6">
            <a:alphaModFix/>
          </a:blip>
          <a:stretch>
            <a:fillRect/>
          </a:stretch>
        </p:blipFill>
        <p:spPr>
          <a:xfrm>
            <a:off x="2862225" y="706525"/>
            <a:ext cx="638000" cy="28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231850" y="138000"/>
            <a:ext cx="7038900" cy="4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First Kind</a:t>
            </a:r>
            <a:endParaRPr/>
          </a:p>
        </p:txBody>
      </p:sp>
      <p:sp>
        <p:nvSpPr>
          <p:cNvPr id="243" name="Google Shape;243;p25"/>
          <p:cNvSpPr txBox="1">
            <a:spLocks noGrp="1"/>
          </p:cNvSpPr>
          <p:nvPr>
            <p:ph type="body" idx="1"/>
          </p:nvPr>
        </p:nvSpPr>
        <p:spPr>
          <a:xfrm>
            <a:off x="331325" y="857125"/>
            <a:ext cx="8361900" cy="41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can derive a recurrence for                     by modifying the argument we used</a:t>
            </a:r>
            <a:endParaRPr dirty="0"/>
          </a:p>
          <a:p>
            <a:pPr marL="0" lvl="0" indent="0" algn="l" rtl="0">
              <a:spcBef>
                <a:spcPts val="1600"/>
              </a:spcBef>
              <a:spcAft>
                <a:spcPts val="0"/>
              </a:spcAft>
              <a:buNone/>
            </a:pPr>
            <a:r>
              <a:rPr lang="en" dirty="0"/>
              <a:t>for</a:t>
            </a:r>
            <a:endParaRPr dirty="0"/>
          </a:p>
          <a:p>
            <a:pPr marL="0" lvl="0" indent="0" algn="l" rtl="0">
              <a:spcBef>
                <a:spcPts val="1600"/>
              </a:spcBef>
              <a:spcAft>
                <a:spcPts val="0"/>
              </a:spcAft>
              <a:buNone/>
            </a:pPr>
            <a:r>
              <a:rPr lang="en" dirty="0"/>
              <a:t> Every arrangement of n objects in k cycles either puts the last object into a cycle by itself </a:t>
            </a:r>
            <a:endParaRPr dirty="0"/>
          </a:p>
          <a:p>
            <a:pPr marL="0" lvl="0" indent="0" algn="l" rtl="0">
              <a:spcBef>
                <a:spcPts val="1600"/>
              </a:spcBef>
              <a:spcAft>
                <a:spcPts val="0"/>
              </a:spcAft>
              <a:buNone/>
            </a:pPr>
            <a:r>
              <a:rPr lang="en" dirty="0"/>
              <a:t>or inserts that object into one of the                                         cycle arrangements of the first  n - 1 objects. In the latter </a:t>
            </a:r>
            <a:endParaRPr dirty="0"/>
          </a:p>
          <a:p>
            <a:pPr marL="0" lvl="0" indent="0" algn="l" rtl="0">
              <a:spcBef>
                <a:spcPts val="1600"/>
              </a:spcBef>
              <a:spcAft>
                <a:spcPts val="0"/>
              </a:spcAft>
              <a:buNone/>
            </a:pPr>
            <a:r>
              <a:rPr lang="en" dirty="0"/>
              <a:t>case, there are n - 1 different ways to do the insertion. When j = 3, for example, the cycle [A, B,C] leads to</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when we insert a new element D, and there are no other possibilities. Summing over all j gives a total of n-1 ways to insert an nth object into a cycle decomposition of n - 1 objects. The desired recurrence is therefore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44" name="Google Shape;24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45" name="Google Shape;245;p25"/>
          <p:cNvPicPr preferRelativeResize="0"/>
          <p:nvPr/>
        </p:nvPicPr>
        <p:blipFill>
          <a:blip r:embed="rId3">
            <a:alphaModFix/>
          </a:blip>
          <a:stretch>
            <a:fillRect/>
          </a:stretch>
        </p:blipFill>
        <p:spPr>
          <a:xfrm>
            <a:off x="2795200" y="933925"/>
            <a:ext cx="438150" cy="428625"/>
          </a:xfrm>
          <a:prstGeom prst="rect">
            <a:avLst/>
          </a:prstGeom>
          <a:noFill/>
          <a:ln>
            <a:noFill/>
          </a:ln>
        </p:spPr>
      </p:pic>
      <p:pic>
        <p:nvPicPr>
          <p:cNvPr id="246" name="Google Shape;246;p25"/>
          <p:cNvPicPr preferRelativeResize="0"/>
          <p:nvPr/>
        </p:nvPicPr>
        <p:blipFill>
          <a:blip r:embed="rId4">
            <a:alphaModFix/>
          </a:blip>
          <a:stretch>
            <a:fillRect/>
          </a:stretch>
        </p:blipFill>
        <p:spPr>
          <a:xfrm>
            <a:off x="828625" y="1232250"/>
            <a:ext cx="581025" cy="438150"/>
          </a:xfrm>
          <a:prstGeom prst="rect">
            <a:avLst/>
          </a:prstGeom>
          <a:noFill/>
          <a:ln>
            <a:noFill/>
          </a:ln>
        </p:spPr>
      </p:pic>
      <p:pic>
        <p:nvPicPr>
          <p:cNvPr id="247" name="Google Shape;247;p25"/>
          <p:cNvPicPr preferRelativeResize="0"/>
          <p:nvPr/>
        </p:nvPicPr>
        <p:blipFill>
          <a:blip r:embed="rId5">
            <a:alphaModFix/>
          </a:blip>
          <a:stretch>
            <a:fillRect/>
          </a:stretch>
        </p:blipFill>
        <p:spPr>
          <a:xfrm>
            <a:off x="6911200" y="1670400"/>
            <a:ext cx="1885950" cy="419100"/>
          </a:xfrm>
          <a:prstGeom prst="rect">
            <a:avLst/>
          </a:prstGeom>
          <a:noFill/>
          <a:ln>
            <a:noFill/>
          </a:ln>
        </p:spPr>
      </p:pic>
      <p:pic>
        <p:nvPicPr>
          <p:cNvPr id="248" name="Google Shape;248;p25"/>
          <p:cNvPicPr preferRelativeResize="0"/>
          <p:nvPr/>
        </p:nvPicPr>
        <p:blipFill>
          <a:blip r:embed="rId6">
            <a:alphaModFix/>
          </a:blip>
          <a:stretch>
            <a:fillRect/>
          </a:stretch>
        </p:blipFill>
        <p:spPr>
          <a:xfrm>
            <a:off x="3174800" y="2190750"/>
            <a:ext cx="733425" cy="381000"/>
          </a:xfrm>
          <a:prstGeom prst="rect">
            <a:avLst/>
          </a:prstGeom>
          <a:noFill/>
          <a:ln>
            <a:noFill/>
          </a:ln>
        </p:spPr>
      </p:pic>
      <p:pic>
        <p:nvPicPr>
          <p:cNvPr id="249" name="Google Shape;249;p25"/>
          <p:cNvPicPr preferRelativeResize="0"/>
          <p:nvPr/>
        </p:nvPicPr>
        <p:blipFill>
          <a:blip r:embed="rId7">
            <a:alphaModFix/>
          </a:blip>
          <a:stretch>
            <a:fillRect/>
          </a:stretch>
        </p:blipFill>
        <p:spPr>
          <a:xfrm>
            <a:off x="1688889" y="3142776"/>
            <a:ext cx="6629400" cy="638175"/>
          </a:xfrm>
          <a:prstGeom prst="rect">
            <a:avLst/>
          </a:prstGeom>
          <a:noFill/>
          <a:ln>
            <a:noFill/>
          </a:ln>
        </p:spPr>
      </p:pic>
      <p:pic>
        <p:nvPicPr>
          <p:cNvPr id="250" name="Google Shape;250;p25"/>
          <p:cNvPicPr preferRelativeResize="0"/>
          <p:nvPr/>
        </p:nvPicPr>
        <p:blipFill>
          <a:blip r:embed="rId8">
            <a:alphaModFix/>
          </a:blip>
          <a:stretch>
            <a:fillRect/>
          </a:stretch>
        </p:blipFill>
        <p:spPr>
          <a:xfrm>
            <a:off x="828625" y="4249501"/>
            <a:ext cx="6296025" cy="87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544450" y="1095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Recurrences</a:t>
            </a:r>
            <a:endParaRPr/>
          </a:p>
        </p:txBody>
      </p:sp>
      <p:sp>
        <p:nvSpPr>
          <p:cNvPr id="256" name="Google Shape;25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57" name="Google Shape;257;p26"/>
          <p:cNvPicPr preferRelativeResize="0"/>
          <p:nvPr/>
        </p:nvPicPr>
        <p:blipFill>
          <a:blip r:embed="rId3">
            <a:alphaModFix/>
          </a:blip>
          <a:stretch>
            <a:fillRect/>
          </a:stretch>
        </p:blipFill>
        <p:spPr>
          <a:xfrm>
            <a:off x="544450" y="848200"/>
            <a:ext cx="6827526" cy="3815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Eulerian Numbers</a:t>
            </a:r>
            <a:endParaRPr/>
          </a:p>
        </p:txBody>
      </p:sp>
      <p:sp>
        <p:nvSpPr>
          <p:cNvPr id="263" name="Google Shape;2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64" name="Google Shape;264;p27"/>
          <p:cNvPicPr preferRelativeResize="0"/>
          <p:nvPr/>
        </p:nvPicPr>
        <p:blipFill>
          <a:blip r:embed="rId3">
            <a:alphaModFix/>
          </a:blip>
          <a:stretch>
            <a:fillRect/>
          </a:stretch>
        </p:blipFill>
        <p:spPr>
          <a:xfrm>
            <a:off x="365525" y="906125"/>
            <a:ext cx="7970876" cy="41564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Eulerian Numbers</a:t>
            </a:r>
            <a:endParaRPr/>
          </a:p>
        </p:txBody>
      </p:sp>
      <p:sp>
        <p:nvSpPr>
          <p:cNvPr id="270" name="Google Shape;27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71" name="Google Shape;271;p28"/>
          <p:cNvPicPr preferRelativeResize="0"/>
          <p:nvPr/>
        </p:nvPicPr>
        <p:blipFill>
          <a:blip r:embed="rId3">
            <a:alphaModFix/>
          </a:blip>
          <a:stretch>
            <a:fillRect/>
          </a:stretch>
        </p:blipFill>
        <p:spPr>
          <a:xfrm>
            <a:off x="1061750" y="977150"/>
            <a:ext cx="7274650" cy="39256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052550" y="109575"/>
            <a:ext cx="7038900" cy="6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Eulerian Numbers</a:t>
            </a:r>
            <a:endParaRPr/>
          </a:p>
        </p:txBody>
      </p:sp>
      <p:sp>
        <p:nvSpPr>
          <p:cNvPr id="277" name="Google Shape;27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78" name="Google Shape;278;p29"/>
          <p:cNvPicPr preferRelativeResize="0"/>
          <p:nvPr/>
        </p:nvPicPr>
        <p:blipFill>
          <a:blip r:embed="rId3">
            <a:alphaModFix/>
          </a:blip>
          <a:stretch>
            <a:fillRect/>
          </a:stretch>
        </p:blipFill>
        <p:spPr>
          <a:xfrm>
            <a:off x="166625" y="635525"/>
            <a:ext cx="7844724" cy="450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Harmonic Numbers</a:t>
            </a:r>
            <a:endParaRPr/>
          </a:p>
        </p:txBody>
      </p:sp>
      <p:sp>
        <p:nvSpPr>
          <p:cNvPr id="284" name="Google Shape;28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85" name="Google Shape;285;p30"/>
          <p:cNvPicPr preferRelativeResize="0"/>
          <p:nvPr/>
        </p:nvPicPr>
        <p:blipFill>
          <a:blip r:embed="rId3">
            <a:alphaModFix/>
          </a:blip>
          <a:stretch>
            <a:fillRect/>
          </a:stretch>
        </p:blipFill>
        <p:spPr>
          <a:xfrm>
            <a:off x="1195688" y="1119300"/>
            <a:ext cx="6638925" cy="1143000"/>
          </a:xfrm>
          <a:prstGeom prst="rect">
            <a:avLst/>
          </a:prstGeom>
          <a:noFill/>
          <a:ln>
            <a:noFill/>
          </a:ln>
        </p:spPr>
      </p:pic>
      <p:sp>
        <p:nvSpPr>
          <p:cNvPr id="286" name="Google Shape;286;p30"/>
          <p:cNvSpPr txBox="1"/>
          <p:nvPr/>
        </p:nvSpPr>
        <p:spPr>
          <a:xfrm>
            <a:off x="1195688" y="2313000"/>
            <a:ext cx="7343100" cy="13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FFFF"/>
                </a:solidFill>
                <a:latin typeface="Lato"/>
                <a:ea typeface="Lato"/>
                <a:cs typeface="Lato"/>
                <a:sym typeface="Lato"/>
              </a:rPr>
              <a:t>These numbers appear so often in the analysis of algorithms that computer scientists need a special notation for them. We use Hn, the 'H' standing for harmonic," since a tone of wavelength 1/n is called the n th harmonic of a tone whose wavelength is 1.</a:t>
            </a:r>
            <a:endParaRPr sz="1800" dirty="0">
              <a:solidFill>
                <a:srgbClr val="FFFFFF"/>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87" name="Google Shape;287;p30"/>
          <p:cNvPicPr preferRelativeResize="0"/>
          <p:nvPr/>
        </p:nvPicPr>
        <p:blipFill>
          <a:blip r:embed="rId4">
            <a:alphaModFix/>
          </a:blip>
          <a:stretch>
            <a:fillRect/>
          </a:stretch>
        </p:blipFill>
        <p:spPr>
          <a:xfrm>
            <a:off x="1006913" y="3921450"/>
            <a:ext cx="7016489" cy="917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Harmonic Numbers</a:t>
            </a:r>
            <a:endParaRPr/>
          </a:p>
        </p:txBody>
      </p:sp>
      <p:sp>
        <p:nvSpPr>
          <p:cNvPr id="293" name="Google Shape;293;p31"/>
          <p:cNvSpPr txBox="1">
            <a:spLocks noGrp="1"/>
          </p:cNvSpPr>
          <p:nvPr>
            <p:ph type="body" idx="1"/>
          </p:nvPr>
        </p:nvSpPr>
        <p:spPr>
          <a:xfrm>
            <a:off x="984925" y="1013425"/>
            <a:ext cx="7038900" cy="10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can be said that, Hn is never an integer when n&gt;1.</a:t>
            </a:r>
            <a:endParaRPr/>
          </a:p>
          <a:p>
            <a:pPr marL="0" lvl="0" indent="0" algn="ctr" rtl="0">
              <a:spcBef>
                <a:spcPts val="1600"/>
              </a:spcBef>
              <a:spcAft>
                <a:spcPts val="0"/>
              </a:spcAft>
              <a:buNone/>
            </a:pPr>
            <a:r>
              <a:rPr lang="en" sz="2400">
                <a:solidFill>
                  <a:srgbClr val="00FF00"/>
                </a:solidFill>
              </a:rPr>
              <a:t>Let’s go for a card trick.</a:t>
            </a:r>
            <a:endParaRPr sz="2400">
              <a:solidFill>
                <a:srgbClr val="00FF00"/>
              </a:solidFill>
            </a:endParaRPr>
          </a:p>
          <a:p>
            <a:pPr marL="0" lvl="0" indent="0" algn="l" rtl="0">
              <a:spcBef>
                <a:spcPts val="1600"/>
              </a:spcBef>
              <a:spcAft>
                <a:spcPts val="1600"/>
              </a:spcAft>
              <a:buNone/>
            </a:pPr>
            <a:endParaRPr sz="1400">
              <a:solidFill>
                <a:srgbClr val="FFFFFF"/>
              </a:solidFill>
            </a:endParaRPr>
          </a:p>
        </p:txBody>
      </p:sp>
      <p:sp>
        <p:nvSpPr>
          <p:cNvPr id="294" name="Google Shape;29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95" name="Google Shape;295;p31"/>
          <p:cNvPicPr preferRelativeResize="0"/>
          <p:nvPr/>
        </p:nvPicPr>
        <p:blipFill>
          <a:blip r:embed="rId3">
            <a:alphaModFix/>
          </a:blip>
          <a:stretch>
            <a:fillRect/>
          </a:stretch>
        </p:blipFill>
        <p:spPr>
          <a:xfrm>
            <a:off x="480063" y="2170000"/>
            <a:ext cx="8048625" cy="19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Stirling Numbers</a:t>
            </a:r>
            <a:endParaRPr dirty="0"/>
          </a:p>
        </p:txBody>
      </p:sp>
      <p:sp>
        <p:nvSpPr>
          <p:cNvPr id="141" name="Google Shape;141;p14"/>
          <p:cNvSpPr txBox="1">
            <a:spLocks noGrp="1"/>
          </p:cNvSpPr>
          <p:nvPr>
            <p:ph type="body" idx="1"/>
          </p:nvPr>
        </p:nvSpPr>
        <p:spPr>
          <a:xfrm>
            <a:off x="1297500" y="1567550"/>
            <a:ext cx="7038900" cy="143114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Stirling Number First Kind</a:t>
            </a:r>
            <a:endParaRPr sz="1800" dirty="0"/>
          </a:p>
          <a:p>
            <a:pPr marL="457200" lvl="0" indent="-342900" algn="l" rtl="0">
              <a:spcBef>
                <a:spcPts val="0"/>
              </a:spcBef>
              <a:spcAft>
                <a:spcPts val="0"/>
              </a:spcAft>
              <a:buSzPts val="1800"/>
              <a:buChar char="❖"/>
            </a:pPr>
            <a:r>
              <a:rPr lang="en" sz="1800" dirty="0"/>
              <a:t>Stirling Number Second Kind</a:t>
            </a:r>
            <a:endParaRPr sz="18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800" dirty="0"/>
          </a:p>
        </p:txBody>
      </p:sp>
      <p:sp>
        <p:nvSpPr>
          <p:cNvPr id="142" name="Google Shape;14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Harmonic Number</a:t>
            </a:r>
            <a:endParaRPr/>
          </a:p>
        </p:txBody>
      </p:sp>
      <p:sp>
        <p:nvSpPr>
          <p:cNvPr id="301" name="Google Shape;301;p32"/>
          <p:cNvSpPr txBox="1">
            <a:spLocks noGrp="1"/>
          </p:cNvSpPr>
          <p:nvPr>
            <p:ph type="body" idx="1"/>
          </p:nvPr>
        </p:nvSpPr>
        <p:spPr>
          <a:xfrm>
            <a:off x="1212250" y="942375"/>
            <a:ext cx="7038900" cy="40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FF00"/>
                </a:solidFill>
              </a:rPr>
              <a:t>Given </a:t>
            </a:r>
            <a:endParaRPr sz="1800">
              <a:solidFill>
                <a:srgbClr val="00FF00"/>
              </a:solidFill>
            </a:endParaRPr>
          </a:p>
          <a:p>
            <a:pPr marL="0" lvl="0" indent="0" algn="l" rtl="0">
              <a:spcBef>
                <a:spcPts val="1600"/>
              </a:spcBef>
              <a:spcAft>
                <a:spcPts val="0"/>
              </a:spcAft>
              <a:buNone/>
            </a:pPr>
            <a:r>
              <a:rPr lang="en" sz="1800"/>
              <a:t>n cards </a:t>
            </a:r>
            <a:endParaRPr sz="1800"/>
          </a:p>
          <a:p>
            <a:pPr marL="0" lvl="0" indent="0" algn="l" rtl="0">
              <a:spcBef>
                <a:spcPts val="1600"/>
              </a:spcBef>
              <a:spcAft>
                <a:spcPts val="0"/>
              </a:spcAft>
              <a:buNone/>
            </a:pPr>
            <a:r>
              <a:rPr lang="en" sz="1800"/>
              <a:t>A table</a:t>
            </a:r>
            <a:endParaRPr sz="1800"/>
          </a:p>
          <a:p>
            <a:pPr marL="0" lvl="0" indent="0" algn="l" rtl="0">
              <a:spcBef>
                <a:spcPts val="1600"/>
              </a:spcBef>
              <a:spcAft>
                <a:spcPts val="0"/>
              </a:spcAft>
              <a:buNone/>
            </a:pPr>
            <a:r>
              <a:rPr lang="en" sz="1800">
                <a:solidFill>
                  <a:srgbClr val="FF0000"/>
                </a:solidFill>
              </a:rPr>
              <a:t>The problem is to find out the largest possible overhang by stacking the cards up over the table's edge, subject to the laws of gravity</a:t>
            </a:r>
            <a:endParaRPr sz="1800">
              <a:solidFill>
                <a:srgbClr val="FF0000"/>
              </a:solidFill>
            </a:endParaRPr>
          </a:p>
          <a:p>
            <a:pPr marL="0" lvl="0" indent="0" algn="l" rtl="0">
              <a:spcBef>
                <a:spcPts val="1600"/>
              </a:spcBef>
              <a:spcAft>
                <a:spcPts val="0"/>
              </a:spcAft>
              <a:buNone/>
            </a:pPr>
            <a:r>
              <a:rPr lang="en" sz="1800">
                <a:solidFill>
                  <a:srgbClr val="FFFFFF"/>
                </a:solidFill>
              </a:rPr>
              <a:t>Requirement:</a:t>
            </a:r>
            <a:endParaRPr sz="1800">
              <a:solidFill>
                <a:srgbClr val="FFFFFF"/>
              </a:solidFill>
            </a:endParaRPr>
          </a:p>
          <a:p>
            <a:pPr marL="457200" lvl="0" indent="-342900" algn="l" rtl="0">
              <a:spcBef>
                <a:spcPts val="1600"/>
              </a:spcBef>
              <a:spcAft>
                <a:spcPts val="0"/>
              </a:spcAft>
              <a:buClr>
                <a:srgbClr val="FFFFFF"/>
              </a:buClr>
              <a:buSzPts val="1800"/>
              <a:buChar char="●"/>
            </a:pPr>
            <a:r>
              <a:rPr lang="en" sz="1800">
                <a:solidFill>
                  <a:srgbClr val="FFFFFF"/>
                </a:solidFill>
              </a:rPr>
              <a:t>the edges of the cards to be parallel to the edge of the table</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Each card is 2 units long</a:t>
            </a:r>
            <a:endParaRPr sz="1800">
              <a:solidFill>
                <a:srgbClr val="FFFFFF"/>
              </a:solidFill>
            </a:endParaRPr>
          </a:p>
          <a:p>
            <a:pPr marL="0" lvl="0" indent="0" algn="l" rtl="0">
              <a:spcBef>
                <a:spcPts val="1600"/>
              </a:spcBef>
              <a:spcAft>
                <a:spcPts val="0"/>
              </a:spcAft>
              <a:buNone/>
            </a:pPr>
            <a:endParaRPr sz="1800">
              <a:solidFill>
                <a:srgbClr val="FFFFFF"/>
              </a:solidFill>
            </a:endParaRPr>
          </a:p>
          <a:p>
            <a:pPr marL="0" lvl="0" indent="0" algn="l" rtl="0">
              <a:spcBef>
                <a:spcPts val="1600"/>
              </a:spcBef>
              <a:spcAft>
                <a:spcPts val="1600"/>
              </a:spcAft>
              <a:buNone/>
            </a:pPr>
            <a:endParaRPr/>
          </a:p>
        </p:txBody>
      </p:sp>
      <p:sp>
        <p:nvSpPr>
          <p:cNvPr id="302" name="Google Shape;3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Harmonic Number</a:t>
            </a:r>
            <a:endParaRPr/>
          </a:p>
        </p:txBody>
      </p:sp>
      <p:sp>
        <p:nvSpPr>
          <p:cNvPr id="308" name="Google Shape;308;p33"/>
          <p:cNvSpPr txBox="1">
            <a:spLocks noGrp="1"/>
          </p:cNvSpPr>
          <p:nvPr>
            <p:ph type="body" idx="1"/>
          </p:nvPr>
        </p:nvSpPr>
        <p:spPr>
          <a:xfrm>
            <a:off x="281900" y="999200"/>
            <a:ext cx="8496600" cy="39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FF00"/>
                </a:solidFill>
              </a:rPr>
              <a:t>With one card,</a:t>
            </a:r>
            <a:r>
              <a:rPr lang="en"/>
              <a:t> </a:t>
            </a:r>
            <a:endParaRPr/>
          </a:p>
          <a:p>
            <a:pPr marL="0" lvl="0" indent="0" algn="l" rtl="0">
              <a:spcBef>
                <a:spcPts val="1600"/>
              </a:spcBef>
              <a:spcAft>
                <a:spcPts val="0"/>
              </a:spcAft>
              <a:buNone/>
            </a:pPr>
            <a:r>
              <a:rPr lang="en"/>
              <a:t>we get maximum overhang when its center of gravity is just above the edge of the table. The center of gravity is in the middle of the card, so we can create half a cardlength, or 1 unit, of overhang.</a:t>
            </a:r>
            <a:endParaRPr/>
          </a:p>
          <a:p>
            <a:pPr marL="0" lvl="0" indent="0" algn="l" rtl="0">
              <a:spcBef>
                <a:spcPts val="1600"/>
              </a:spcBef>
              <a:spcAft>
                <a:spcPts val="0"/>
              </a:spcAft>
              <a:buNone/>
            </a:pPr>
            <a:r>
              <a:rPr lang="en">
                <a:solidFill>
                  <a:srgbClr val="00FF00"/>
                </a:solidFill>
              </a:rPr>
              <a:t>With two cards,</a:t>
            </a:r>
            <a:r>
              <a:rPr lang="en"/>
              <a:t> </a:t>
            </a:r>
            <a:endParaRPr/>
          </a:p>
          <a:p>
            <a:pPr marL="0" lvl="0" indent="0" algn="l" rtl="0">
              <a:spcBef>
                <a:spcPts val="1600"/>
              </a:spcBef>
              <a:spcAft>
                <a:spcPts val="0"/>
              </a:spcAft>
              <a:buNone/>
            </a:pPr>
            <a:r>
              <a:rPr lang="en"/>
              <a:t>it's not hard to convince ourselves that we get maximum overhang when the center of gravity of the top card is just above the edge of the second card, and the center of gravity of both cards combined is just above the edge of the table. The joint center of gravity of two cards will be in the middle of their common part, so we are able to achieve an additional half unit of overhang.</a:t>
            </a:r>
            <a:endParaRPr/>
          </a:p>
          <a:p>
            <a:pPr marL="0" lvl="0" indent="0" algn="l" rtl="0">
              <a:spcBef>
                <a:spcPts val="1600"/>
              </a:spcBef>
              <a:spcAft>
                <a:spcPts val="0"/>
              </a:spcAft>
              <a:buNone/>
            </a:pPr>
            <a:r>
              <a:rPr lang="en">
                <a:solidFill>
                  <a:srgbClr val="00FF00"/>
                </a:solidFill>
              </a:rPr>
              <a:t>So if we generalize, it defines that</a:t>
            </a:r>
            <a:endParaRPr>
              <a:solidFill>
                <a:srgbClr val="00FF00"/>
              </a:solidFill>
            </a:endParaRPr>
          </a:p>
          <a:p>
            <a:pPr marL="0" lvl="0" indent="0" algn="l" rtl="0">
              <a:spcBef>
                <a:spcPts val="1600"/>
              </a:spcBef>
              <a:spcAft>
                <a:spcPts val="0"/>
              </a:spcAft>
              <a:buNone/>
            </a:pPr>
            <a:r>
              <a:rPr lang="en"/>
              <a:t>The center of gravity of the top </a:t>
            </a:r>
            <a:r>
              <a:rPr lang="en">
                <a:solidFill>
                  <a:srgbClr val="00FF00"/>
                </a:solidFill>
              </a:rPr>
              <a:t>k </a:t>
            </a:r>
            <a:r>
              <a:rPr lang="en"/>
              <a:t>cards lies just above the edge of the </a:t>
            </a:r>
            <a:r>
              <a:rPr lang="en">
                <a:solidFill>
                  <a:srgbClr val="00FF00"/>
                </a:solidFill>
              </a:rPr>
              <a:t>k+1st</a:t>
            </a:r>
            <a:r>
              <a:rPr lang="en"/>
              <a:t> card</a:t>
            </a:r>
            <a:endParaRPr/>
          </a:p>
          <a:p>
            <a:pPr marL="0" lvl="0" indent="0" algn="l" rtl="0">
              <a:spcBef>
                <a:spcPts val="1600"/>
              </a:spcBef>
              <a:spcAft>
                <a:spcPts val="0"/>
              </a:spcAft>
              <a:buNone/>
            </a:pPr>
            <a:r>
              <a:rPr lang="en"/>
              <a:t>(which supports those top k). The table plays the role of the </a:t>
            </a:r>
            <a:r>
              <a:rPr lang="en">
                <a:solidFill>
                  <a:srgbClr val="00FF00"/>
                </a:solidFill>
              </a:rPr>
              <a:t>n+1st</a:t>
            </a:r>
            <a:r>
              <a:rPr lang="en"/>
              <a:t> card.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09" name="Google Shape;3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Harmonic Numbers</a:t>
            </a:r>
            <a:endParaRPr/>
          </a:p>
        </p:txBody>
      </p:sp>
      <p:sp>
        <p:nvSpPr>
          <p:cNvPr id="315" name="Google Shape;315;p34"/>
          <p:cNvSpPr txBox="1">
            <a:spLocks noGrp="1"/>
          </p:cNvSpPr>
          <p:nvPr>
            <p:ph type="body" idx="1"/>
          </p:nvPr>
        </p:nvSpPr>
        <p:spPr>
          <a:xfrm>
            <a:off x="1226450" y="928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Let’s go for algebraically </a:t>
            </a:r>
            <a:endParaRPr sz="1800"/>
          </a:p>
          <a:p>
            <a:pPr marL="0" lvl="0" indent="0" algn="l" rtl="0">
              <a:spcBef>
                <a:spcPts val="1600"/>
              </a:spcBef>
              <a:spcAft>
                <a:spcPts val="0"/>
              </a:spcAft>
              <a:buNone/>
            </a:pPr>
            <a:r>
              <a:rPr lang="en" sz="1800"/>
              <a:t>Let,</a:t>
            </a:r>
            <a:endParaRPr sz="1800"/>
          </a:p>
          <a:p>
            <a:pPr marL="0" lvl="0" indent="0" algn="l" rtl="0">
              <a:spcBef>
                <a:spcPts val="1600"/>
              </a:spcBef>
              <a:spcAft>
                <a:spcPts val="0"/>
              </a:spcAft>
              <a:buNone/>
            </a:pPr>
            <a:r>
              <a:rPr lang="en" sz="1800" b="1"/>
              <a:t>dk</a:t>
            </a:r>
            <a:r>
              <a:rPr lang="en" sz="1800"/>
              <a:t>  be the distance from the extreme edge of the top card to the corresponding edge of the </a:t>
            </a:r>
            <a:r>
              <a:rPr lang="en" sz="1800" b="1"/>
              <a:t>kth</a:t>
            </a:r>
            <a:r>
              <a:rPr lang="en" sz="1800"/>
              <a:t> card from the top. </a:t>
            </a:r>
            <a:endParaRPr sz="1800"/>
          </a:p>
          <a:p>
            <a:pPr marL="0" lvl="0" indent="0" algn="l" rtl="0">
              <a:spcBef>
                <a:spcPts val="1600"/>
              </a:spcBef>
              <a:spcAft>
                <a:spcPts val="0"/>
              </a:spcAft>
              <a:buNone/>
            </a:pPr>
            <a:r>
              <a:rPr lang="en" sz="1800"/>
              <a:t>Then d1 = 0, and </a:t>
            </a:r>
            <a:endParaRPr sz="1800"/>
          </a:p>
          <a:p>
            <a:pPr marL="0" lvl="0" indent="0" algn="l" rtl="0">
              <a:spcBef>
                <a:spcPts val="1600"/>
              </a:spcBef>
              <a:spcAft>
                <a:spcPts val="0"/>
              </a:spcAft>
              <a:buNone/>
            </a:pPr>
            <a:r>
              <a:rPr lang="en" sz="1800"/>
              <a:t>we want to make dk+1 the center of gravity of the first k cards:</a:t>
            </a:r>
            <a:endParaRPr sz="1800"/>
          </a:p>
          <a:p>
            <a:pPr marL="0" lvl="0" indent="0" algn="l" rtl="0">
              <a:spcBef>
                <a:spcPts val="1600"/>
              </a:spcBef>
              <a:spcAft>
                <a:spcPts val="1600"/>
              </a:spcAft>
              <a:buNone/>
            </a:pPr>
            <a:endParaRPr/>
          </a:p>
        </p:txBody>
      </p:sp>
      <p:sp>
        <p:nvSpPr>
          <p:cNvPr id="316" name="Google Shape;31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17" name="Google Shape;317;p34"/>
          <p:cNvPicPr preferRelativeResize="0"/>
          <p:nvPr/>
        </p:nvPicPr>
        <p:blipFill>
          <a:blip r:embed="rId3">
            <a:alphaModFix/>
          </a:blip>
          <a:stretch>
            <a:fillRect/>
          </a:stretch>
        </p:blipFill>
        <p:spPr>
          <a:xfrm>
            <a:off x="1088300" y="4233300"/>
            <a:ext cx="7315200" cy="70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Harmonic Number</a:t>
            </a:r>
            <a:endParaRPr/>
          </a:p>
        </p:txBody>
      </p:sp>
      <p:sp>
        <p:nvSpPr>
          <p:cNvPr id="323" name="Google Shape;323;p35"/>
          <p:cNvSpPr txBox="1">
            <a:spLocks noGrp="1"/>
          </p:cNvSpPr>
          <p:nvPr>
            <p:ph type="body" idx="1"/>
          </p:nvPr>
        </p:nvSpPr>
        <p:spPr>
          <a:xfrm>
            <a:off x="1052550" y="985000"/>
            <a:ext cx="7038900" cy="33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multiply this equation by k</a:t>
            </a:r>
            <a:endParaRPr/>
          </a:p>
          <a:p>
            <a:pPr marL="0" lvl="0" indent="0" algn="l" rtl="0">
              <a:spcBef>
                <a:spcPts val="1600"/>
              </a:spcBef>
              <a:spcAft>
                <a:spcPts val="0"/>
              </a:spcAft>
              <a:buNone/>
            </a:pPr>
            <a:endParaRPr/>
          </a:p>
          <a:p>
            <a:pPr marL="0" lvl="0" indent="0" algn="l" rtl="0">
              <a:spcBef>
                <a:spcPts val="1600"/>
              </a:spcBef>
              <a:spcAft>
                <a:spcPts val="0"/>
              </a:spcAft>
              <a:buNone/>
            </a:pPr>
            <a:r>
              <a:rPr lang="en"/>
              <a:t>Then,</a:t>
            </a:r>
            <a:endParaRPr/>
          </a:p>
          <a:p>
            <a:pPr marL="0" lvl="0" indent="0" algn="l" rtl="0">
              <a:spcBef>
                <a:spcPts val="1600"/>
              </a:spcBef>
              <a:spcAft>
                <a:spcPts val="0"/>
              </a:spcAft>
              <a:buNone/>
            </a:pPr>
            <a:endParaRPr/>
          </a:p>
          <a:p>
            <a:pPr marL="0" lvl="0" indent="0" algn="l" rtl="0">
              <a:spcBef>
                <a:spcPts val="1600"/>
              </a:spcBef>
              <a:spcAft>
                <a:spcPts val="0"/>
              </a:spcAft>
              <a:buNone/>
            </a:pPr>
            <a:r>
              <a:rPr lang="en"/>
              <a:t>Now subtracting these two equations</a:t>
            </a:r>
            <a:endParaRPr/>
          </a:p>
          <a:p>
            <a:pPr marL="0" lvl="0" indent="0" algn="l" rtl="0">
              <a:spcBef>
                <a:spcPts val="1600"/>
              </a:spcBef>
              <a:spcAft>
                <a:spcPts val="0"/>
              </a:spcAft>
              <a:buNone/>
            </a:pPr>
            <a:endParaRPr/>
          </a:p>
          <a:p>
            <a:pPr marL="0" lvl="0" indent="0" algn="l" rtl="0">
              <a:spcBef>
                <a:spcPts val="1600"/>
              </a:spcBef>
              <a:spcAft>
                <a:spcPts val="0"/>
              </a:spcAft>
              <a:buNone/>
            </a:pPr>
            <a:r>
              <a:rPr lang="en"/>
              <a:t>Hence,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24" name="Google Shape;32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325" name="Google Shape;325;p35"/>
          <p:cNvPicPr preferRelativeResize="0"/>
          <p:nvPr/>
        </p:nvPicPr>
        <p:blipFill>
          <a:blip r:embed="rId3">
            <a:alphaModFix/>
          </a:blip>
          <a:stretch>
            <a:fillRect/>
          </a:stretch>
        </p:blipFill>
        <p:spPr>
          <a:xfrm>
            <a:off x="1132800" y="1405825"/>
            <a:ext cx="5495925" cy="457200"/>
          </a:xfrm>
          <a:prstGeom prst="rect">
            <a:avLst/>
          </a:prstGeom>
          <a:noFill/>
          <a:ln>
            <a:noFill/>
          </a:ln>
        </p:spPr>
      </p:pic>
      <p:pic>
        <p:nvPicPr>
          <p:cNvPr id="326" name="Google Shape;326;p35"/>
          <p:cNvPicPr preferRelativeResize="0"/>
          <p:nvPr/>
        </p:nvPicPr>
        <p:blipFill>
          <a:blip r:embed="rId4">
            <a:alphaModFix/>
          </a:blip>
          <a:stretch>
            <a:fillRect/>
          </a:stretch>
        </p:blipFill>
        <p:spPr>
          <a:xfrm>
            <a:off x="1132800" y="2202475"/>
            <a:ext cx="5715000" cy="476250"/>
          </a:xfrm>
          <a:prstGeom prst="rect">
            <a:avLst/>
          </a:prstGeom>
          <a:noFill/>
          <a:ln>
            <a:noFill/>
          </a:ln>
        </p:spPr>
      </p:pic>
      <p:pic>
        <p:nvPicPr>
          <p:cNvPr id="327" name="Google Shape;327;p35"/>
          <p:cNvPicPr preferRelativeResize="0"/>
          <p:nvPr/>
        </p:nvPicPr>
        <p:blipFill>
          <a:blip r:embed="rId5">
            <a:alphaModFix/>
          </a:blip>
          <a:stretch>
            <a:fillRect/>
          </a:stretch>
        </p:blipFill>
        <p:spPr>
          <a:xfrm>
            <a:off x="1132800" y="3082400"/>
            <a:ext cx="5943600" cy="571500"/>
          </a:xfrm>
          <a:prstGeom prst="rect">
            <a:avLst/>
          </a:prstGeom>
          <a:noFill/>
          <a:ln>
            <a:noFill/>
          </a:ln>
        </p:spPr>
      </p:pic>
      <p:pic>
        <p:nvPicPr>
          <p:cNvPr id="328" name="Google Shape;328;p35"/>
          <p:cNvPicPr preferRelativeResize="0"/>
          <p:nvPr/>
        </p:nvPicPr>
        <p:blipFill>
          <a:blip r:embed="rId6">
            <a:alphaModFix/>
          </a:blip>
          <a:stretch>
            <a:fillRect/>
          </a:stretch>
        </p:blipFill>
        <p:spPr>
          <a:xfrm>
            <a:off x="1132800" y="3901275"/>
            <a:ext cx="1877150" cy="27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Harmonic Number</a:t>
            </a:r>
            <a:endParaRPr/>
          </a:p>
        </p:txBody>
      </p:sp>
      <p:sp>
        <p:nvSpPr>
          <p:cNvPr id="334" name="Google Shape;334;p36"/>
          <p:cNvSpPr txBox="1">
            <a:spLocks noGrp="1"/>
          </p:cNvSpPr>
          <p:nvPr>
            <p:ph type="body" idx="1"/>
          </p:nvPr>
        </p:nvSpPr>
        <p:spPr>
          <a:xfrm>
            <a:off x="1297500" y="1567550"/>
            <a:ext cx="7038900" cy="348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can say that </a:t>
            </a:r>
            <a:endParaRPr/>
          </a:p>
          <a:p>
            <a:pPr marL="0" lvl="0" indent="0" algn="l" rtl="0">
              <a:spcBef>
                <a:spcPts val="1600"/>
              </a:spcBef>
              <a:spcAft>
                <a:spcPts val="0"/>
              </a:spcAft>
              <a:buNone/>
            </a:pPr>
            <a:r>
              <a:rPr lang="en"/>
              <a:t>The second card will be offset half a unit past the third, which is a third of a unit past the fourth, and so on. The general formula</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If we set k=n then</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The total overhang when n cards are stacked.</a:t>
            </a:r>
            <a:endParaRPr/>
          </a:p>
        </p:txBody>
      </p:sp>
      <p:sp>
        <p:nvSpPr>
          <p:cNvPr id="335" name="Google Shape;3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336" name="Google Shape;336;p36"/>
          <p:cNvPicPr preferRelativeResize="0"/>
          <p:nvPr/>
        </p:nvPicPr>
        <p:blipFill>
          <a:blip r:embed="rId3">
            <a:alphaModFix/>
          </a:blip>
          <a:stretch>
            <a:fillRect/>
          </a:stretch>
        </p:blipFill>
        <p:spPr>
          <a:xfrm>
            <a:off x="3434600" y="2715300"/>
            <a:ext cx="1294575" cy="508300"/>
          </a:xfrm>
          <a:prstGeom prst="rect">
            <a:avLst/>
          </a:prstGeom>
          <a:noFill/>
          <a:ln>
            <a:noFill/>
          </a:ln>
        </p:spPr>
      </p:pic>
      <p:pic>
        <p:nvPicPr>
          <p:cNvPr id="337" name="Google Shape;337;p36"/>
          <p:cNvPicPr preferRelativeResize="0"/>
          <p:nvPr/>
        </p:nvPicPr>
        <p:blipFill>
          <a:blip r:embed="rId4">
            <a:alphaModFix/>
          </a:blip>
          <a:stretch>
            <a:fillRect/>
          </a:stretch>
        </p:blipFill>
        <p:spPr>
          <a:xfrm>
            <a:off x="3534777" y="3849700"/>
            <a:ext cx="1294575" cy="42585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Worm on the rubber band</a:t>
            </a:r>
            <a:endParaRPr/>
          </a:p>
        </p:txBody>
      </p:sp>
      <p:sp>
        <p:nvSpPr>
          <p:cNvPr id="343" name="Google Shape;343;p37"/>
          <p:cNvSpPr txBox="1">
            <a:spLocks noGrp="1"/>
          </p:cNvSpPr>
          <p:nvPr>
            <p:ph type="body" idx="1"/>
          </p:nvPr>
        </p:nvSpPr>
        <p:spPr>
          <a:xfrm>
            <a:off x="480825" y="1116150"/>
            <a:ext cx="8084700" cy="3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FF00"/>
                </a:solidFill>
              </a:rPr>
              <a:t>An amazing problem to show harmonic number in another guise</a:t>
            </a:r>
            <a:endParaRPr>
              <a:solidFill>
                <a:srgbClr val="00FF00"/>
              </a:solidFill>
            </a:endParaRPr>
          </a:p>
          <a:p>
            <a:pPr marL="0" lvl="0" indent="0" algn="l" rtl="0">
              <a:spcBef>
                <a:spcPts val="1600"/>
              </a:spcBef>
              <a:spcAft>
                <a:spcPts val="0"/>
              </a:spcAft>
              <a:buNone/>
            </a:pPr>
            <a:r>
              <a:rPr lang="en">
                <a:solidFill>
                  <a:srgbClr val="FFFFFF"/>
                </a:solidFill>
              </a:rPr>
              <a:t>Explanation:  A slow but persistent worm, W, starts at one end of a meter-long rubber band and crawls</a:t>
            </a:r>
            <a:r>
              <a:rPr lang="en" b="1">
                <a:solidFill>
                  <a:srgbClr val="FFFFFF"/>
                </a:solidFill>
              </a:rPr>
              <a:t> one centimeter per minute </a:t>
            </a:r>
            <a:r>
              <a:rPr lang="en">
                <a:solidFill>
                  <a:srgbClr val="FFFFFF"/>
                </a:solidFill>
              </a:rPr>
              <a:t>toward the other end. </a:t>
            </a:r>
            <a:endParaRPr>
              <a:solidFill>
                <a:srgbClr val="FFFFFF"/>
              </a:solidFill>
            </a:endParaRPr>
          </a:p>
          <a:p>
            <a:pPr marL="0" lvl="0" indent="0" algn="l" rtl="0">
              <a:spcBef>
                <a:spcPts val="1600"/>
              </a:spcBef>
              <a:spcAft>
                <a:spcPts val="0"/>
              </a:spcAft>
              <a:buNone/>
            </a:pPr>
            <a:r>
              <a:rPr lang="en">
                <a:solidFill>
                  <a:srgbClr val="FFFFFF"/>
                </a:solidFill>
              </a:rPr>
              <a:t>At the </a:t>
            </a:r>
            <a:r>
              <a:rPr lang="en" b="1">
                <a:solidFill>
                  <a:srgbClr val="FFFFFF"/>
                </a:solidFill>
              </a:rPr>
              <a:t>end of each minute</a:t>
            </a:r>
            <a:r>
              <a:rPr lang="en">
                <a:solidFill>
                  <a:srgbClr val="FFFFFF"/>
                </a:solidFill>
              </a:rPr>
              <a:t>, an equally persistent keeper of the band, </a:t>
            </a:r>
            <a:r>
              <a:rPr lang="en" b="1">
                <a:solidFill>
                  <a:srgbClr val="FFFFFF"/>
                </a:solidFill>
              </a:rPr>
              <a:t>K</a:t>
            </a:r>
            <a:r>
              <a:rPr lang="en">
                <a:solidFill>
                  <a:srgbClr val="FFFFFF"/>
                </a:solidFill>
              </a:rPr>
              <a:t>, whose sole purpose in life is </a:t>
            </a:r>
            <a:r>
              <a:rPr lang="en" b="1">
                <a:solidFill>
                  <a:srgbClr val="FFFFFF"/>
                </a:solidFill>
              </a:rPr>
              <a:t>to frustrate W</a:t>
            </a:r>
            <a:r>
              <a:rPr lang="en">
                <a:solidFill>
                  <a:srgbClr val="FFFFFF"/>
                </a:solidFill>
              </a:rPr>
              <a:t>, stretches it </a:t>
            </a:r>
            <a:r>
              <a:rPr lang="en" b="1">
                <a:solidFill>
                  <a:srgbClr val="FFFFFF"/>
                </a:solidFill>
              </a:rPr>
              <a:t>one meter</a:t>
            </a:r>
            <a:r>
              <a:rPr lang="en">
                <a:solidFill>
                  <a:srgbClr val="FFFFFF"/>
                </a:solidFill>
              </a:rPr>
              <a:t>. </a:t>
            </a:r>
            <a:endParaRPr>
              <a:solidFill>
                <a:srgbClr val="FFFFFF"/>
              </a:solidFill>
            </a:endParaRPr>
          </a:p>
          <a:p>
            <a:pPr marL="0" lvl="0" indent="0" algn="l" rtl="0">
              <a:spcBef>
                <a:spcPts val="1600"/>
              </a:spcBef>
              <a:spcAft>
                <a:spcPts val="0"/>
              </a:spcAft>
              <a:buNone/>
            </a:pPr>
            <a:r>
              <a:rPr lang="en">
                <a:solidFill>
                  <a:srgbClr val="FFFFFF"/>
                </a:solidFill>
              </a:rPr>
              <a:t>Thus </a:t>
            </a:r>
            <a:endParaRPr>
              <a:solidFill>
                <a:srgbClr val="FFFFFF"/>
              </a:solidFill>
            </a:endParaRPr>
          </a:p>
          <a:p>
            <a:pPr marL="0" lvl="0" indent="0" algn="l" rtl="0">
              <a:spcBef>
                <a:spcPts val="1600"/>
              </a:spcBef>
              <a:spcAft>
                <a:spcPts val="0"/>
              </a:spcAft>
              <a:buNone/>
            </a:pPr>
            <a:r>
              <a:rPr lang="en">
                <a:solidFill>
                  <a:srgbClr val="FFFFFF"/>
                </a:solidFill>
              </a:rPr>
              <a:t>after one minute of crawling, W is 1 centimeter from the start and 99 from the nish; then K stretches it one meter. During the stretching operation W maintains his relative position, 1% from the start and 99% from </a:t>
            </a:r>
            <a:r>
              <a:rPr lang="en" b="1">
                <a:solidFill>
                  <a:srgbClr val="FFFFFF"/>
                </a:solidFill>
              </a:rPr>
              <a:t>the finish; </a:t>
            </a:r>
            <a:endParaRPr b="1">
              <a:solidFill>
                <a:srgbClr val="FFFFFF"/>
              </a:solidFill>
            </a:endParaRPr>
          </a:p>
          <a:p>
            <a:pPr marL="0" lvl="0" indent="0" algn="l" rtl="0">
              <a:spcBef>
                <a:spcPts val="1600"/>
              </a:spcBef>
              <a:spcAft>
                <a:spcPts val="0"/>
              </a:spcAft>
              <a:buNone/>
            </a:pPr>
            <a:r>
              <a:rPr lang="en" b="1">
                <a:solidFill>
                  <a:srgbClr val="FFFFFF"/>
                </a:solidFill>
              </a:rPr>
              <a:t>so W is now 2 cm from the starting point and 198 cm from the goal. After W crawls for another minute the score is 3 cm traveled and 197 to go;</a:t>
            </a:r>
            <a:endParaRPr b="1">
              <a:solidFill>
                <a:srgbClr val="FFFFFF"/>
              </a:solidFill>
            </a:endParaRPr>
          </a:p>
          <a:p>
            <a:pPr marL="0" lvl="0" indent="0" algn="l" rtl="0">
              <a:spcBef>
                <a:spcPts val="1600"/>
              </a:spcBef>
              <a:spcAft>
                <a:spcPts val="0"/>
              </a:spcAft>
              <a:buNone/>
            </a:pPr>
            <a:endParaRPr b="1">
              <a:solidFill>
                <a:srgbClr val="FFFFFF"/>
              </a:solidFill>
            </a:endParaRPr>
          </a:p>
          <a:p>
            <a:pPr marL="0" lvl="0" indent="0" algn="l" rtl="0">
              <a:spcBef>
                <a:spcPts val="1600"/>
              </a:spcBef>
              <a:spcAft>
                <a:spcPts val="1600"/>
              </a:spcAft>
              <a:buNone/>
            </a:pPr>
            <a:endParaRPr>
              <a:solidFill>
                <a:srgbClr val="FFFFFF"/>
              </a:solidFill>
            </a:endParaRPr>
          </a:p>
        </p:txBody>
      </p:sp>
      <p:sp>
        <p:nvSpPr>
          <p:cNvPr id="344" name="Google Shape;34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Worm on the rubber band</a:t>
            </a:r>
            <a:endParaRPr/>
          </a:p>
        </p:txBody>
      </p:sp>
      <p:sp>
        <p:nvSpPr>
          <p:cNvPr id="350" name="Google Shape;350;p38"/>
          <p:cNvSpPr txBox="1">
            <a:spLocks noGrp="1"/>
          </p:cNvSpPr>
          <p:nvPr>
            <p:ph type="body" idx="1"/>
          </p:nvPr>
        </p:nvSpPr>
        <p:spPr>
          <a:xfrm>
            <a:off x="121225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Let's write down some formulas. </a:t>
            </a:r>
            <a:endParaRPr sz="1400"/>
          </a:p>
          <a:p>
            <a:pPr marL="0" lvl="0" indent="0" algn="l" rtl="0">
              <a:spcBef>
                <a:spcPts val="1600"/>
              </a:spcBef>
              <a:spcAft>
                <a:spcPts val="0"/>
              </a:spcAft>
              <a:buNone/>
            </a:pPr>
            <a:r>
              <a:rPr lang="en" sz="1400"/>
              <a:t>When K stretches the rubber band, the fraction of it that W has crawled stays the same. </a:t>
            </a:r>
            <a:endParaRPr sz="1400"/>
          </a:p>
          <a:p>
            <a:pPr marL="0" lvl="0" indent="0" algn="l" rtl="0">
              <a:spcBef>
                <a:spcPts val="1600"/>
              </a:spcBef>
              <a:spcAft>
                <a:spcPts val="0"/>
              </a:spcAft>
              <a:buNone/>
            </a:pPr>
            <a:r>
              <a:rPr lang="en" sz="1400"/>
              <a:t>Thus he crawls </a:t>
            </a:r>
            <a:r>
              <a:rPr lang="en" sz="1400">
                <a:solidFill>
                  <a:srgbClr val="00FF00"/>
                </a:solidFill>
              </a:rPr>
              <a:t>1/100th</a:t>
            </a:r>
            <a:r>
              <a:rPr lang="en" sz="1400"/>
              <a:t> of it the first minute, </a:t>
            </a:r>
            <a:endParaRPr sz="1400"/>
          </a:p>
          <a:p>
            <a:pPr marL="0" lvl="0" indent="0" algn="l" rtl="0">
              <a:spcBef>
                <a:spcPts val="1600"/>
              </a:spcBef>
              <a:spcAft>
                <a:spcPts val="0"/>
              </a:spcAft>
              <a:buNone/>
            </a:pPr>
            <a:r>
              <a:rPr lang="en" sz="1400">
                <a:solidFill>
                  <a:srgbClr val="00FF00"/>
                </a:solidFill>
              </a:rPr>
              <a:t>1/200t</a:t>
            </a:r>
            <a:r>
              <a:rPr lang="en" sz="1400"/>
              <a:t>h the second, </a:t>
            </a:r>
            <a:endParaRPr sz="1400"/>
          </a:p>
          <a:p>
            <a:pPr marL="0" lvl="0" indent="0" algn="l" rtl="0">
              <a:spcBef>
                <a:spcPts val="1600"/>
              </a:spcBef>
              <a:spcAft>
                <a:spcPts val="0"/>
              </a:spcAft>
              <a:buNone/>
            </a:pPr>
            <a:r>
              <a:rPr lang="en" sz="1400">
                <a:solidFill>
                  <a:srgbClr val="00FF00"/>
                </a:solidFill>
              </a:rPr>
              <a:t>1/300th</a:t>
            </a:r>
            <a:r>
              <a:rPr lang="en" sz="1400"/>
              <a:t> the third, and so on.</a:t>
            </a:r>
            <a:endParaRPr sz="1400"/>
          </a:p>
          <a:p>
            <a:pPr marL="0" lvl="0" indent="0" algn="l" rtl="0">
              <a:spcBef>
                <a:spcPts val="1600"/>
              </a:spcBef>
              <a:spcAft>
                <a:spcPts val="0"/>
              </a:spcAft>
              <a:buNone/>
            </a:pPr>
            <a:r>
              <a:rPr lang="en" sz="1400"/>
              <a:t> After </a:t>
            </a:r>
            <a:r>
              <a:rPr lang="en" sz="1400" b="1"/>
              <a:t>n</a:t>
            </a:r>
            <a:r>
              <a:rPr lang="en" sz="1400"/>
              <a:t> minutes the fraction of the band that he's crawled is</a:t>
            </a:r>
            <a:endParaRPr sz="14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51" name="Google Shape;35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352" name="Google Shape;352;p38"/>
          <p:cNvPicPr preferRelativeResize="0"/>
          <p:nvPr/>
        </p:nvPicPr>
        <p:blipFill>
          <a:blip r:embed="rId3">
            <a:alphaModFix/>
          </a:blip>
          <a:stretch>
            <a:fillRect/>
          </a:stretch>
        </p:blipFill>
        <p:spPr>
          <a:xfrm>
            <a:off x="1551613" y="4085325"/>
            <a:ext cx="4676775" cy="723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Practice problem</a:t>
            </a:r>
            <a:endParaRPr/>
          </a:p>
        </p:txBody>
      </p:sp>
      <p:sp>
        <p:nvSpPr>
          <p:cNvPr id="358" name="Google Shape;358;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FF00"/>
                </a:solidFill>
              </a:rPr>
              <a:t>Definition: </a:t>
            </a:r>
            <a:r>
              <a:rPr lang="en" dirty="0">
                <a:solidFill>
                  <a:srgbClr val="FFFFFF"/>
                </a:solidFill>
              </a:rPr>
              <a:t>A slow but persistent Superworm,SW, starts at one end of a meter-long rubber band and crawls</a:t>
            </a:r>
            <a:r>
              <a:rPr lang="en" b="1" dirty="0">
                <a:solidFill>
                  <a:srgbClr val="FFFFFF"/>
                </a:solidFill>
              </a:rPr>
              <a:t> 50 centimeter per minute </a:t>
            </a:r>
            <a:r>
              <a:rPr lang="en" dirty="0">
                <a:solidFill>
                  <a:srgbClr val="FFFFFF"/>
                </a:solidFill>
              </a:rPr>
              <a:t>toward the other end. </a:t>
            </a:r>
            <a:endParaRPr dirty="0">
              <a:solidFill>
                <a:srgbClr val="FFFFFF"/>
              </a:solidFill>
            </a:endParaRPr>
          </a:p>
          <a:p>
            <a:pPr marL="0" lvl="0" indent="0" algn="l" rtl="0">
              <a:spcBef>
                <a:spcPts val="1600"/>
              </a:spcBef>
              <a:spcAft>
                <a:spcPts val="0"/>
              </a:spcAft>
              <a:buNone/>
            </a:pPr>
            <a:r>
              <a:rPr lang="en" dirty="0">
                <a:solidFill>
                  <a:srgbClr val="FFFFFF"/>
                </a:solidFill>
              </a:rPr>
              <a:t>At the </a:t>
            </a:r>
            <a:r>
              <a:rPr lang="en" b="1" dirty="0">
                <a:solidFill>
                  <a:srgbClr val="FFFFFF"/>
                </a:solidFill>
              </a:rPr>
              <a:t>end of each minute</a:t>
            </a:r>
            <a:r>
              <a:rPr lang="en" dirty="0">
                <a:solidFill>
                  <a:srgbClr val="FFFFFF"/>
                </a:solidFill>
              </a:rPr>
              <a:t>, an equally persistent keeper of the band, </a:t>
            </a:r>
            <a:r>
              <a:rPr lang="en" b="1" dirty="0">
                <a:solidFill>
                  <a:srgbClr val="FFFFFF"/>
                </a:solidFill>
              </a:rPr>
              <a:t>K</a:t>
            </a:r>
            <a:r>
              <a:rPr lang="en" dirty="0">
                <a:solidFill>
                  <a:srgbClr val="FFFFFF"/>
                </a:solidFill>
              </a:rPr>
              <a:t>, whose sole purpose in life is </a:t>
            </a:r>
            <a:r>
              <a:rPr lang="en" b="1" dirty="0">
                <a:solidFill>
                  <a:srgbClr val="FFFFFF"/>
                </a:solidFill>
              </a:rPr>
              <a:t>to frustrate SW</a:t>
            </a:r>
            <a:r>
              <a:rPr lang="en" dirty="0">
                <a:solidFill>
                  <a:srgbClr val="FFFFFF"/>
                </a:solidFill>
              </a:rPr>
              <a:t>, stretches it </a:t>
            </a:r>
            <a:r>
              <a:rPr lang="en" b="1" dirty="0">
                <a:solidFill>
                  <a:srgbClr val="FFFFFF"/>
                </a:solidFill>
              </a:rPr>
              <a:t>one meter</a:t>
            </a:r>
            <a:r>
              <a:rPr lang="en" dirty="0">
                <a:solidFill>
                  <a:srgbClr val="FFFFFF"/>
                </a:solidFill>
              </a:rPr>
              <a:t>. </a:t>
            </a:r>
            <a:endParaRPr dirty="0">
              <a:solidFill>
                <a:srgbClr val="FFFFFF"/>
              </a:solidFill>
            </a:endParaRPr>
          </a:p>
          <a:p>
            <a:pPr marL="0" lvl="0" indent="0" algn="l" rtl="0">
              <a:spcBef>
                <a:spcPts val="1600"/>
              </a:spcBef>
              <a:spcAft>
                <a:spcPts val="0"/>
              </a:spcAft>
              <a:buNone/>
            </a:pPr>
            <a:r>
              <a:rPr lang="en" dirty="0">
                <a:solidFill>
                  <a:srgbClr val="FFFFFF"/>
                </a:solidFill>
              </a:rPr>
              <a:t>Now find out where will be the SW on the band after n minutes? </a:t>
            </a:r>
            <a:endParaRPr dirty="0">
              <a:solidFill>
                <a:srgbClr val="FFFFFF"/>
              </a:solidFill>
            </a:endParaRPr>
          </a:p>
          <a:p>
            <a:pPr marL="0" lvl="0" indent="0" algn="l" rtl="0">
              <a:spcBef>
                <a:spcPts val="1600"/>
              </a:spcBef>
              <a:spcAft>
                <a:spcPts val="0"/>
              </a:spcAft>
              <a:buNone/>
            </a:pPr>
            <a:r>
              <a:rPr lang="en" sz="1400" dirty="0">
                <a:solidFill>
                  <a:srgbClr val="00FF00"/>
                </a:solidFill>
              </a:rPr>
              <a:t>This problem is called SuperWorm on the rubber band.</a:t>
            </a:r>
            <a:endParaRPr sz="1400" dirty="0">
              <a:solidFill>
                <a:srgbClr val="00FF00"/>
              </a:solidFill>
            </a:endParaRPr>
          </a:p>
          <a:p>
            <a:pPr marL="0" lvl="0" indent="0" algn="l" rtl="0">
              <a:spcBef>
                <a:spcPts val="1600"/>
              </a:spcBef>
              <a:spcAft>
                <a:spcPts val="1600"/>
              </a:spcAft>
              <a:buNone/>
            </a:pPr>
            <a:r>
              <a:rPr lang="en" dirty="0"/>
              <a:t> </a:t>
            </a:r>
            <a:endParaRPr dirty="0"/>
          </a:p>
        </p:txBody>
      </p:sp>
      <p:sp>
        <p:nvSpPr>
          <p:cNvPr id="359" name="Google Shape;35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395575" y="0"/>
            <a:ext cx="7038900" cy="5580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Stirling Number Second Kind</a:t>
            </a:r>
            <a:endParaRPr dirty="0"/>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15"/>
          <p:cNvPicPr preferRelativeResize="0"/>
          <p:nvPr/>
        </p:nvPicPr>
        <p:blipFill>
          <a:blip r:embed="rId3">
            <a:alphaModFix/>
          </a:blip>
          <a:stretch>
            <a:fillRect/>
          </a:stretch>
        </p:blipFill>
        <p:spPr>
          <a:xfrm>
            <a:off x="395574" y="760501"/>
            <a:ext cx="8076884" cy="3952694"/>
          </a:xfrm>
          <a:prstGeom prst="rect">
            <a:avLst/>
          </a:prstGeom>
          <a:noFill/>
          <a:ln>
            <a:noFill/>
          </a:ln>
        </p:spPr>
      </p:pic>
      <p:sp>
        <p:nvSpPr>
          <p:cNvPr id="150" name="Google Shape;15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Second Kind</a:t>
            </a:r>
            <a:endParaRPr/>
          </a:p>
        </p:txBody>
      </p:sp>
      <p:sp>
        <p:nvSpPr>
          <p:cNvPr id="156" name="Google Shape;156;p16"/>
          <p:cNvSpPr txBox="1"/>
          <p:nvPr/>
        </p:nvSpPr>
        <p:spPr>
          <a:xfrm>
            <a:off x="156300" y="1094050"/>
            <a:ext cx="8892300" cy="3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The symbol   </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stands for the number of ways to partition a set of n things into k nonempty subsets.</a:t>
            </a:r>
            <a:endParaRPr>
              <a:solidFill>
                <a:srgbClr val="FFFFFF"/>
              </a:solidFill>
            </a:endParaRPr>
          </a:p>
          <a:p>
            <a:pPr marL="0" lvl="0" indent="0" algn="l" rtl="0">
              <a:spcBef>
                <a:spcPts val="0"/>
              </a:spcBef>
              <a:spcAft>
                <a:spcPts val="0"/>
              </a:spcAft>
              <a:buNone/>
            </a:pPr>
            <a:r>
              <a:rPr lang="en">
                <a:solidFill>
                  <a:srgbClr val="FFFFFF"/>
                </a:solidFill>
              </a:rPr>
              <a:t>For example, there are seven ways to split a four-element set into two parts:</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Thus </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               Can be read as ‘n subset k’ .</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157" name="Google Shape;157;p16"/>
          <p:cNvPicPr preferRelativeResize="0"/>
          <p:nvPr/>
        </p:nvPicPr>
        <p:blipFill>
          <a:blip r:embed="rId3">
            <a:alphaModFix/>
          </a:blip>
          <a:stretch>
            <a:fillRect/>
          </a:stretch>
        </p:blipFill>
        <p:spPr>
          <a:xfrm>
            <a:off x="1297500" y="1189625"/>
            <a:ext cx="581025" cy="438150"/>
          </a:xfrm>
          <a:prstGeom prst="rect">
            <a:avLst/>
          </a:prstGeom>
          <a:noFill/>
          <a:ln>
            <a:noFill/>
          </a:ln>
        </p:spPr>
      </p:pic>
      <p:pic>
        <p:nvPicPr>
          <p:cNvPr id="158" name="Google Shape;158;p16"/>
          <p:cNvPicPr preferRelativeResize="0"/>
          <p:nvPr/>
        </p:nvPicPr>
        <p:blipFill>
          <a:blip r:embed="rId4">
            <a:alphaModFix/>
          </a:blip>
          <a:stretch>
            <a:fillRect/>
          </a:stretch>
        </p:blipFill>
        <p:spPr>
          <a:xfrm>
            <a:off x="297888" y="2389438"/>
            <a:ext cx="7610475" cy="847725"/>
          </a:xfrm>
          <a:prstGeom prst="rect">
            <a:avLst/>
          </a:prstGeom>
          <a:noFill/>
          <a:ln>
            <a:noFill/>
          </a:ln>
        </p:spPr>
      </p:pic>
      <p:pic>
        <p:nvPicPr>
          <p:cNvPr id="159" name="Google Shape;159;p16"/>
          <p:cNvPicPr preferRelativeResize="0"/>
          <p:nvPr/>
        </p:nvPicPr>
        <p:blipFill>
          <a:blip r:embed="rId5">
            <a:alphaModFix/>
          </a:blip>
          <a:stretch>
            <a:fillRect/>
          </a:stretch>
        </p:blipFill>
        <p:spPr>
          <a:xfrm>
            <a:off x="990700" y="3491400"/>
            <a:ext cx="992700" cy="492034"/>
          </a:xfrm>
          <a:prstGeom prst="rect">
            <a:avLst/>
          </a:prstGeom>
          <a:noFill/>
          <a:ln>
            <a:noFill/>
          </a:ln>
        </p:spPr>
      </p:pic>
      <p:pic>
        <p:nvPicPr>
          <p:cNvPr id="160" name="Google Shape;160;p16"/>
          <p:cNvPicPr preferRelativeResize="0"/>
          <p:nvPr/>
        </p:nvPicPr>
        <p:blipFill>
          <a:blip r:embed="rId3">
            <a:alphaModFix/>
          </a:blip>
          <a:stretch>
            <a:fillRect/>
          </a:stretch>
        </p:blipFill>
        <p:spPr>
          <a:xfrm>
            <a:off x="297900" y="4325825"/>
            <a:ext cx="581025" cy="438150"/>
          </a:xfrm>
          <a:prstGeom prst="rect">
            <a:avLst/>
          </a:prstGeom>
          <a:noFill/>
          <a:ln>
            <a:noFill/>
          </a:ln>
        </p:spPr>
      </p:pic>
      <p:sp>
        <p:nvSpPr>
          <p:cNvPr id="161" name="Google Shape;1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Second Kind</a:t>
            </a:r>
            <a:endParaRPr/>
          </a:p>
        </p:txBody>
      </p:sp>
      <p:pic>
        <p:nvPicPr>
          <p:cNvPr id="167" name="Google Shape;167;p17"/>
          <p:cNvPicPr preferRelativeResize="0"/>
          <p:nvPr/>
        </p:nvPicPr>
        <p:blipFill>
          <a:blip r:embed="rId3">
            <a:alphaModFix/>
          </a:blip>
          <a:stretch>
            <a:fillRect/>
          </a:stretch>
        </p:blipFill>
        <p:spPr>
          <a:xfrm>
            <a:off x="166675" y="2969775"/>
            <a:ext cx="8810625" cy="1981200"/>
          </a:xfrm>
          <a:prstGeom prst="rect">
            <a:avLst/>
          </a:prstGeom>
          <a:noFill/>
          <a:ln>
            <a:noFill/>
          </a:ln>
        </p:spPr>
      </p:pic>
      <p:sp>
        <p:nvSpPr>
          <p:cNvPr id="168" name="Google Shape;1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69" name="Google Shape;169;p17"/>
          <p:cNvPicPr preferRelativeResize="0"/>
          <p:nvPr/>
        </p:nvPicPr>
        <p:blipFill>
          <a:blip r:embed="rId4">
            <a:alphaModFix/>
          </a:blip>
          <a:stretch>
            <a:fillRect/>
          </a:stretch>
        </p:blipFill>
        <p:spPr>
          <a:xfrm>
            <a:off x="410875" y="1761617"/>
            <a:ext cx="7323814" cy="796067"/>
          </a:xfrm>
          <a:prstGeom prst="rect">
            <a:avLst/>
          </a:prstGeom>
          <a:noFill/>
          <a:ln>
            <a:noFill/>
          </a:ln>
        </p:spPr>
      </p:pic>
      <p:pic>
        <p:nvPicPr>
          <p:cNvPr id="170" name="Google Shape;170;p17"/>
          <p:cNvPicPr preferRelativeResize="0"/>
          <p:nvPr/>
        </p:nvPicPr>
        <p:blipFill>
          <a:blip r:embed="rId5">
            <a:alphaModFix/>
          </a:blip>
          <a:stretch>
            <a:fillRect/>
          </a:stretch>
        </p:blipFill>
        <p:spPr>
          <a:xfrm>
            <a:off x="410875" y="494821"/>
            <a:ext cx="8167659" cy="9313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1297500" y="393750"/>
            <a:ext cx="7038900" cy="511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Stirling Number Second Kind</a:t>
            </a:r>
            <a:endParaRPr dirty="0"/>
          </a:p>
        </p:txBody>
      </p:sp>
      <p:pic>
        <p:nvPicPr>
          <p:cNvPr id="176" name="Google Shape;176;p18"/>
          <p:cNvPicPr preferRelativeResize="0"/>
          <p:nvPr/>
        </p:nvPicPr>
        <p:blipFill>
          <a:blip r:embed="rId3">
            <a:alphaModFix/>
          </a:blip>
          <a:stretch>
            <a:fillRect/>
          </a:stretch>
        </p:blipFill>
        <p:spPr>
          <a:xfrm>
            <a:off x="161925" y="1343275"/>
            <a:ext cx="8820150" cy="2038350"/>
          </a:xfrm>
          <a:prstGeom prst="rect">
            <a:avLst/>
          </a:prstGeom>
          <a:noFill/>
          <a:ln>
            <a:noFill/>
          </a:ln>
        </p:spPr>
      </p:pic>
      <p:sp>
        <p:nvSpPr>
          <p:cNvPr id="177" name="Google Shape;177;p18"/>
          <p:cNvSpPr txBox="1"/>
          <p:nvPr/>
        </p:nvSpPr>
        <p:spPr>
          <a:xfrm>
            <a:off x="239275" y="3381625"/>
            <a:ext cx="73431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Lato"/>
                <a:ea typeface="Lato"/>
                <a:cs typeface="Lato"/>
                <a:sym typeface="Lato"/>
              </a:rPr>
              <a:t>So, </a:t>
            </a:r>
            <a:endParaRPr dirty="0">
              <a:solidFill>
                <a:srgbClr val="FFFFFF"/>
              </a:solidFill>
              <a:latin typeface="Lato"/>
              <a:ea typeface="Lato"/>
              <a:cs typeface="Lato"/>
              <a:sym typeface="Lato"/>
            </a:endParaRPr>
          </a:p>
          <a:p>
            <a:pPr marL="0" lvl="0" indent="0" algn="l" rtl="0">
              <a:spcBef>
                <a:spcPts val="0"/>
              </a:spcBef>
              <a:spcAft>
                <a:spcPts val="0"/>
              </a:spcAft>
              <a:buNone/>
            </a:pPr>
            <a:endParaRPr dirty="0">
              <a:solidFill>
                <a:srgbClr val="FFFFFF"/>
              </a:solidFill>
              <a:latin typeface="Lato"/>
              <a:ea typeface="Lato"/>
              <a:cs typeface="Lato"/>
              <a:sym typeface="Lato"/>
            </a:endParaRPr>
          </a:p>
        </p:txBody>
      </p:sp>
      <p:pic>
        <p:nvPicPr>
          <p:cNvPr id="178" name="Google Shape;178;p18"/>
          <p:cNvPicPr preferRelativeResize="0"/>
          <p:nvPr/>
        </p:nvPicPr>
        <p:blipFill>
          <a:blip r:embed="rId4">
            <a:alphaModFix/>
          </a:blip>
          <a:stretch>
            <a:fillRect/>
          </a:stretch>
        </p:blipFill>
        <p:spPr>
          <a:xfrm>
            <a:off x="365525" y="3938287"/>
            <a:ext cx="3352587" cy="600275"/>
          </a:xfrm>
          <a:prstGeom prst="rect">
            <a:avLst/>
          </a:prstGeom>
          <a:noFill/>
          <a:ln>
            <a:noFill/>
          </a:ln>
        </p:spPr>
      </p:pic>
      <p:sp>
        <p:nvSpPr>
          <p:cNvPr id="179" name="Google Shape;17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Second Kind</a:t>
            </a:r>
            <a:endParaRPr/>
          </a:p>
        </p:txBody>
      </p:sp>
      <p:sp>
        <p:nvSpPr>
          <p:cNvPr id="185" name="Google Shape;185;p19"/>
          <p:cNvSpPr txBox="1">
            <a:spLocks noGrp="1"/>
          </p:cNvSpPr>
          <p:nvPr>
            <p:ph type="body" idx="1"/>
          </p:nvPr>
        </p:nvSpPr>
        <p:spPr>
          <a:xfrm>
            <a:off x="445000" y="1041825"/>
            <a:ext cx="7038900" cy="52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Now we can compute                              for all. </a:t>
            </a:r>
            <a:endParaRPr/>
          </a:p>
        </p:txBody>
      </p:sp>
      <p:pic>
        <p:nvPicPr>
          <p:cNvPr id="186" name="Google Shape;186;p19"/>
          <p:cNvPicPr preferRelativeResize="0"/>
          <p:nvPr/>
        </p:nvPicPr>
        <p:blipFill>
          <a:blip r:embed="rId3">
            <a:alphaModFix/>
          </a:blip>
          <a:stretch>
            <a:fillRect/>
          </a:stretch>
        </p:blipFill>
        <p:spPr>
          <a:xfrm>
            <a:off x="2277875" y="941225"/>
            <a:ext cx="581025" cy="438150"/>
          </a:xfrm>
          <a:prstGeom prst="rect">
            <a:avLst/>
          </a:prstGeom>
          <a:noFill/>
          <a:ln>
            <a:noFill/>
          </a:ln>
        </p:spPr>
      </p:pic>
      <p:sp>
        <p:nvSpPr>
          <p:cNvPr id="187" name="Google Shape;187;p19"/>
          <p:cNvSpPr txBox="1"/>
          <p:nvPr/>
        </p:nvSpPr>
        <p:spPr>
          <a:xfrm>
            <a:off x="297550" y="1562924"/>
            <a:ext cx="8651450" cy="33519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Given a set of n &gt; 0 objects to be partitioned into k</a:t>
            </a:r>
            <a:endParaRPr dirty="0">
              <a:solidFill>
                <a:srgbClr val="FFFFFF"/>
              </a:solidFill>
            </a:endParaRPr>
          </a:p>
          <a:p>
            <a:pPr marL="0" lvl="0" indent="0" algn="l" rtl="0">
              <a:spcBef>
                <a:spcPts val="0"/>
              </a:spcBef>
              <a:spcAft>
                <a:spcPts val="0"/>
              </a:spcAft>
              <a:buNone/>
            </a:pPr>
            <a:r>
              <a:rPr lang="en" dirty="0">
                <a:solidFill>
                  <a:srgbClr val="FFFFFF"/>
                </a:solidFill>
              </a:rPr>
              <a:t>nonempty parts, we either put the last object into a class by itself in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 dirty="0">
                <a:solidFill>
                  <a:srgbClr val="FFFFFF"/>
                </a:solidFill>
              </a:rPr>
              <a:t>ways), or we put it together with some nonempty subset of the first n-1 objects. There are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 dirty="0">
                <a:solidFill>
                  <a:srgbClr val="FFFFFF"/>
                </a:solidFill>
              </a:rPr>
              <a:t>possibilities in the latter case, because each of the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 dirty="0">
                <a:solidFill>
                  <a:srgbClr val="FFFFFF"/>
                </a:solidFill>
              </a:rPr>
              <a:t>ways to distribute the first n - 1 objects into k nonempty parts gives</a:t>
            </a:r>
            <a:endParaRPr dirty="0">
              <a:solidFill>
                <a:srgbClr val="FFFFFF"/>
              </a:solidFill>
            </a:endParaRPr>
          </a:p>
          <a:p>
            <a:pPr marL="0" lvl="0" indent="0" algn="l" rtl="0">
              <a:spcBef>
                <a:spcPts val="0"/>
              </a:spcBef>
              <a:spcAft>
                <a:spcPts val="0"/>
              </a:spcAft>
              <a:buNone/>
            </a:pPr>
            <a:r>
              <a:rPr lang="en" dirty="0">
                <a:solidFill>
                  <a:srgbClr val="FFFFFF"/>
                </a:solidFill>
              </a:rPr>
              <a:t>k subsets that the nth object can join.</a:t>
            </a:r>
            <a:endParaRPr dirty="0">
              <a:solidFill>
                <a:srgbClr val="FFFFFF"/>
              </a:solidFill>
            </a:endParaRPr>
          </a:p>
          <a:p>
            <a:pPr marL="0" lvl="0" indent="0" algn="l" rtl="0">
              <a:spcBef>
                <a:spcPts val="0"/>
              </a:spcBef>
              <a:spcAft>
                <a:spcPts val="0"/>
              </a:spcAft>
              <a:buNone/>
            </a:pPr>
            <a:r>
              <a:rPr lang="en" dirty="0">
                <a:solidFill>
                  <a:srgbClr val="FFFFFF"/>
                </a:solidFill>
              </a:rPr>
              <a:t>Hence,</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endParaRPr dirty="0">
              <a:solidFill>
                <a:srgbClr val="FFFFFF"/>
              </a:solidFill>
            </a:endParaRPr>
          </a:p>
        </p:txBody>
      </p:sp>
      <p:pic>
        <p:nvPicPr>
          <p:cNvPr id="188" name="Google Shape;188;p19"/>
          <p:cNvPicPr preferRelativeResize="0"/>
          <p:nvPr/>
        </p:nvPicPr>
        <p:blipFill>
          <a:blip r:embed="rId4">
            <a:alphaModFix/>
          </a:blip>
          <a:stretch>
            <a:fillRect/>
          </a:stretch>
        </p:blipFill>
        <p:spPr>
          <a:xfrm>
            <a:off x="5679525" y="1814875"/>
            <a:ext cx="508568" cy="263475"/>
          </a:xfrm>
          <a:prstGeom prst="rect">
            <a:avLst/>
          </a:prstGeom>
          <a:noFill/>
          <a:ln>
            <a:noFill/>
          </a:ln>
        </p:spPr>
      </p:pic>
      <p:pic>
        <p:nvPicPr>
          <p:cNvPr id="189" name="Google Shape;189;p19"/>
          <p:cNvPicPr preferRelativeResize="0"/>
          <p:nvPr/>
        </p:nvPicPr>
        <p:blipFill>
          <a:blip r:embed="rId5">
            <a:alphaModFix/>
          </a:blip>
          <a:stretch>
            <a:fillRect/>
          </a:stretch>
        </p:blipFill>
        <p:spPr>
          <a:xfrm>
            <a:off x="7483900" y="2226925"/>
            <a:ext cx="642622" cy="263475"/>
          </a:xfrm>
          <a:prstGeom prst="rect">
            <a:avLst/>
          </a:prstGeom>
          <a:noFill/>
          <a:ln>
            <a:noFill/>
          </a:ln>
        </p:spPr>
      </p:pic>
      <p:pic>
        <p:nvPicPr>
          <p:cNvPr id="190" name="Google Shape;190;p19"/>
          <p:cNvPicPr preferRelativeResize="0"/>
          <p:nvPr/>
        </p:nvPicPr>
        <p:blipFill>
          <a:blip r:embed="rId6">
            <a:alphaModFix/>
          </a:blip>
          <a:stretch>
            <a:fillRect/>
          </a:stretch>
        </p:blipFill>
        <p:spPr>
          <a:xfrm>
            <a:off x="4444775" y="2571750"/>
            <a:ext cx="678554" cy="344863"/>
          </a:xfrm>
          <a:prstGeom prst="rect">
            <a:avLst/>
          </a:prstGeom>
          <a:noFill/>
          <a:ln>
            <a:noFill/>
          </a:ln>
        </p:spPr>
      </p:pic>
      <p:pic>
        <p:nvPicPr>
          <p:cNvPr id="191" name="Google Shape;191;p19"/>
          <p:cNvPicPr preferRelativeResize="0"/>
          <p:nvPr/>
        </p:nvPicPr>
        <p:blipFill>
          <a:blip r:embed="rId7">
            <a:alphaModFix/>
          </a:blip>
          <a:stretch>
            <a:fillRect/>
          </a:stretch>
        </p:blipFill>
        <p:spPr>
          <a:xfrm>
            <a:off x="297550" y="3867138"/>
            <a:ext cx="6019800" cy="847725"/>
          </a:xfrm>
          <a:prstGeom prst="rect">
            <a:avLst/>
          </a:prstGeom>
          <a:noFill/>
          <a:ln>
            <a:noFill/>
          </a:ln>
        </p:spPr>
      </p:pic>
      <p:sp>
        <p:nvSpPr>
          <p:cNvPr id="192" name="Google Shape;1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1201525" y="908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Stirling Number First Kind</a:t>
            </a:r>
            <a:endParaRPr/>
          </a:p>
        </p:txBody>
      </p:sp>
      <p:sp>
        <p:nvSpPr>
          <p:cNvPr id="198" name="Google Shape;198;p20"/>
          <p:cNvSpPr txBox="1">
            <a:spLocks noGrp="1"/>
          </p:cNvSpPr>
          <p:nvPr>
            <p:ph type="body" idx="1"/>
          </p:nvPr>
        </p:nvSpPr>
        <p:spPr>
          <a:xfrm>
            <a:off x="537650" y="730199"/>
            <a:ext cx="7642500" cy="432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1800"/>
              <a:t> </a:t>
            </a:r>
            <a:r>
              <a:rPr lang="en" sz="1400"/>
              <a:t>counts the number of ways to arrange n objects into k</a:t>
            </a:r>
            <a:endParaRPr sz="1400"/>
          </a:p>
          <a:p>
            <a:pPr marL="0" lvl="0" indent="0" algn="l" rtl="0">
              <a:spcBef>
                <a:spcPts val="1600"/>
              </a:spcBef>
              <a:spcAft>
                <a:spcPts val="0"/>
              </a:spcAft>
              <a:buNone/>
            </a:pPr>
            <a:r>
              <a:rPr lang="en" sz="1400"/>
              <a:t>cycles instead of subsets. We verbalize </a:t>
            </a:r>
            <a:endParaRPr sz="1400"/>
          </a:p>
          <a:p>
            <a:pPr marL="0" lvl="0" indent="0" algn="l" rtl="0">
              <a:spcBef>
                <a:spcPts val="1600"/>
              </a:spcBef>
              <a:spcAft>
                <a:spcPts val="0"/>
              </a:spcAft>
              <a:buNone/>
            </a:pPr>
            <a:r>
              <a:rPr lang="en" sz="1400"/>
              <a:t> by saying “n cycle k."</a:t>
            </a:r>
            <a:endParaRPr sz="1400"/>
          </a:p>
          <a:p>
            <a:pPr marL="0" lvl="0" indent="0" algn="l" rtl="0">
              <a:spcBef>
                <a:spcPts val="1600"/>
              </a:spcBef>
              <a:spcAft>
                <a:spcPts val="0"/>
              </a:spcAft>
              <a:buNone/>
            </a:pPr>
            <a:r>
              <a:rPr lang="en"/>
              <a:t>The cycle  </a:t>
            </a:r>
            <a:endParaRPr/>
          </a:p>
          <a:p>
            <a:pPr marL="0" lvl="0" indent="0" algn="l" rtl="0">
              <a:spcBef>
                <a:spcPts val="1600"/>
              </a:spcBef>
              <a:spcAft>
                <a:spcPts val="0"/>
              </a:spcAft>
              <a:buNone/>
            </a:pPr>
            <a:endParaRPr/>
          </a:p>
          <a:p>
            <a:pPr marL="0" lvl="0" indent="0" algn="l" rtl="0">
              <a:spcBef>
                <a:spcPts val="1600"/>
              </a:spcBef>
              <a:spcAft>
                <a:spcPts val="0"/>
              </a:spcAft>
              <a:buNone/>
            </a:pPr>
            <a:r>
              <a:rPr lang="en"/>
              <a:t>can be written more compactly as '[A, B, C,D]', with the understanding that</a:t>
            </a:r>
            <a:endParaRPr/>
          </a:p>
          <a:p>
            <a:pPr marL="0" lvl="0" indent="0" algn="l" rtl="0">
              <a:spcBef>
                <a:spcPts val="1600"/>
              </a:spcBef>
              <a:spcAft>
                <a:spcPts val="0"/>
              </a:spcAft>
              <a:buNone/>
            </a:pPr>
            <a:endParaRPr/>
          </a:p>
          <a:p>
            <a:pPr marL="0" lvl="0" indent="0" algn="l" rtl="0">
              <a:spcBef>
                <a:spcPts val="1600"/>
              </a:spcBef>
              <a:spcAft>
                <a:spcPts val="0"/>
              </a:spcAft>
              <a:buNone/>
            </a:pPr>
            <a:r>
              <a:rPr lang="en"/>
              <a:t> a cycle “wraps around" because its end is joined to its beginning.  On the other</a:t>
            </a:r>
            <a:endParaRPr/>
          </a:p>
          <a:p>
            <a:pPr marL="0" lvl="0" indent="0" algn="l" rtl="0">
              <a:spcBef>
                <a:spcPts val="1600"/>
              </a:spcBef>
              <a:spcAft>
                <a:spcPts val="0"/>
              </a:spcAft>
              <a:buNone/>
            </a:pPr>
            <a:r>
              <a:rPr lang="en"/>
              <a:t>hand, the cycle [A;,B, C,D] is not the same as [A,B,D,C] or [D, C, B,A].</a:t>
            </a:r>
            <a:endParaRPr sz="1800"/>
          </a:p>
          <a:p>
            <a:pPr marL="0" lvl="0" indent="0" algn="l" rtl="0">
              <a:spcBef>
                <a:spcPts val="1600"/>
              </a:spcBef>
              <a:spcAft>
                <a:spcPts val="1600"/>
              </a:spcAft>
              <a:buNone/>
            </a:pPr>
            <a:endParaRPr/>
          </a:p>
        </p:txBody>
      </p:sp>
      <p:pic>
        <p:nvPicPr>
          <p:cNvPr id="199" name="Google Shape;199;p20"/>
          <p:cNvPicPr preferRelativeResize="0"/>
          <p:nvPr/>
        </p:nvPicPr>
        <p:blipFill>
          <a:blip r:embed="rId3">
            <a:alphaModFix/>
          </a:blip>
          <a:stretch>
            <a:fillRect/>
          </a:stretch>
        </p:blipFill>
        <p:spPr>
          <a:xfrm>
            <a:off x="763375" y="791825"/>
            <a:ext cx="438150" cy="428625"/>
          </a:xfrm>
          <a:prstGeom prst="rect">
            <a:avLst/>
          </a:prstGeom>
          <a:noFill/>
          <a:ln>
            <a:noFill/>
          </a:ln>
        </p:spPr>
      </p:pic>
      <p:pic>
        <p:nvPicPr>
          <p:cNvPr id="200" name="Google Shape;200;p20"/>
          <p:cNvPicPr preferRelativeResize="0"/>
          <p:nvPr/>
        </p:nvPicPr>
        <p:blipFill>
          <a:blip r:embed="rId3">
            <a:alphaModFix/>
          </a:blip>
          <a:stretch>
            <a:fillRect/>
          </a:stretch>
        </p:blipFill>
        <p:spPr>
          <a:xfrm>
            <a:off x="3800150" y="1291475"/>
            <a:ext cx="438150" cy="428625"/>
          </a:xfrm>
          <a:prstGeom prst="rect">
            <a:avLst/>
          </a:prstGeom>
          <a:noFill/>
          <a:ln>
            <a:noFill/>
          </a:ln>
        </p:spPr>
      </p:pic>
      <p:pic>
        <p:nvPicPr>
          <p:cNvPr id="201" name="Google Shape;201;p20"/>
          <p:cNvPicPr preferRelativeResize="0"/>
          <p:nvPr/>
        </p:nvPicPr>
        <p:blipFill>
          <a:blip r:embed="rId4">
            <a:alphaModFix/>
          </a:blip>
          <a:stretch>
            <a:fillRect/>
          </a:stretch>
        </p:blipFill>
        <p:spPr>
          <a:xfrm>
            <a:off x="1731600" y="2192513"/>
            <a:ext cx="937350" cy="758475"/>
          </a:xfrm>
          <a:prstGeom prst="rect">
            <a:avLst/>
          </a:prstGeom>
          <a:noFill/>
          <a:ln>
            <a:noFill/>
          </a:ln>
        </p:spPr>
      </p:pic>
      <p:pic>
        <p:nvPicPr>
          <p:cNvPr id="202" name="Google Shape;202;p20"/>
          <p:cNvPicPr preferRelativeResize="0"/>
          <p:nvPr/>
        </p:nvPicPr>
        <p:blipFill>
          <a:blip r:embed="rId5">
            <a:alphaModFix/>
          </a:blip>
          <a:stretch>
            <a:fillRect/>
          </a:stretch>
        </p:blipFill>
        <p:spPr>
          <a:xfrm>
            <a:off x="537650" y="3361175"/>
            <a:ext cx="6553200" cy="552450"/>
          </a:xfrm>
          <a:prstGeom prst="rect">
            <a:avLst/>
          </a:prstGeom>
          <a:noFill/>
          <a:ln>
            <a:noFill/>
          </a:ln>
        </p:spPr>
      </p:pic>
      <p:sp>
        <p:nvSpPr>
          <p:cNvPr id="203" name="Google Shape;20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717200" y="241550"/>
            <a:ext cx="7038900" cy="5854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Stirling Number First Kind</a:t>
            </a:r>
            <a:endParaRPr dirty="0"/>
          </a:p>
        </p:txBody>
      </p:sp>
      <p:sp>
        <p:nvSpPr>
          <p:cNvPr id="209" name="Google Shape;20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10" name="Google Shape;210;p21"/>
          <p:cNvPicPr preferRelativeResize="0"/>
          <p:nvPr/>
        </p:nvPicPr>
        <p:blipFill>
          <a:blip r:embed="rId3">
            <a:alphaModFix/>
          </a:blip>
          <a:stretch>
            <a:fillRect/>
          </a:stretch>
        </p:blipFill>
        <p:spPr>
          <a:xfrm>
            <a:off x="480825" y="944774"/>
            <a:ext cx="7511650" cy="3902892"/>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1477</Words>
  <Application>Microsoft Office PowerPoint</Application>
  <PresentationFormat>On-screen Show (16:9)</PresentationFormat>
  <Paragraphs>177</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Lato</vt:lpstr>
      <vt:lpstr>Montserrat</vt:lpstr>
      <vt:lpstr>Arial</vt:lpstr>
      <vt:lpstr>Focus</vt:lpstr>
      <vt:lpstr>Chapter 6</vt:lpstr>
      <vt:lpstr>Stirling Numbers</vt:lpstr>
      <vt:lpstr>Stirling Number Second Kind</vt:lpstr>
      <vt:lpstr>Stirling Number Second Kind</vt:lpstr>
      <vt:lpstr>Stirling Number Second Kind</vt:lpstr>
      <vt:lpstr>Stirling Number Second Kind</vt:lpstr>
      <vt:lpstr>Stirling Number Second Kind</vt:lpstr>
      <vt:lpstr>Stirling Number First Kind</vt:lpstr>
      <vt:lpstr>Stirling Number First Kind</vt:lpstr>
      <vt:lpstr>Stirling Number First Kind</vt:lpstr>
      <vt:lpstr>Stirling Number First Kind</vt:lpstr>
      <vt:lpstr>Stirling Number First Kind</vt:lpstr>
      <vt:lpstr>Stirling Number First Kind</vt:lpstr>
      <vt:lpstr>Recurrences</vt:lpstr>
      <vt:lpstr>Eulerian Numbers</vt:lpstr>
      <vt:lpstr>Eulerian Numbers</vt:lpstr>
      <vt:lpstr>Eulerian Numbers</vt:lpstr>
      <vt:lpstr>Harmonic Numbers</vt:lpstr>
      <vt:lpstr>Harmonic Numbers</vt:lpstr>
      <vt:lpstr>Harmonic Number</vt:lpstr>
      <vt:lpstr>Harmonic Number</vt:lpstr>
      <vt:lpstr>Harmonic Numbers</vt:lpstr>
      <vt:lpstr>Harmonic Number</vt:lpstr>
      <vt:lpstr>Harmonic Number</vt:lpstr>
      <vt:lpstr>Worm on the rubber band</vt:lpstr>
      <vt:lpstr>Worm on the rubber band</vt:lpstr>
      <vt:lpstr>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cp:lastModifiedBy>201914012</cp:lastModifiedBy>
  <cp:revision>4</cp:revision>
  <dcterms:modified xsi:type="dcterms:W3CDTF">2021-11-11T12:41:14Z</dcterms:modified>
</cp:coreProperties>
</file>