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2"/>
  </p:notesMasterIdLst>
  <p:sldIdLst>
    <p:sldId id="256" r:id="rId4"/>
    <p:sldId id="265" r:id="rId5"/>
    <p:sldId id="266" r:id="rId6"/>
    <p:sldId id="264" r:id="rId7"/>
    <p:sldId id="258" r:id="rId8"/>
    <p:sldId id="259" r:id="rId9"/>
    <p:sldId id="260" r:id="rId10"/>
    <p:sldId id="261" r:id="rId11"/>
    <p:sldId id="262" r:id="rId12"/>
    <p:sldId id="263" r:id="rId13"/>
    <p:sldId id="270" r:id="rId14"/>
    <p:sldId id="271" r:id="rId15"/>
    <p:sldId id="272" r:id="rId16"/>
    <p:sldId id="273" r:id="rId17"/>
    <p:sldId id="274" r:id="rId18"/>
    <p:sldId id="275" r:id="rId19"/>
    <p:sldId id="268" r:id="rId20"/>
    <p:sldId id="26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792" autoAdjust="0"/>
  </p:normalViewPr>
  <p:slideViewPr>
    <p:cSldViewPr snapToGrid="0">
      <p:cViewPr varScale="1">
        <p:scale>
          <a:sx n="97" d="100"/>
          <a:sy n="97" d="100"/>
        </p:scale>
        <p:origin x="10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D7442-D4E2-4E6E-A6F5-7D35B72047CF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15A55-A951-43B1-B1D6-DECB14B70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155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39C4C0-E105-474C-9333-CA7109503E0B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750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B476E90-333F-4983-9FCD-57DC7EE1D90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2414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15A55-A951-43B1-B1D6-DECB14B704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19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15A55-A951-43B1-B1D6-DECB14B7042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80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15A55-A951-43B1-B1D6-DECB14B7042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81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B3A7-5399-48BA-87D5-349D9BC57E57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BD30-E850-4FCF-8A35-B529ACB66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22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B3A7-5399-48BA-87D5-349D9BC57E57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BD30-E850-4FCF-8A35-B529ACB66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58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B3A7-5399-48BA-87D5-349D9BC57E57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BD30-E850-4FCF-8A35-B529ACB66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42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9825F5-A7EC-4B61-9B11-242D238C762A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033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2E3CF-B02C-452F-A076-6F7B2CE6103A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037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9E6765-8AF9-4665-81BF-290FB1BAF12F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817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2B9462-7531-4201-81B9-387CA82D6325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1753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480A3B-ED7A-41D7-9B70-0DA9115E5035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578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18CFE9-C5F5-46F7-BEF6-B43B85640B41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392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AD0614-6F4A-4C2C-8EDF-260CD992ED9D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2245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8F552-C15D-4D1B-ACF6-3447062A4000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825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B3A7-5399-48BA-87D5-349D9BC57E57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BD30-E850-4FCF-8A35-B529ACB66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399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E8BF45-46B9-4B04-A146-4D1CA7A5DA31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0539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08FAEF-D2D9-447A-8024-EF2DF44CB2AA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9443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AB4ED-B3DA-4B17-948D-9598D20CFF74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32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27F172-ED38-44A6-9200-01401A3F896F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654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832063-93A8-425C-AF78-2F3AF9C213A9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8292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0DF560-18EA-4700-B229-371CB738A004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0889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A670E0-BAAA-4507-8BDF-437D7FFCC726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5274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8DAF28-172A-4B4F-8446-E670C95F8830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0177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19DD4E-3892-433C-B718-B3CFE62FBFB2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340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3DBDA-6E75-4A30-8B24-8F9DC3221E63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082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B3A7-5399-48BA-87D5-349D9BC57E57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BD30-E850-4FCF-8A35-B529ACB66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232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A0B9C5-5A46-4A61-B90C-5B69D556A6F5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7341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AA00CC-B862-4D62-8F14-70026547DA29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7235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AFCDD8-945B-407D-A5F0-C6143C7799F9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199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DC494A-6808-4774-89D8-352E49C5767D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395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B3A7-5399-48BA-87D5-349D9BC57E57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BD30-E850-4FCF-8A35-B529ACB66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3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B3A7-5399-48BA-87D5-349D9BC57E57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BD30-E850-4FCF-8A35-B529ACB66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918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B3A7-5399-48BA-87D5-349D9BC57E57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BD30-E850-4FCF-8A35-B529ACB66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53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B3A7-5399-48BA-87D5-349D9BC57E57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BD30-E850-4FCF-8A35-B529ACB66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40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B3A7-5399-48BA-87D5-349D9BC57E57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BD30-E850-4FCF-8A35-B529ACB66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72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B3A7-5399-48BA-87D5-349D9BC57E57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BD30-E850-4FCF-8A35-B529ACB66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81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8B3A7-5399-48BA-87D5-349D9BC57E57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2BD30-E850-4FCF-8A35-B529ACB66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6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1F4C1D5A-1ECF-4CEF-B4B5-F4BE8AC46C6E}" type="slidenum">
              <a:rPr lang="en-US" alt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411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FF741FA5-F609-44C8-9073-773A9339C553}" type="slidenum">
              <a:rPr lang="en-US" alt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337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1122364"/>
            <a:ext cx="6781800" cy="2078036"/>
          </a:xfrm>
        </p:spPr>
        <p:txBody>
          <a:bodyPr/>
          <a:lstStyle/>
          <a:p>
            <a:r>
              <a:rPr lang="en-US" altLang="en-US" dirty="0"/>
              <a:t>Introduction to 8086 Microprocessor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9825F5-A7EC-4B61-9B11-242D238C762A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034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1141" y="939920"/>
            <a:ext cx="10532659" cy="5598993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GB" sz="2400" dirty="0"/>
              <a:t>S3 and S4 lines are decoded as follows: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GB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F1E903-4A91-458E-BCA7-1A7EF0AE28E8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821141" y="145102"/>
            <a:ext cx="7543800" cy="792163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solidFill>
                  <a:srgbClr val="0070C0"/>
                </a:solidFill>
              </a:rPr>
              <a:t>Pin Description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701711"/>
              </p:ext>
            </p:extLst>
          </p:nvPr>
        </p:nvGraphicFramePr>
        <p:xfrm>
          <a:off x="997353" y="1559163"/>
          <a:ext cx="7191375" cy="2286000"/>
        </p:xfrm>
        <a:graphic>
          <a:graphicData uri="http://schemas.openxmlformats.org/drawingml/2006/table">
            <a:tbl>
              <a:tblPr/>
              <a:tblGrid>
                <a:gridCol w="239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7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 sz="2000" dirty="0">
                          <a:effectLst/>
                        </a:rPr>
                        <a:t>A17/S4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000" dirty="0">
                          <a:effectLst/>
                        </a:rPr>
                        <a:t>A16/S3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000">
                          <a:effectLst/>
                        </a:rPr>
                        <a:t>Function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 sz="2000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00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000">
                          <a:effectLst/>
                        </a:rPr>
                        <a:t>Extra segment access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 sz="2000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00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000" dirty="0">
                          <a:effectLst/>
                        </a:rPr>
                        <a:t>Stack segment access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 sz="200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00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000">
                          <a:effectLst/>
                        </a:rPr>
                        <a:t>Code segment access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 sz="2000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000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000" dirty="0">
                          <a:effectLst/>
                        </a:rPr>
                        <a:t>Data segment access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027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965" y="0"/>
            <a:ext cx="11488993" cy="873739"/>
          </a:xfrm>
        </p:spPr>
        <p:txBody>
          <a:bodyPr/>
          <a:lstStyle/>
          <a:p>
            <a:r>
              <a:rPr lang="en-US" b="1" dirty="0"/>
              <a:t>Reference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964" y="762000"/>
            <a:ext cx="11488993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The address/data bus on the 8086 is multiplexed (shared) to reduce the number of pins required for the 8086/8088 microprocessor integrated circuit. Unfortunately, this burdens the hardware designer with the task of extracting or </a:t>
            </a:r>
            <a:r>
              <a:rPr lang="en-US" sz="3200" dirty="0" err="1"/>
              <a:t>demultiplexing</a:t>
            </a:r>
            <a:r>
              <a:rPr lang="en-US" sz="3200" dirty="0"/>
              <a:t> information from these multiplexed pins.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832063-93A8-425C-AF78-2F3AF9C213A9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https://upload.wikimedia.org/wikipedia/commons/b/b2/Multiplexer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105" y="2937669"/>
            <a:ext cx="9014535" cy="358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499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85DB9-F12D-48BB-B976-A2CA17C23168}" type="slidenum">
              <a:rPr lang="en-US"/>
              <a:pPr/>
              <a:t>12</a:t>
            </a:fld>
            <a:endParaRPr lang="en-US"/>
          </a:p>
        </p:txBody>
      </p:sp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Reference (2): Multiplexer (Data Selector)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27151"/>
            <a:ext cx="11034252" cy="5029200"/>
          </a:xfrm>
        </p:spPr>
        <p:txBody>
          <a:bodyPr>
            <a:normAutofit/>
          </a:bodyPr>
          <a:lstStyle/>
          <a:p>
            <a:pPr algn="l" rtl="0"/>
            <a:r>
              <a:rPr lang="en-US" sz="3200" dirty="0"/>
              <a:t>Multiplexing means transmitting a large number of information units over a smaller number of channels or lines.</a:t>
            </a:r>
          </a:p>
          <a:p>
            <a:pPr algn="l" rtl="0"/>
            <a:r>
              <a:rPr lang="en-US" sz="3200" dirty="0"/>
              <a:t>A digital multiplexer is a circuit that selects binary information from one of many input lines and directs it to a single output lines.</a:t>
            </a:r>
          </a:p>
          <a:p>
            <a:pPr algn="l" rtl="0"/>
            <a:r>
              <a:rPr lang="en-US" sz="3200" dirty="0"/>
              <a:t>The selection of a particular input line is controlled by a set of selection lines.</a:t>
            </a:r>
          </a:p>
          <a:p>
            <a:pPr lvl="1" algn="l" rtl="0"/>
            <a:r>
              <a:rPr lang="en-US" sz="3200" dirty="0"/>
              <a:t>Have 2</a:t>
            </a:r>
            <a:r>
              <a:rPr lang="en-US" sz="3200" baseline="30000" dirty="0"/>
              <a:t>n</a:t>
            </a:r>
            <a:r>
              <a:rPr lang="en-US" sz="3200" dirty="0"/>
              <a:t> input lines and n selection lines whose bit combinations determine which input is selected.</a:t>
            </a:r>
          </a:p>
        </p:txBody>
      </p:sp>
    </p:spTree>
    <p:extLst>
      <p:ext uri="{BB962C8B-B14F-4D97-AF65-F5344CB8AC3E}">
        <p14:creationId xmlns:p14="http://schemas.microsoft.com/office/powerpoint/2010/main" val="2657766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24A6-EC25-437C-9D88-E7B1C8ADBE99}" type="slidenum">
              <a:rPr lang="en-US"/>
              <a:pPr/>
              <a:t>13</a:t>
            </a:fld>
            <a:endParaRPr lang="en-US"/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Reference (3): Multiplexer</a:t>
            </a:r>
          </a:p>
        </p:txBody>
      </p:sp>
      <p:pic>
        <p:nvPicPr>
          <p:cNvPr id="237572" name="Picture 4" descr="AACFLPH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1426" y="2941638"/>
            <a:ext cx="7470775" cy="3270250"/>
          </a:xfrm>
          <a:prstGeom prst="rect">
            <a:avLst/>
          </a:prstGeom>
          <a:noFill/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1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6273-5BED-4C51-88F4-029830DB26E7}" type="slidenum">
              <a:rPr lang="en-US"/>
              <a:pPr/>
              <a:t>14</a:t>
            </a:fld>
            <a:endParaRPr lang="en-US"/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75967" y="0"/>
            <a:ext cx="10515600" cy="1325563"/>
          </a:xfrm>
        </p:spPr>
        <p:txBody>
          <a:bodyPr/>
          <a:lstStyle/>
          <a:p>
            <a:r>
              <a:rPr lang="en-US" sz="4000" b="1" dirty="0"/>
              <a:t>Reference (4) : 4-to-1-Line Multiplexer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5967" y="1098755"/>
            <a:ext cx="11034252" cy="5029200"/>
          </a:xfrm>
        </p:spPr>
        <p:txBody>
          <a:bodyPr>
            <a:normAutofit/>
          </a:bodyPr>
          <a:lstStyle/>
          <a:p>
            <a:pPr algn="l" rtl="0"/>
            <a:r>
              <a:rPr lang="en-US" sz="3200" dirty="0"/>
              <a:t>The combinations of S</a:t>
            </a:r>
            <a:r>
              <a:rPr lang="en-US" sz="3200" baseline="-25000" dirty="0"/>
              <a:t>0</a:t>
            </a:r>
            <a:r>
              <a:rPr lang="en-US" sz="3200" dirty="0"/>
              <a:t> and S</a:t>
            </a:r>
            <a:r>
              <a:rPr lang="en-US" sz="3200" baseline="-25000" dirty="0"/>
              <a:t>1</a:t>
            </a:r>
            <a:r>
              <a:rPr lang="en-US" sz="3200" dirty="0"/>
              <a:t> control each AND gates</a:t>
            </a:r>
          </a:p>
          <a:p>
            <a:pPr algn="l" rtl="0"/>
            <a:r>
              <a:rPr lang="en-US" sz="3200" dirty="0"/>
              <a:t>Part of the multiplexer resembles a decoder</a:t>
            </a:r>
          </a:p>
          <a:p>
            <a:pPr lvl="1" algn="l" rtl="0"/>
            <a:r>
              <a:rPr lang="en-US" sz="3200" dirty="0"/>
              <a:t>Selection lines s</a:t>
            </a:r>
            <a:r>
              <a:rPr lang="en-US" sz="3200" baseline="-25000" dirty="0"/>
              <a:t>1</a:t>
            </a:r>
            <a:r>
              <a:rPr lang="en-US" sz="3200" dirty="0"/>
              <a:t> and s</a:t>
            </a:r>
            <a:r>
              <a:rPr lang="en-US" sz="3200" baseline="-25000" dirty="0"/>
              <a:t>0</a:t>
            </a:r>
            <a:r>
              <a:rPr lang="en-US" sz="3200" dirty="0"/>
              <a:t> are decoded to select a particular AND gate.</a:t>
            </a:r>
          </a:p>
          <a:p>
            <a:pPr algn="l" rtl="0"/>
            <a:r>
              <a:rPr lang="en-US" sz="3200" dirty="0"/>
              <a:t>To construct a multiplexer:</a:t>
            </a:r>
          </a:p>
          <a:p>
            <a:pPr lvl="1" algn="l" rtl="0"/>
            <a:r>
              <a:rPr lang="en-US" sz="3200" dirty="0"/>
              <a:t>Start with an n-to-2</a:t>
            </a:r>
            <a:r>
              <a:rPr lang="en-US" sz="3200" baseline="30000" dirty="0"/>
              <a:t>n</a:t>
            </a:r>
            <a:r>
              <a:rPr lang="en-US" sz="3200" dirty="0"/>
              <a:t> decoder</a:t>
            </a:r>
          </a:p>
          <a:p>
            <a:pPr lvl="1" algn="l" rtl="0"/>
            <a:r>
              <a:rPr lang="en-US" sz="3200" dirty="0"/>
              <a:t>Add 2</a:t>
            </a:r>
            <a:r>
              <a:rPr lang="en-US" sz="3200" baseline="30000" dirty="0"/>
              <a:t>n</a:t>
            </a:r>
            <a:r>
              <a:rPr lang="en-US" sz="3200" dirty="0"/>
              <a:t> input lines, one to each AND gate</a:t>
            </a:r>
          </a:p>
          <a:p>
            <a:pPr lvl="1" algn="l" rtl="0"/>
            <a:r>
              <a:rPr lang="en-US" sz="3200" dirty="0"/>
              <a:t>The outputs of the AND gates are applied to a single OR gate.</a:t>
            </a:r>
          </a:p>
        </p:txBody>
      </p:sp>
    </p:spTree>
    <p:extLst>
      <p:ext uri="{BB962C8B-B14F-4D97-AF65-F5344CB8AC3E}">
        <p14:creationId xmlns:p14="http://schemas.microsoft.com/office/powerpoint/2010/main" val="916203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96F5-D0D5-4A19-A1A5-6FDEE5AA4E95}" type="slidenum">
              <a:rPr lang="en-US"/>
              <a:pPr/>
              <a:t>15</a:t>
            </a:fld>
            <a:endParaRPr lang="en-US"/>
          </a:p>
        </p:txBody>
      </p:sp>
      <p:pic>
        <p:nvPicPr>
          <p:cNvPr id="239618" name="Picture 2" descr="AACFLPI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1652" y="1306514"/>
            <a:ext cx="6034548" cy="5049837"/>
          </a:xfrm>
          <a:prstGeom prst="rect">
            <a:avLst/>
          </a:prstGeom>
          <a:noFill/>
        </p:spPr>
      </p:pic>
      <p:sp>
        <p:nvSpPr>
          <p:cNvPr id="239619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106365"/>
            <a:ext cx="10515600" cy="1325563"/>
          </a:xfrm>
        </p:spPr>
        <p:txBody>
          <a:bodyPr/>
          <a:lstStyle/>
          <a:p>
            <a:r>
              <a:rPr lang="en-US" sz="4000" b="1" dirty="0"/>
              <a:t>Reference (5) : 4-to-1-Line Multiplexer</a:t>
            </a:r>
          </a:p>
        </p:txBody>
      </p:sp>
      <p:sp>
        <p:nvSpPr>
          <p:cNvPr id="2396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19800" y="3429000"/>
            <a:ext cx="4419600" cy="3276600"/>
          </a:xfrm>
          <a:noFill/>
          <a:ln/>
        </p:spPr>
        <p:txBody>
          <a:bodyPr/>
          <a:lstStyle/>
          <a:p>
            <a:pPr lvl="2" algn="l" rtl="0"/>
            <a:r>
              <a:rPr lang="en-US" sz="3200" dirty="0"/>
              <a:t>The function table lists the input-to-output path for each possible bit combination of the selection lines.</a:t>
            </a:r>
          </a:p>
        </p:txBody>
      </p:sp>
    </p:spTree>
    <p:extLst>
      <p:ext uri="{BB962C8B-B14F-4D97-AF65-F5344CB8AC3E}">
        <p14:creationId xmlns:p14="http://schemas.microsoft.com/office/powerpoint/2010/main" val="2411531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0E0E-3128-4D52-9BC4-A3BDE123C849}" type="slidenum">
              <a:rPr lang="en-US"/>
              <a:pPr/>
              <a:t>16</a:t>
            </a:fld>
            <a:endParaRPr lang="en-US"/>
          </a:p>
        </p:txBody>
      </p:sp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 (6): </a:t>
            </a:r>
            <a:r>
              <a:rPr lang="en-US" b="1" dirty="0">
                <a:solidFill>
                  <a:schemeClr val="tx1"/>
                </a:solidFill>
              </a:rPr>
              <a:t>Multiplexer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8929" y="1600200"/>
            <a:ext cx="11105536" cy="5029200"/>
          </a:xfrm>
        </p:spPr>
        <p:txBody>
          <a:bodyPr/>
          <a:lstStyle/>
          <a:p>
            <a:pPr algn="l" rtl="0"/>
            <a:r>
              <a:rPr lang="en-US" sz="3200" dirty="0"/>
              <a:t>The size of a multiplexer is specified by the number 2</a:t>
            </a:r>
            <a:r>
              <a:rPr lang="en-US" sz="3200" baseline="30000" dirty="0"/>
              <a:t>n </a:t>
            </a:r>
            <a:r>
              <a:rPr lang="en-US" sz="3200" dirty="0"/>
              <a:t>of its input lines and the single output line.</a:t>
            </a:r>
          </a:p>
          <a:p>
            <a:pPr lvl="1" algn="l" rtl="0"/>
            <a:r>
              <a:rPr lang="en-US" sz="3200" dirty="0"/>
              <a:t>It is then implied that it also contains n selection lines.</a:t>
            </a:r>
          </a:p>
          <a:p>
            <a:pPr algn="l" rtl="0"/>
            <a:r>
              <a:rPr lang="en-US" sz="3200" dirty="0"/>
              <a:t>As in decoders, multiplexer ICs may have an enable input to control the operation of the unit.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639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2480187" cy="501649"/>
          </a:xfrm>
        </p:spPr>
        <p:txBody>
          <a:bodyPr/>
          <a:lstStyle/>
          <a:p>
            <a:r>
              <a:rPr lang="en-US" dirty="0"/>
              <a:t>Reference (7)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832063-93A8-425C-AF78-2F3AF9C213A9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298" y="866775"/>
            <a:ext cx="8875403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30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007" y="191730"/>
            <a:ext cx="11432458" cy="747404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BUS Buffering and Latching</a:t>
            </a:r>
            <a:b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832063-93A8-425C-AF78-2F3AF9C213A9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68065" y="939134"/>
            <a:ext cx="53094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8086 microprocessor shown with a </a:t>
            </a:r>
            <a:r>
              <a:rPr lang="en-US" sz="2400" dirty="0" err="1"/>
              <a:t>demultiplexed</a:t>
            </a:r>
            <a:r>
              <a:rPr lang="en-US" sz="2400" dirty="0"/>
              <a:t> address bus. This is the</a:t>
            </a:r>
          </a:p>
          <a:p>
            <a:r>
              <a:rPr lang="en-US" sz="2400" dirty="0"/>
              <a:t>model used to build many 8086-based systems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70" y="565432"/>
            <a:ext cx="5164393" cy="623189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7370506" y="437485"/>
            <a:ext cx="2480187" cy="501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dirty="0"/>
              <a:t>Reference (8)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091B97-C26C-4445-BEB0-03D91D23077A}"/>
              </a:ext>
            </a:extLst>
          </p:cNvPr>
          <p:cNvSpPr txBox="1"/>
          <p:nvPr/>
        </p:nvSpPr>
        <p:spPr>
          <a:xfrm>
            <a:off x="6268065" y="2890684"/>
            <a:ext cx="58818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ALE =1 then this address lines will go to bus also as</a:t>
            </a:r>
          </a:p>
          <a:p>
            <a:r>
              <a:rPr lang="en-US" dirty="0"/>
              <a:t> AD0 to Ad15 connect to 373 buffers, addresses will</a:t>
            </a:r>
          </a:p>
          <a:p>
            <a:r>
              <a:rPr lang="en-US" dirty="0"/>
              <a:t>Go to </a:t>
            </a:r>
            <a:r>
              <a:rPr lang="en-US" dirty="0" err="1"/>
              <a:t>bus.By</a:t>
            </a:r>
            <a:r>
              <a:rPr lang="en-US" dirty="0"/>
              <a:t> disabling DEN pin we disable 245 </a:t>
            </a:r>
            <a:r>
              <a:rPr lang="en-US" dirty="0" err="1"/>
              <a:t>buffers.So</a:t>
            </a:r>
            <a:endParaRPr lang="en-US" dirty="0"/>
          </a:p>
          <a:p>
            <a:r>
              <a:rPr lang="en-US" dirty="0"/>
              <a:t>From 0 to 15 nothing pass as data</a:t>
            </a:r>
          </a:p>
          <a:p>
            <a:endParaRPr lang="en-US" dirty="0"/>
          </a:p>
          <a:p>
            <a:r>
              <a:rPr lang="en-US" dirty="0"/>
              <a:t>When ALE =0 then from AD0 to Ad15 we get </a:t>
            </a:r>
            <a:r>
              <a:rPr lang="en-US" dirty="0" err="1"/>
              <a:t>DATA.Then</a:t>
            </a:r>
            <a:r>
              <a:rPr lang="en-US" dirty="0"/>
              <a:t> DEN</a:t>
            </a:r>
          </a:p>
          <a:p>
            <a:r>
              <a:rPr lang="en-US" dirty="0"/>
              <a:t>Pin enables and 245 buffers become active so 0-15 send </a:t>
            </a:r>
          </a:p>
          <a:p>
            <a:r>
              <a:rPr lang="en-US" dirty="0"/>
              <a:t>Data to bus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B7842F-0F2F-4D2E-995F-0CC310E427A2}"/>
              </a:ext>
            </a:extLst>
          </p:cNvPr>
          <p:cNvCxnSpPr>
            <a:cxnSpLocks/>
          </p:cNvCxnSpPr>
          <p:nvPr/>
        </p:nvCxnSpPr>
        <p:spPr>
          <a:xfrm flipH="1" flipV="1">
            <a:off x="1966452" y="1632155"/>
            <a:ext cx="5692877" cy="13273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765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GB" altLang="en-US"/>
          </a:p>
        </p:txBody>
      </p:sp>
      <p:pic>
        <p:nvPicPr>
          <p:cNvPr id="6147" name="Picture 2" descr="C:\Users\X200MA\Desktop\Intel-Celebrates-the-40th-Anniversary-of-the-Microprocessor-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9" y="271463"/>
            <a:ext cx="8982075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18CFE9-C5F5-46F7-BEF6-B43B85640B41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63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8086 Pin Diagram</a:t>
            </a:r>
          </a:p>
        </p:txBody>
      </p:sp>
      <p:pic>
        <p:nvPicPr>
          <p:cNvPr id="717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6400" y="1600200"/>
            <a:ext cx="3163888" cy="5029200"/>
          </a:xfrm>
          <a:noFill/>
        </p:spPr>
      </p:pic>
      <p:pic>
        <p:nvPicPr>
          <p:cNvPr id="7172" name="Picture 4" descr="8086_chipset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219200"/>
            <a:ext cx="7761288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02E3CF-B02C-452F-A076-6F7B2CE6103A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728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796120" y="122237"/>
            <a:ext cx="7467600" cy="868363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70C0"/>
                </a:solidFill>
              </a:rPr>
              <a:t>Pin Description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250723" y="984913"/>
            <a:ext cx="11718364" cy="5371438"/>
          </a:xfrm>
        </p:spPr>
        <p:txBody>
          <a:bodyPr/>
          <a:lstStyle/>
          <a:p>
            <a:pPr eaLnBrk="1" hangingPunct="1"/>
            <a:r>
              <a:rPr lang="en-US" altLang="en-US" sz="3000" dirty="0">
                <a:solidFill>
                  <a:srgbClr val="C00000"/>
                </a:solidFill>
              </a:rPr>
              <a:t>AD0-AD15</a:t>
            </a:r>
            <a:r>
              <a:rPr lang="en-US" altLang="en-US" sz="3000" dirty="0"/>
              <a:t>: Multiplexed Address/Data Bus</a:t>
            </a:r>
          </a:p>
          <a:p>
            <a:pPr eaLnBrk="1" hangingPunct="1"/>
            <a:r>
              <a:rPr lang="en-US" altLang="en-US" sz="3000" dirty="0">
                <a:solidFill>
                  <a:srgbClr val="C00000"/>
                </a:solidFill>
              </a:rPr>
              <a:t>RD’: </a:t>
            </a:r>
            <a:r>
              <a:rPr lang="en-US" altLang="en-US" sz="3000" dirty="0"/>
              <a:t>Low while reading from memory or port</a:t>
            </a:r>
          </a:p>
          <a:p>
            <a:pPr eaLnBrk="1" hangingPunct="1"/>
            <a:r>
              <a:rPr lang="en-US" altLang="en-US" sz="3000" dirty="0">
                <a:solidFill>
                  <a:srgbClr val="C00000"/>
                </a:solidFill>
              </a:rPr>
              <a:t>WR’ </a:t>
            </a:r>
            <a:r>
              <a:rPr lang="en-US" altLang="en-US" sz="3000" dirty="0"/>
              <a:t>: Low while writing to memory or port</a:t>
            </a:r>
          </a:p>
          <a:p>
            <a:pPr eaLnBrk="1" hangingPunct="1"/>
            <a:r>
              <a:rPr lang="en-US" altLang="en-US" sz="3000" dirty="0">
                <a:solidFill>
                  <a:srgbClr val="C00000"/>
                </a:solidFill>
              </a:rPr>
              <a:t>ALE </a:t>
            </a:r>
            <a:r>
              <a:rPr lang="en-US" altLang="en-US" sz="3000" dirty="0"/>
              <a:t>: Address latch enable shows 8086 data bus contains address information. This address can be a memory or I/O device</a:t>
            </a:r>
          </a:p>
          <a:p>
            <a:pPr eaLnBrk="1" hangingPunct="1"/>
            <a:r>
              <a:rPr lang="en-US" altLang="en-US" sz="3000" dirty="0">
                <a:solidFill>
                  <a:srgbClr val="C00000"/>
                </a:solidFill>
              </a:rPr>
              <a:t>M/IO</a:t>
            </a:r>
            <a:r>
              <a:rPr lang="en-US" altLang="en-US" sz="3000" dirty="0">
                <a:solidFill>
                  <a:schemeClr val="accent2"/>
                </a:solidFill>
              </a:rPr>
              <a:t>’ </a:t>
            </a:r>
            <a:r>
              <a:rPr lang="en-US" altLang="en-US" sz="3000" dirty="0"/>
              <a:t>: High during Memory operations.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3000" dirty="0"/>
              <a:t>              Low during I/O Port operations.</a:t>
            </a:r>
          </a:p>
          <a:p>
            <a:pPr eaLnBrk="1" hangingPunct="1"/>
            <a:r>
              <a:rPr lang="en-GB" altLang="en-US" sz="3000" dirty="0">
                <a:solidFill>
                  <a:srgbClr val="C00000"/>
                </a:solidFill>
              </a:rPr>
              <a:t>RESET</a:t>
            </a:r>
            <a:r>
              <a:rPr lang="en-GB" altLang="en-US" sz="3000" dirty="0"/>
              <a:t>: causes the processor to immediately terminate its present activity. The signal must be active HIGH for at least four clock cycles. It restarts execution.</a:t>
            </a:r>
            <a:endParaRPr lang="en-US" altLang="en-US" sz="30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E6545A-51AB-4F03-AC2E-9B97DE3D4BDE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5218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265545" y="288926"/>
            <a:ext cx="7886700" cy="701675"/>
          </a:xfrm>
        </p:spPr>
        <p:txBody>
          <a:bodyPr/>
          <a:lstStyle/>
          <a:p>
            <a:pPr eaLnBrk="1" hangingPunct="1"/>
            <a:r>
              <a:rPr lang="en-GB" dirty="0">
                <a:solidFill>
                  <a:srgbClr val="0070C0"/>
                </a:solidFill>
              </a:rPr>
              <a:t>Pin Description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683525" y="1012211"/>
            <a:ext cx="11094493" cy="5365750"/>
          </a:xfrm>
        </p:spPr>
        <p:txBody>
          <a:bodyPr/>
          <a:lstStyle/>
          <a:p>
            <a:pPr eaLnBrk="1" hangingPunct="1"/>
            <a:r>
              <a:rPr lang="en-GB" altLang="en-US" sz="3000" dirty="0">
                <a:solidFill>
                  <a:srgbClr val="C00000"/>
                </a:solidFill>
              </a:rPr>
              <a:t>CLK</a:t>
            </a:r>
            <a:r>
              <a:rPr lang="en-GB" altLang="en-US" sz="3000" dirty="0"/>
              <a:t> : The clock pin provides the basic timing signal to the microprocessor</a:t>
            </a:r>
          </a:p>
          <a:p>
            <a:pPr eaLnBrk="1" hangingPunct="1"/>
            <a:r>
              <a:rPr lang="en-GB" altLang="en-US" sz="3000" dirty="0">
                <a:solidFill>
                  <a:srgbClr val="C00000"/>
                </a:solidFill>
              </a:rPr>
              <a:t>VCC</a:t>
            </a:r>
            <a:r>
              <a:rPr lang="en-GB" altLang="en-US" sz="3000" dirty="0"/>
              <a:t>:  This power supply input provides a +5.0 V ±10 % signal to the microprocessor.</a:t>
            </a:r>
          </a:p>
          <a:p>
            <a:pPr eaLnBrk="1" hangingPunct="1"/>
            <a:r>
              <a:rPr lang="en-GB" altLang="en-US" sz="3000" dirty="0">
                <a:solidFill>
                  <a:srgbClr val="C00000"/>
                </a:solidFill>
              </a:rPr>
              <a:t>GND</a:t>
            </a:r>
            <a:r>
              <a:rPr lang="en-GB" altLang="en-US" sz="3000" dirty="0"/>
              <a:t>: The ground connection is the return for the power supply. Note that the 8086 microprocessors have two pins labeled GND—both must be connected to ground for proper operation.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60026-A852-46B7-B53F-2B130FCC7E9F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482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81100" y="171142"/>
            <a:ext cx="7543800" cy="792162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solidFill>
                  <a:srgbClr val="0070C0"/>
                </a:solidFill>
              </a:rPr>
              <a:t>Pin Description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818866" y="862037"/>
            <a:ext cx="10945504" cy="5867400"/>
          </a:xfrm>
        </p:spPr>
        <p:txBody>
          <a:bodyPr/>
          <a:lstStyle/>
          <a:p>
            <a:pPr eaLnBrk="1" hangingPunct="1"/>
            <a:r>
              <a:rPr lang="en-GB" altLang="en-US" sz="3000" dirty="0">
                <a:solidFill>
                  <a:srgbClr val="C00000"/>
                </a:solidFill>
              </a:rPr>
              <a:t>INTR</a:t>
            </a:r>
            <a:r>
              <a:rPr lang="en-GB" altLang="en-US" sz="3000" dirty="0"/>
              <a:t>-Interrupt Request : Interrupt requests used to request a hardware interrupt. </a:t>
            </a:r>
          </a:p>
          <a:p>
            <a:pPr eaLnBrk="1" hangingPunct="1"/>
            <a:r>
              <a:rPr lang="en-GB" altLang="en-US" sz="3000" dirty="0">
                <a:solidFill>
                  <a:srgbClr val="C00000"/>
                </a:solidFill>
              </a:rPr>
              <a:t>INTA</a:t>
            </a:r>
            <a:r>
              <a:rPr lang="en-GB" altLang="en-US" sz="3000" dirty="0"/>
              <a:t>-Interrupt Acknowledgement :  It becomes active after the current instruction has completed execution.</a:t>
            </a:r>
          </a:p>
          <a:p>
            <a:pPr eaLnBrk="1" hangingPunct="1"/>
            <a:r>
              <a:rPr lang="en-GB" altLang="en-US" sz="3000" dirty="0">
                <a:solidFill>
                  <a:srgbClr val="C00000"/>
                </a:solidFill>
              </a:rPr>
              <a:t>NMI</a:t>
            </a:r>
            <a:r>
              <a:rPr lang="en-GB" altLang="en-US" sz="3000" dirty="0"/>
              <a:t> : The non-maskable interrupt is similar to INTR except that the NMI interrupt does not check to see whether the IF flag bit is a logic 1.</a:t>
            </a:r>
          </a:p>
          <a:p>
            <a:pPr eaLnBrk="1" hangingPunct="1"/>
            <a:endParaRPr lang="en-GB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0D30CE-2822-4336-BED2-7C019DAE58D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204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942" y="819150"/>
            <a:ext cx="11312013" cy="6038849"/>
          </a:xfrm>
        </p:spPr>
        <p:txBody>
          <a:bodyPr rtlCol="0">
            <a:normAutofit fontScale="47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5300" dirty="0">
                <a:solidFill>
                  <a:srgbClr val="C00000"/>
                </a:solidFill>
              </a:rPr>
              <a:t>HOLD </a:t>
            </a:r>
            <a:r>
              <a:rPr lang="en-GB" sz="5300" dirty="0"/>
              <a:t>: The hold input requests a direct memory access (DMA). If the HOLD signal is a logic 1, the microprocessor release the buses for external use. If the HOLD pin is a logic 0, the microprocessor executes software normally.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GB" sz="53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GB" sz="5300" dirty="0">
                <a:solidFill>
                  <a:srgbClr val="C00000"/>
                </a:solidFill>
              </a:rPr>
              <a:t>HLDA</a:t>
            </a:r>
            <a:r>
              <a:rPr lang="en-GB" sz="5300" dirty="0"/>
              <a:t> : Hold acknowledge indicates that the 8086 has entered the hold state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GB" sz="53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GB" sz="5300" dirty="0">
                <a:solidFill>
                  <a:srgbClr val="C00000"/>
                </a:solidFill>
              </a:rPr>
              <a:t>MN/MX’</a:t>
            </a:r>
            <a:r>
              <a:rPr lang="en-GB" sz="5300" dirty="0">
                <a:solidFill>
                  <a:schemeClr val="accent2"/>
                </a:solidFill>
              </a:rPr>
              <a:t> </a:t>
            </a:r>
            <a:br>
              <a:rPr lang="en-GB" sz="5300" dirty="0"/>
            </a:br>
            <a:r>
              <a:rPr lang="en-GB" sz="5300" dirty="0"/>
              <a:t>	In </a:t>
            </a:r>
            <a:r>
              <a:rPr lang="en-GB" sz="5300" dirty="0">
                <a:solidFill>
                  <a:srgbClr val="7030A0"/>
                </a:solidFill>
              </a:rPr>
              <a:t>Minimum mode</a:t>
            </a:r>
            <a:r>
              <a:rPr lang="en-GB" sz="5300" dirty="0"/>
              <a:t>, the 8086 processor works in a single processor environment. </a:t>
            </a:r>
            <a:br>
              <a:rPr lang="en-GB" sz="5300" dirty="0"/>
            </a:br>
            <a:r>
              <a:rPr lang="en-GB" sz="5300" dirty="0"/>
              <a:t>	</a:t>
            </a:r>
            <a:r>
              <a:rPr lang="en-GB" sz="5300" dirty="0">
                <a:solidFill>
                  <a:srgbClr val="7030A0"/>
                </a:solidFill>
              </a:rPr>
              <a:t>Maximum mode </a:t>
            </a:r>
            <a:r>
              <a:rPr lang="en-GB" sz="5300" dirty="0"/>
              <a:t>is designed to be used when a co-processor exists in the system. 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GB" altLang="en-US" sz="5300" dirty="0"/>
              <a:t>If minimum mode is selected, the MN/MN’ pin must be connected directly to +5.0 V. </a:t>
            </a:r>
            <a:endParaRPr lang="en-GB" sz="5300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GB" sz="5300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br>
              <a:rPr lang="en-GB" sz="2400" dirty="0"/>
            </a:br>
            <a:endParaRPr lang="en-GB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36A92B-AEE8-48B9-81D1-705CB472C0E8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530942" y="26988"/>
            <a:ext cx="7543800" cy="792163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solidFill>
                  <a:srgbClr val="0070C0"/>
                </a:solidFill>
              </a:rPr>
              <a:t>Pin Description</a:t>
            </a:r>
          </a:p>
        </p:txBody>
      </p:sp>
    </p:spTree>
    <p:extLst>
      <p:ext uri="{BB962C8B-B14F-4D97-AF65-F5344CB8AC3E}">
        <p14:creationId xmlns:p14="http://schemas.microsoft.com/office/powerpoint/2010/main" val="291641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521879" y="712788"/>
            <a:ext cx="11468560" cy="5826125"/>
          </a:xfrm>
        </p:spPr>
        <p:txBody>
          <a:bodyPr/>
          <a:lstStyle/>
          <a:p>
            <a:pPr eaLnBrk="1" hangingPunct="1"/>
            <a:r>
              <a:rPr lang="en-GB" altLang="en-US" sz="2800" dirty="0">
                <a:solidFill>
                  <a:srgbClr val="C00000"/>
                </a:solidFill>
              </a:rPr>
              <a:t>DT/R’ </a:t>
            </a:r>
            <a:r>
              <a:rPr lang="en-GB" altLang="en-US" sz="2800" dirty="0"/>
              <a:t>: The data transmit/receive signal shows that the microprocessor data bus is transmitting (DT/R’ ) or receiving (DT/ R’) data. This signal is used to enable external data bus buffers.</a:t>
            </a:r>
          </a:p>
          <a:p>
            <a:pPr eaLnBrk="1" hangingPunct="1"/>
            <a:r>
              <a:rPr lang="en-GB" altLang="en-US" sz="2800" dirty="0">
                <a:solidFill>
                  <a:srgbClr val="C00000"/>
                </a:solidFill>
              </a:rPr>
              <a:t>BHE’/S7</a:t>
            </a:r>
            <a:r>
              <a:rPr lang="en-GB" altLang="en-US" sz="2800" dirty="0"/>
              <a:t>: The bus high enable pin is 0 used to enable the most-significant data bus bits (D15–D8) and 1 to enable data bus bits (D7–D0) during a read or a write operation. The state of S7 is always a logic 1.</a:t>
            </a:r>
          </a:p>
          <a:p>
            <a:pPr eaLnBrk="1" hangingPunct="1"/>
            <a:r>
              <a:rPr lang="en-GB" altLang="en-US" sz="2800" dirty="0">
                <a:solidFill>
                  <a:srgbClr val="C00000"/>
                </a:solidFill>
              </a:rPr>
              <a:t>READY</a:t>
            </a:r>
            <a:r>
              <a:rPr lang="en-GB" altLang="en-US" sz="2800" dirty="0"/>
              <a:t>: The READY input is controlled to insert wait states into the timing of the microprocessor. If the READY pin is placed at a logic 0 level, the micro-processor enters into wait states and remains idle. If the READY pin is placed at a logic 1 level, it has no effect on the operation of the microprocessor.</a:t>
            </a:r>
          </a:p>
          <a:p>
            <a:pPr eaLnBrk="1" hangingPunct="1"/>
            <a:r>
              <a:rPr lang="en-GB" altLang="en-US" sz="2800" dirty="0">
                <a:solidFill>
                  <a:srgbClr val="FF0000"/>
                </a:solidFill>
              </a:rPr>
              <a:t>TEST’</a:t>
            </a:r>
            <a:r>
              <a:rPr lang="en-GB" altLang="en-US" sz="2800" dirty="0"/>
              <a:t>: </a:t>
            </a:r>
            <a:r>
              <a:rPr lang="en-US" sz="2800" dirty="0">
                <a:latin typeface="Segoe UI" panose="020B0502040204020203" pitchFamily="34" charset="0"/>
              </a:rPr>
              <a:t>TEST pin is examined by the "WAIT" instruction. If the TEST pin is Low, execution continues. Otherwise the processor waits in an "idle" state.</a:t>
            </a:r>
            <a:endParaRPr lang="en-GB" altLang="en-US" sz="2800" dirty="0"/>
          </a:p>
          <a:p>
            <a:pPr eaLnBrk="1" hangingPunct="1"/>
            <a:endParaRPr lang="en-GB" altLang="en-US" sz="2800" dirty="0"/>
          </a:p>
          <a:p>
            <a:pPr eaLnBrk="1" hangingPunct="1"/>
            <a:endParaRPr lang="en-GB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80B0FB-EE44-47CA-AB68-E3C15FF2286A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835742" y="212674"/>
            <a:ext cx="7391400" cy="396875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solidFill>
                  <a:srgbClr val="0070C0"/>
                </a:solidFill>
              </a:rPr>
              <a:t>Pin Description</a:t>
            </a:r>
          </a:p>
        </p:txBody>
      </p:sp>
    </p:spTree>
    <p:extLst>
      <p:ext uri="{BB962C8B-B14F-4D97-AF65-F5344CB8AC3E}">
        <p14:creationId xmlns:p14="http://schemas.microsoft.com/office/powerpoint/2010/main" val="2087539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2"/>
          <p:cNvSpPr>
            <a:spLocks noGrp="1"/>
          </p:cNvSpPr>
          <p:nvPr>
            <p:ph idx="1"/>
          </p:nvPr>
        </p:nvSpPr>
        <p:spPr>
          <a:xfrm>
            <a:off x="493960" y="971551"/>
            <a:ext cx="11382233" cy="57499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altLang="en-US" sz="3000" dirty="0">
                <a:solidFill>
                  <a:srgbClr val="C00000"/>
                </a:solidFill>
              </a:rPr>
              <a:t>A19/S6–A16/S3</a:t>
            </a:r>
            <a:r>
              <a:rPr lang="en-GB" altLang="en-US" sz="3000" dirty="0">
                <a:solidFill>
                  <a:schemeClr val="accent2"/>
                </a:solidFill>
              </a:rPr>
              <a:t> :  </a:t>
            </a:r>
            <a:r>
              <a:rPr lang="en-GB" altLang="en-US" sz="3000" dirty="0"/>
              <a:t>The address/status bus bits are multiplexed to provide address signals A19–A16 and also status bits S6–S3. 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GB" sz="3000" dirty="0"/>
              <a:t>During the first clock period of a bus cycle, the entire 20-bit address is available on these lines.  During all other clock cycles for memory and I/O operations, AD15-AD0 contains the 16-bit data, and S3, S4, S5, and S6 become status lines. 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GB" sz="3000" dirty="0"/>
              <a:t>After the first clock cycle of an instruction execution, the A17/S4 and A16/S3 pins specify which segment register generates the segment portion of the 8086 address. 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GB" sz="3000" dirty="0">
                <a:solidFill>
                  <a:srgbClr val="C00000"/>
                </a:solidFill>
              </a:rPr>
              <a:t>S5</a:t>
            </a:r>
            <a:r>
              <a:rPr lang="en-GB" sz="3000" dirty="0"/>
              <a:t> reflects the contents of the IF flag.  </a:t>
            </a:r>
            <a:r>
              <a:rPr lang="en-GB" sz="3000" dirty="0">
                <a:solidFill>
                  <a:srgbClr val="C00000"/>
                </a:solidFill>
              </a:rPr>
              <a:t>S6</a:t>
            </a:r>
            <a:r>
              <a:rPr lang="en-GB" sz="3000" dirty="0"/>
              <a:t> is always held at 0 and indicates that an 8086 is controlling the system bus.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endParaRPr lang="en-GB" sz="2800" dirty="0"/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endParaRPr lang="en-GB" altLang="en-US" sz="2400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GB" altLang="en-US" sz="2400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GB" altLang="en-US" sz="2400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GB" altLang="en-US" sz="2400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GB" altLang="en-US" sz="2400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GB" altLang="en-US" sz="2400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GB" altLang="en-US" sz="2400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GB" alt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5F8F54-62BD-4F4B-9D63-45965AABB083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41444" y="179388"/>
            <a:ext cx="7543800" cy="792163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solidFill>
                  <a:srgbClr val="0070C0"/>
                </a:solidFill>
              </a:rPr>
              <a:t>Pin Description</a:t>
            </a:r>
          </a:p>
        </p:txBody>
      </p:sp>
    </p:spTree>
    <p:extLst>
      <p:ext uri="{BB962C8B-B14F-4D97-AF65-F5344CB8AC3E}">
        <p14:creationId xmlns:p14="http://schemas.microsoft.com/office/powerpoint/2010/main" val="220468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1155</Words>
  <Application>Microsoft Office PowerPoint</Application>
  <PresentationFormat>Widescreen</PresentationFormat>
  <Paragraphs>119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Segoe UI</vt:lpstr>
      <vt:lpstr>Times New Roman</vt:lpstr>
      <vt:lpstr>Wingdings</vt:lpstr>
      <vt:lpstr>Office Theme</vt:lpstr>
      <vt:lpstr>1_Office Theme</vt:lpstr>
      <vt:lpstr>2_Office Theme</vt:lpstr>
      <vt:lpstr>Introduction to 8086 Microprocessor</vt:lpstr>
      <vt:lpstr>PowerPoint Presentation</vt:lpstr>
      <vt:lpstr>8086 Pin Diagram</vt:lpstr>
      <vt:lpstr>Pin Description</vt:lpstr>
      <vt:lpstr>Pin Description</vt:lpstr>
      <vt:lpstr>Pin Description</vt:lpstr>
      <vt:lpstr>Pin Description</vt:lpstr>
      <vt:lpstr>Pin Description</vt:lpstr>
      <vt:lpstr>Pin Description</vt:lpstr>
      <vt:lpstr>Pin Description</vt:lpstr>
      <vt:lpstr>Reference (1)</vt:lpstr>
      <vt:lpstr>Reference (2): Multiplexer (Data Selector)</vt:lpstr>
      <vt:lpstr>Reference (3): Multiplexer</vt:lpstr>
      <vt:lpstr>Reference (4) : 4-to-1-Line Multiplexer</vt:lpstr>
      <vt:lpstr>Reference (5) : 4-to-1-Line Multiplexer</vt:lpstr>
      <vt:lpstr>Reference (6): Multiplexer</vt:lpstr>
      <vt:lpstr>Reference (7) </vt:lpstr>
      <vt:lpstr>BUS Buffering and Latching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8086 Microprocessor</dc:title>
  <dc:creator>Microsoft</dc:creator>
  <cp:lastModifiedBy>fariavns9@gmail.com</cp:lastModifiedBy>
  <cp:revision>144</cp:revision>
  <dcterms:created xsi:type="dcterms:W3CDTF">2016-06-06T19:34:12Z</dcterms:created>
  <dcterms:modified xsi:type="dcterms:W3CDTF">2021-07-07T06:47:44Z</dcterms:modified>
</cp:coreProperties>
</file>