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2" r:id="rId5"/>
    <p:sldId id="281" r:id="rId6"/>
    <p:sldId id="261" r:id="rId7"/>
    <p:sldId id="260" r:id="rId8"/>
    <p:sldId id="263" r:id="rId9"/>
    <p:sldId id="290" r:id="rId10"/>
    <p:sldId id="291" r:id="rId11"/>
    <p:sldId id="299" r:id="rId12"/>
    <p:sldId id="264" r:id="rId13"/>
    <p:sldId id="271" r:id="rId14"/>
    <p:sldId id="292" r:id="rId15"/>
    <p:sldId id="295" r:id="rId16"/>
    <p:sldId id="297" r:id="rId17"/>
    <p:sldId id="296" r:id="rId18"/>
    <p:sldId id="270" r:id="rId19"/>
    <p:sldId id="293" r:id="rId20"/>
    <p:sldId id="268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2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3DE7E-DA78-44CE-9A4C-6A9B19AA1EEB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DBEA6-6ADD-4DCC-AAE4-6765E6FC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9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Brey</a:t>
            </a:r>
            <a:r>
              <a:rPr lang="en-GB" dirty="0" smtClean="0"/>
              <a:t> book chapter 12 Interrupts ;</a:t>
            </a:r>
          </a:p>
          <a:p>
            <a:r>
              <a:rPr lang="en-GB" dirty="0" smtClean="0"/>
              <a:t>6–4 INTRODUCTION TO INTERRUPTS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BEA6-6ADD-4DCC-AAE4-6765E6FC06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67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BEA6-6ADD-4DCC-AAE4-6765E6FC06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BEA6-6ADD-4DCC-AAE4-6765E6FC06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6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TF: single step execution;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another interrupt event occurs during your servicing of the initial interrupt you don't want to lose that interrupt notification.  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BEA6-6ADD-4DCC-AAE4-6765E6FC06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5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6100" cy="3165475"/>
          </a:xfrm>
        </p:spPr>
      </p:sp>
      <p:sp>
        <p:nvSpPr>
          <p:cNvPr id="238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51313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1EB3-BB27-489D-B3FA-3EDBDB9C7D9C}" type="datetime1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D4E-1450-4354-B3D1-94E47CFCCDF3}" type="datetime1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60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D3C1-C226-44E4-B07D-6C40E9FAFD67}" type="datetime1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9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1" y="255589"/>
            <a:ext cx="10409767" cy="1144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5351" y="1781175"/>
            <a:ext cx="5202767" cy="4476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318" y="1781175"/>
            <a:ext cx="5202767" cy="4476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75AB-9DC2-480F-8877-E33723B53AD2}" type="datetime1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8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CDBF-1CFD-4649-A8E1-C6E72A6634A9}" type="datetime1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8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5D56-F08D-4DFE-AB9D-77CCA053B59F}" type="datetime1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0B3-23F8-4CFA-830A-5F47DA5B8C80}" type="datetime1">
              <a:rPr lang="en-GB" smtClean="0"/>
              <a:t>13/06/2021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42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294C-E02D-4839-8727-791AD35CD5D3}" type="datetime1">
              <a:rPr lang="en-GB" smtClean="0"/>
              <a:t>13/06/2021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83DB-B36D-4808-87D3-2FC9CA7781AF}" type="datetime1">
              <a:rPr lang="en-GB" smtClean="0"/>
              <a:t>13/06/2021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5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355E-7843-4950-B122-2735D9661789}" type="datetime1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75A0-0DE9-4B6C-9B5F-561B9827D3A7}" type="datetime1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3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61E4-1187-4C94-B7EC-3F36902969D0}" type="datetime1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72A5-7364-4BB2-AB92-EBBEF05EE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5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8086 Interrupt</a:t>
            </a:r>
            <a:br>
              <a:rPr lang="en-GB" dirty="0" smtClean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2" y="2103670"/>
            <a:ext cx="8036698" cy="32756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277621-125A-42EC-987E-5CE1B8C4E814}" type="datetime1">
              <a:rPr lang="en-US"/>
              <a:pPr>
                <a:defRPr/>
              </a:pPr>
              <a:t>6/13/2021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4F728C-A166-4B8C-9B22-078810D1BFDC}" type="slidenum">
              <a:rPr lang="en-US" altLang="en-US"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Interrupt Vector Table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209800" y="15240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INT Number                  Physical Address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  INT 00				00000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  INT 01				00004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  INT 02				00008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	:				    :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	:				   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      INT FF				003FC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/>
              <a:t>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600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5105400" y="2057400"/>
            <a:ext cx="0" cy="411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2362200" y="2057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15" y="493418"/>
            <a:ext cx="7987572" cy="58629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GB" dirty="0" smtClean="0"/>
              <a:t>Interrupt vector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019368"/>
          </a:xfrm>
        </p:spPr>
        <p:txBody>
          <a:bodyPr/>
          <a:lstStyle/>
          <a:p>
            <a:r>
              <a:rPr lang="en-GB" dirty="0" smtClean="0"/>
              <a:t>0-4 are </a:t>
            </a:r>
            <a:r>
              <a:rPr lang="en-GB" dirty="0" smtClean="0">
                <a:solidFill>
                  <a:srgbClr val="0000FF"/>
                </a:solidFill>
              </a:rPr>
              <a:t>reserved vectors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Some of the reserved vectors are for errors that occur during the execution of software, such as the divide error interrupt.</a:t>
            </a:r>
          </a:p>
          <a:p>
            <a:r>
              <a:rPr lang="en-GB" dirty="0" smtClean="0"/>
              <a:t>Intel reserves the 5-31 interrupt vectors for the other microprocessor products. The remaining interrupt vectors (32–255) are available for the user. </a:t>
            </a:r>
          </a:p>
          <a:p>
            <a:r>
              <a:rPr lang="en-GB" dirty="0" smtClean="0"/>
              <a:t>The lower the vector number, the higher the priority.</a:t>
            </a:r>
          </a:p>
          <a:p>
            <a:r>
              <a:rPr lang="en-GB" dirty="0" smtClean="0"/>
              <a:t> Interrupt goes to the memory location that is four times the value of the interrupt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83" y="513018"/>
            <a:ext cx="10931013" cy="5843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# </a:t>
            </a:r>
            <a:r>
              <a:rPr lang="en-US" sz="3200" dirty="0"/>
              <a:t>Calculate the memory </a:t>
            </a:r>
            <a:r>
              <a:rPr lang="en-US" sz="3200" dirty="0" smtClean="0"/>
              <a:t>address/location for </a:t>
            </a:r>
            <a:r>
              <a:rPr lang="en-US" sz="3200" dirty="0"/>
              <a:t>the interrupt </a:t>
            </a:r>
            <a:r>
              <a:rPr lang="en-GB" sz="3200" dirty="0" smtClean="0"/>
              <a:t>INT CH in the interrupt vector table.</a:t>
            </a:r>
          </a:p>
          <a:p>
            <a:endParaRPr lang="en-GB" sz="3200" dirty="0"/>
          </a:p>
          <a:p>
            <a:endParaRPr lang="en-GB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8" y="395031"/>
            <a:ext cx="11196483" cy="59613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Microprocessor </a:t>
            </a:r>
            <a:r>
              <a:rPr lang="en-US" sz="3200" dirty="0"/>
              <a:t>get correponding entry on interrupt vector table by multiplying interrupt number with 4h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   CH * 4H = 30H</a:t>
            </a:r>
          </a:p>
          <a:p>
            <a:r>
              <a:rPr lang="en-US" sz="3200" dirty="0" smtClean="0"/>
              <a:t>0030H and 0031H location contains </a:t>
            </a:r>
            <a:r>
              <a:rPr lang="en-US" sz="3200" b="1" dirty="0" smtClean="0"/>
              <a:t>IP</a:t>
            </a:r>
            <a:r>
              <a:rPr lang="en-US" sz="3200" dirty="0" smtClean="0"/>
              <a:t> in the Interrupt vector table.</a:t>
            </a:r>
          </a:p>
          <a:p>
            <a:r>
              <a:rPr lang="en-US" sz="3200" dirty="0" smtClean="0"/>
              <a:t>0032H </a:t>
            </a:r>
            <a:r>
              <a:rPr lang="en-US" sz="3200" dirty="0"/>
              <a:t>and </a:t>
            </a:r>
            <a:r>
              <a:rPr lang="en-US" sz="3200" dirty="0" smtClean="0"/>
              <a:t>0033H </a:t>
            </a:r>
            <a:r>
              <a:rPr lang="en-US" sz="3200" dirty="0"/>
              <a:t>location contains </a:t>
            </a:r>
            <a:r>
              <a:rPr lang="en-US" sz="3200" b="1" dirty="0" smtClean="0"/>
              <a:t>CS</a:t>
            </a:r>
            <a:r>
              <a:rPr lang="en-US" sz="3200" dirty="0" smtClean="0"/>
              <a:t> </a:t>
            </a:r>
            <a:r>
              <a:rPr lang="en-US" sz="3200" dirty="0"/>
              <a:t>in the Interrupt vector table.</a:t>
            </a:r>
          </a:p>
          <a:p>
            <a:endParaRPr lang="en-GB" sz="3200" dirty="0"/>
          </a:p>
          <a:p>
            <a:pPr marL="0" indent="0">
              <a:buNone/>
            </a:pPr>
            <a:endParaRPr lang="en-GB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83" y="513018"/>
            <a:ext cx="10931013" cy="5843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# </a:t>
            </a:r>
            <a:r>
              <a:rPr lang="en-US" sz="3200" dirty="0"/>
              <a:t>Calculate the memory address/location for the interrupt </a:t>
            </a:r>
            <a:r>
              <a:rPr lang="en-GB" sz="3200" dirty="0"/>
              <a:t>INT </a:t>
            </a:r>
            <a:r>
              <a:rPr lang="en-GB" sz="3200" dirty="0" smtClean="0"/>
              <a:t>5H </a:t>
            </a:r>
            <a:r>
              <a:rPr lang="en-GB" sz="3200" dirty="0"/>
              <a:t>in the interrupt vector table.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8" y="395031"/>
            <a:ext cx="11196483" cy="5961319"/>
          </a:xfrm>
        </p:spPr>
        <p:txBody>
          <a:bodyPr>
            <a:normAutofit/>
          </a:bodyPr>
          <a:lstStyle/>
          <a:p>
            <a:r>
              <a:rPr lang="en-US" sz="3200" smtClean="0"/>
              <a:t>Microprocessor </a:t>
            </a:r>
            <a:r>
              <a:rPr lang="en-US" sz="3200" dirty="0"/>
              <a:t>get correponding entry on interrupt vector table by multiplying interrupt number with 4h.</a:t>
            </a:r>
          </a:p>
          <a:p>
            <a:r>
              <a:rPr lang="en-US" sz="3200" dirty="0" smtClean="0"/>
              <a:t>5H </a:t>
            </a:r>
            <a:r>
              <a:rPr lang="en-US" sz="3200" dirty="0"/>
              <a:t>* 4H = </a:t>
            </a:r>
            <a:r>
              <a:rPr lang="en-US" sz="3200" dirty="0" smtClean="0"/>
              <a:t>14H</a:t>
            </a:r>
            <a:endParaRPr lang="en-US" sz="3200" dirty="0"/>
          </a:p>
          <a:p>
            <a:r>
              <a:rPr lang="en-US" sz="3200" dirty="0" smtClean="0"/>
              <a:t>0014H </a:t>
            </a:r>
            <a:r>
              <a:rPr lang="en-US" sz="3200" dirty="0"/>
              <a:t>and </a:t>
            </a:r>
            <a:r>
              <a:rPr lang="en-US" sz="3200" dirty="0" smtClean="0"/>
              <a:t>0015H </a:t>
            </a:r>
            <a:r>
              <a:rPr lang="en-US" sz="3200" dirty="0"/>
              <a:t>location contains IP in the Interrupt vector table.</a:t>
            </a:r>
          </a:p>
          <a:p>
            <a:r>
              <a:rPr lang="en-US" sz="3200" dirty="0" smtClean="0"/>
              <a:t>0016H </a:t>
            </a:r>
            <a:r>
              <a:rPr lang="en-US" sz="3200" dirty="0"/>
              <a:t>and </a:t>
            </a:r>
            <a:r>
              <a:rPr lang="en-US" sz="3200" dirty="0" smtClean="0"/>
              <a:t>0017H </a:t>
            </a:r>
            <a:r>
              <a:rPr lang="en-US" sz="3200" dirty="0"/>
              <a:t>location contains CS in the Interrupt vector table.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49" y="0"/>
            <a:ext cx="10409767" cy="1144587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The operation of real mode interrupt 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319549" y="1047111"/>
            <a:ext cx="11375308" cy="51645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Whenever a software interrupt instruction executes, the following sequence of events occurs: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1</a:t>
            </a:r>
            <a:r>
              <a:rPr lang="en-GB" dirty="0"/>
              <a:t>. The contents of the </a:t>
            </a:r>
            <a:r>
              <a:rPr lang="en-GB" dirty="0">
                <a:solidFill>
                  <a:srgbClr val="0000FF"/>
                </a:solidFill>
              </a:rPr>
              <a:t>flag register </a:t>
            </a:r>
            <a:r>
              <a:rPr lang="en-GB" dirty="0"/>
              <a:t>are pushed onto the stack.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2</a:t>
            </a:r>
            <a:r>
              <a:rPr lang="en-GB" dirty="0"/>
              <a:t>. Both the </a:t>
            </a:r>
            <a:r>
              <a:rPr lang="en-GB" dirty="0">
                <a:solidFill>
                  <a:srgbClr val="C00000"/>
                </a:solidFill>
              </a:rPr>
              <a:t>interrupt (IF) </a:t>
            </a:r>
            <a:r>
              <a:rPr lang="en-GB" dirty="0"/>
              <a:t>and </a:t>
            </a:r>
            <a:r>
              <a:rPr lang="en-GB" dirty="0">
                <a:solidFill>
                  <a:srgbClr val="C00000"/>
                </a:solidFill>
              </a:rPr>
              <a:t>trap (TF) </a:t>
            </a:r>
            <a:r>
              <a:rPr lang="en-GB" dirty="0"/>
              <a:t>flags are </a:t>
            </a:r>
            <a:r>
              <a:rPr lang="en-GB" dirty="0" smtClean="0"/>
              <a:t>set to </a:t>
            </a:r>
            <a:r>
              <a:rPr lang="en-GB" dirty="0" smtClean="0">
                <a:solidFill>
                  <a:srgbClr val="0000FF"/>
                </a:solidFill>
              </a:rPr>
              <a:t>0</a:t>
            </a:r>
            <a:r>
              <a:rPr lang="en-GB" dirty="0" smtClean="0"/>
              <a:t> . </a:t>
            </a:r>
            <a:r>
              <a:rPr lang="en-GB" dirty="0"/>
              <a:t>This disables the </a:t>
            </a:r>
            <a:r>
              <a:rPr lang="en-GB" dirty="0">
                <a:solidFill>
                  <a:srgbClr val="0000FF"/>
                </a:solidFill>
              </a:rPr>
              <a:t>INTR</a:t>
            </a:r>
            <a:r>
              <a:rPr lang="en-GB" dirty="0"/>
              <a:t> pin and </a:t>
            </a:r>
            <a:r>
              <a:rPr lang="en-GB" dirty="0" smtClean="0"/>
              <a:t>the trap </a:t>
            </a:r>
            <a:r>
              <a:rPr lang="en-GB" dirty="0"/>
              <a:t>or single-step feature.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3</a:t>
            </a:r>
            <a:r>
              <a:rPr lang="en-GB" dirty="0"/>
              <a:t>. The contents of the </a:t>
            </a:r>
            <a:r>
              <a:rPr lang="en-GB" dirty="0" smtClean="0"/>
              <a:t>current </a:t>
            </a:r>
            <a:r>
              <a:rPr lang="en-GB" dirty="0" smtClean="0">
                <a:solidFill>
                  <a:srgbClr val="0000FF"/>
                </a:solidFill>
              </a:rPr>
              <a:t>code </a:t>
            </a:r>
            <a:r>
              <a:rPr lang="en-GB" dirty="0">
                <a:solidFill>
                  <a:srgbClr val="0000FF"/>
                </a:solidFill>
              </a:rPr>
              <a:t>segment register (CS)</a:t>
            </a:r>
            <a:r>
              <a:rPr lang="en-GB" dirty="0"/>
              <a:t> are pushed onto the stack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4</a:t>
            </a:r>
            <a:r>
              <a:rPr lang="en-GB" dirty="0"/>
              <a:t>. The contents of the </a:t>
            </a:r>
            <a:r>
              <a:rPr lang="en-GB" dirty="0" smtClean="0"/>
              <a:t>current </a:t>
            </a:r>
            <a:r>
              <a:rPr lang="en-GB" dirty="0" smtClean="0">
                <a:solidFill>
                  <a:srgbClr val="0000FF"/>
                </a:solidFill>
              </a:rPr>
              <a:t>instruction pointer (IP) </a:t>
            </a:r>
            <a:r>
              <a:rPr lang="en-GB" dirty="0" smtClean="0"/>
              <a:t>are </a:t>
            </a:r>
            <a:r>
              <a:rPr lang="en-GB" dirty="0"/>
              <a:t>pushed onto the stack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5</a:t>
            </a:r>
            <a:r>
              <a:rPr lang="en-GB" dirty="0"/>
              <a:t>. The interrupt vector contents are fetched, and then placed into both IP and CS so </a:t>
            </a:r>
            <a:r>
              <a:rPr lang="en-GB" dirty="0" smtClean="0"/>
              <a:t>that, the next </a:t>
            </a:r>
            <a:r>
              <a:rPr lang="en-GB" dirty="0"/>
              <a:t>instruction executes </a:t>
            </a:r>
            <a:r>
              <a:rPr lang="en-GB" dirty="0">
                <a:solidFill>
                  <a:srgbClr val="0000FF"/>
                </a:solidFill>
              </a:rPr>
              <a:t>at the interrupt service procedure </a:t>
            </a:r>
            <a:r>
              <a:rPr lang="en-GB" dirty="0"/>
              <a:t>addressed by the </a:t>
            </a:r>
            <a:r>
              <a:rPr lang="en-GB" dirty="0" smtClean="0"/>
              <a:t>interrupt vector.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en-GB" dirty="0" smtClean="0"/>
              <a:t>Empty the stack in appropriate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6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64" y="468365"/>
            <a:ext cx="2553929" cy="6289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Stack PUSH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19</a:t>
            </a:fld>
            <a:endParaRPr lang="en-GB"/>
          </a:p>
        </p:txBody>
      </p:sp>
      <p:sp>
        <p:nvSpPr>
          <p:cNvPr id="5" name="AutoShape 5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706761" y="3752057"/>
            <a:ext cx="3962400" cy="609600"/>
          </a:xfrm>
          <a:prstGeom prst="actionButtonHome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AutoShape 5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706761" y="3066257"/>
            <a:ext cx="3962400" cy="6858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utoShape 5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706761" y="4361657"/>
            <a:ext cx="3962400" cy="609600"/>
          </a:xfrm>
          <a:prstGeom prst="actionButtonHome">
            <a:avLst/>
          </a:prstGeom>
          <a:solidFill>
            <a:srgbClr val="FF74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3821061" y="4486813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GB" sz="2000" dirty="0">
                <a:solidFill>
                  <a:schemeClr val="tx1"/>
                </a:solidFill>
              </a:rPr>
              <a:t>Push the flags register (FR)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3744861" y="3230026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GB" sz="2000" dirty="0">
                <a:solidFill>
                  <a:schemeClr val="tx1"/>
                </a:solidFill>
              </a:rPr>
              <a:t>Push the instruction pointer (IP)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3849329" y="3828923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GB" sz="2000" dirty="0">
                <a:solidFill>
                  <a:schemeClr val="tx1"/>
                </a:solidFill>
              </a:rPr>
              <a:t>Push the </a:t>
            </a:r>
            <a:r>
              <a:rPr lang="en-GB" sz="2000" dirty="0" smtClean="0">
                <a:solidFill>
                  <a:schemeClr val="tx1"/>
                </a:solidFill>
              </a:rPr>
              <a:t>code segment </a:t>
            </a:r>
            <a:r>
              <a:rPr lang="en-GB" sz="2000" dirty="0">
                <a:solidFill>
                  <a:schemeClr val="tx1"/>
                </a:solidFill>
              </a:rPr>
              <a:t>(CS)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AutoShape 6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706761" y="2380457"/>
            <a:ext cx="3962400" cy="685800"/>
          </a:xfrm>
          <a:prstGeom prst="actionButtonHom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AutoShape 69"/>
          <p:cNvSpPr>
            <a:spLocks noChangeArrowheads="1"/>
          </p:cNvSpPr>
          <p:nvPr/>
        </p:nvSpPr>
        <p:spPr bwMode="auto">
          <a:xfrm>
            <a:off x="7801896" y="4381848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AutoShape 69"/>
          <p:cNvSpPr>
            <a:spLocks noChangeArrowheads="1"/>
          </p:cNvSpPr>
          <p:nvPr/>
        </p:nvSpPr>
        <p:spPr bwMode="auto">
          <a:xfrm>
            <a:off x="7801896" y="3828257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AutoShape 69"/>
          <p:cNvSpPr>
            <a:spLocks noChangeArrowheads="1"/>
          </p:cNvSpPr>
          <p:nvPr/>
        </p:nvSpPr>
        <p:spPr bwMode="auto">
          <a:xfrm>
            <a:off x="7767483" y="3203985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AutoShape 69"/>
          <p:cNvSpPr>
            <a:spLocks noChangeArrowheads="1"/>
          </p:cNvSpPr>
          <p:nvPr/>
        </p:nvSpPr>
        <p:spPr bwMode="auto">
          <a:xfrm>
            <a:off x="7801896" y="2435127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711677" y="1542257"/>
            <a:ext cx="0" cy="342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7691284" y="1542257"/>
            <a:ext cx="0" cy="342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5961" y="5081654"/>
            <a:ext cx="1607574" cy="499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4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494923" y="0"/>
            <a:ext cx="7972425" cy="703263"/>
          </a:xfrm>
          <a:ln/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dirty="0">
                <a:solidFill>
                  <a:srgbClr val="C00000"/>
                </a:solidFill>
              </a:rPr>
              <a:t>What is Interrupt?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3658" y="703263"/>
            <a:ext cx="11968414" cy="6402075"/>
          </a:xfrm>
          <a:ln/>
        </p:spPr>
        <p:txBody>
          <a:bodyPr vert="horz" lIns="90000" tIns="46800" rIns="90000" bIns="46800" rtlCol="0">
            <a:normAutofit fontScale="85000" lnSpcReduction="2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500" dirty="0"/>
              <a:t>The meaning of ‘interrupts’ is to break the sequence of </a:t>
            </a:r>
            <a:r>
              <a:rPr lang="en-US" sz="3500" dirty="0" smtClean="0"/>
              <a:t>operation</a:t>
            </a:r>
            <a:endParaRPr lang="en-US" sz="3500" dirty="0"/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500" dirty="0"/>
              <a:t>While the CPU is executing a program, an  interrupt breaks the normal sequence of execution of instructions, diverts its execution to some other program called Interrupt Service Routine (ISR</a:t>
            </a:r>
            <a:r>
              <a:rPr lang="en-US" sz="3500" dirty="0" smtClean="0"/>
              <a:t>)</a:t>
            </a:r>
            <a:endParaRPr lang="en-US" sz="3500" dirty="0"/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500" dirty="0"/>
              <a:t>After executing ISR , the control is transferred back again to the main program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 smtClean="0"/>
              <a:t>An </a:t>
            </a:r>
            <a:r>
              <a:rPr lang="en-GB" sz="3500" dirty="0"/>
              <a:t>interrupt is an external event which informs the CPU that a device needs service.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In the </a:t>
            </a:r>
            <a:r>
              <a:rPr lang="en-GB" sz="3500" dirty="0" smtClean="0"/>
              <a:t>8086, </a:t>
            </a:r>
            <a:r>
              <a:rPr lang="en-GB" sz="3500" dirty="0"/>
              <a:t>there are a total of 256 interrupts (or interrupt types)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	– INT  00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	– INT  01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	–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dirty="0"/>
              <a:t>	– INT  FF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                                                                                           </a:t>
            </a:r>
            <a:r>
              <a:rPr lang="en-GB" sz="2400" dirty="0">
                <a:hlinkClick r:id="rId3" action="ppaction://hlinksldjump"/>
              </a:rPr>
              <a:t> </a:t>
            </a:r>
            <a:endParaRPr lang="en-GB" sz="2400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514600" y="6545264"/>
            <a:ext cx="815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                                                                                                        03.05.07                                                                                                            4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4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667000" y="3810000"/>
            <a:ext cx="3962400" cy="609600"/>
          </a:xfrm>
          <a:prstGeom prst="actionButtonHome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757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667000" y="3124200"/>
            <a:ext cx="3962400" cy="6858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57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667000" y="4419600"/>
            <a:ext cx="3962400" cy="609600"/>
          </a:xfrm>
          <a:prstGeom prst="actionButtonHome">
            <a:avLst/>
          </a:prstGeom>
          <a:solidFill>
            <a:srgbClr val="FF74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819400" y="4520482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Pop the flags register (FR)</a:t>
            </a:r>
            <a:endParaRPr lang="en-US" sz="2000" dirty="0"/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781300" y="3283487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Pop the instruction pointer (IP)</a:t>
            </a:r>
            <a:endParaRPr lang="en-US" sz="2000" dirty="0"/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667000" y="4006058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dirty="0"/>
              <a:t>Pop </a:t>
            </a:r>
            <a:r>
              <a:rPr lang="en-GB" sz="2000" dirty="0" smtClean="0"/>
              <a:t>the </a:t>
            </a:r>
            <a:r>
              <a:rPr lang="en-GB" sz="2000" dirty="0"/>
              <a:t>code segment (CS)</a:t>
            </a:r>
            <a:endParaRPr lang="en-US" sz="2000" dirty="0"/>
          </a:p>
        </p:txBody>
      </p:sp>
      <p:sp>
        <p:nvSpPr>
          <p:cNvPr id="237585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667000" y="2438400"/>
            <a:ext cx="3962400" cy="685800"/>
          </a:xfrm>
          <a:prstGeom prst="actionButtonHom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586" name="AutoShape 18"/>
          <p:cNvSpPr>
            <a:spLocks noChangeArrowheads="1"/>
          </p:cNvSpPr>
          <p:nvPr/>
        </p:nvSpPr>
        <p:spPr bwMode="auto">
          <a:xfrm>
            <a:off x="6857999" y="2434034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37589" name="Line 21"/>
          <p:cNvSpPr>
            <a:spLocks noChangeShapeType="1"/>
          </p:cNvSpPr>
          <p:nvPr/>
        </p:nvSpPr>
        <p:spPr bwMode="auto">
          <a:xfrm>
            <a:off x="2667000" y="1600200"/>
            <a:ext cx="0" cy="342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7590" name="Line 22"/>
          <p:cNvSpPr>
            <a:spLocks noChangeShapeType="1"/>
          </p:cNvSpPr>
          <p:nvPr/>
        </p:nvSpPr>
        <p:spPr bwMode="auto">
          <a:xfrm>
            <a:off x="6651523" y="1600200"/>
            <a:ext cx="0" cy="342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514600" y="6545264"/>
            <a:ext cx="815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                                                                                                        03.05.07                                                                                                            7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57999" y="3184272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857999" y="3915658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6857999" y="4598068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159045" y="5273281"/>
            <a:ext cx="1607574" cy="499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Stack</a:t>
            </a:r>
            <a:endParaRPr lang="en-GB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371235" y="441868"/>
            <a:ext cx="2553929" cy="6289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Stack POP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273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0" grpId="0"/>
      <p:bldP spid="237581" grpId="0"/>
      <p:bldP spid="237582" grpId="0"/>
      <p:bldP spid="237586" grpId="0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Interrupt Service Procedure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400176"/>
            <a:ext cx="8793843" cy="37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252587" cy="947481"/>
          </a:xfrm>
        </p:spPr>
        <p:txBody>
          <a:bodyPr>
            <a:normAutofit/>
          </a:bodyPr>
          <a:lstStyle/>
          <a:p>
            <a:r>
              <a:rPr lang="en-GB" sz="4000" i="0" dirty="0" smtClean="0">
                <a:solidFill>
                  <a:srgbClr val="C00000"/>
                </a:solidFill>
              </a:rPr>
              <a:t>Why need Interrupt?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434715" y="1233487"/>
            <a:ext cx="11542426" cy="4987431"/>
          </a:xfrm>
          <a:ln/>
        </p:spPr>
        <p:txBody>
          <a:bodyPr lIns="90000" tIns="46800" rIns="90000" bIns="46800"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dirty="0"/>
              <a:t>The interrupt is used to get the processor’s attention.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dirty="0" smtClean="0"/>
              <a:t>In </a:t>
            </a:r>
            <a:r>
              <a:rPr lang="en-GB" dirty="0"/>
              <a:t>personal computer, interrupts are used to keep accurate time, read the </a:t>
            </a:r>
            <a:r>
              <a:rPr lang="en-GB" dirty="0" smtClean="0"/>
              <a:t>keyboard</a:t>
            </a:r>
            <a:r>
              <a:rPr lang="en-GB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68" y="191729"/>
            <a:ext cx="10515600" cy="923772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Types of interrupt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54" y="1115500"/>
            <a:ext cx="11662348" cy="524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two types of interrupts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b="1" dirty="0" smtClean="0"/>
              <a:t>. External interrupts/hardware interrupt</a:t>
            </a:r>
            <a:endParaRPr lang="en-GB" dirty="0"/>
          </a:p>
          <a:p>
            <a:r>
              <a:rPr lang="en-GB" dirty="0"/>
              <a:t> These interrupts are generated by external </a:t>
            </a:r>
            <a:r>
              <a:rPr lang="en-GB" dirty="0" smtClean="0"/>
              <a:t>devices </a:t>
            </a:r>
            <a:r>
              <a:rPr lang="en-GB" dirty="0" err="1" smtClean="0"/>
              <a:t>i.e</a:t>
            </a:r>
            <a:r>
              <a:rPr lang="en-GB" dirty="0" smtClean="0"/>
              <a:t> </a:t>
            </a:r>
            <a:r>
              <a:rPr lang="en-GB" dirty="0"/>
              <a:t>out side the processor (</a:t>
            </a:r>
            <a:r>
              <a:rPr lang="en-GB" dirty="0" smtClean="0"/>
              <a:t>using </a:t>
            </a:r>
            <a:r>
              <a:rPr lang="en-GB" dirty="0"/>
              <a:t>NMI, INTR pins). </a:t>
            </a:r>
            <a:r>
              <a:rPr lang="en-GB" dirty="0" err="1"/>
              <a:t>Eg</a:t>
            </a:r>
            <a:r>
              <a:rPr lang="en-GB" dirty="0" smtClean="0"/>
              <a:t>: Keyboard </a:t>
            </a:r>
            <a:r>
              <a:rPr lang="en-GB" dirty="0"/>
              <a:t>interrupt.</a:t>
            </a:r>
          </a:p>
          <a:p>
            <a:pPr marL="0" indent="0">
              <a:buNone/>
            </a:pPr>
            <a:r>
              <a:rPr lang="en-GB" b="1" dirty="0" smtClean="0"/>
              <a:t>2. Internal interrupts/software interrupt</a:t>
            </a:r>
            <a:endParaRPr lang="en-GB" dirty="0"/>
          </a:p>
          <a:p>
            <a:r>
              <a:rPr lang="en-GB" dirty="0"/>
              <a:t>It is generated internally by the process circuit </a:t>
            </a:r>
            <a:r>
              <a:rPr lang="en-GB" dirty="0" smtClean="0"/>
              <a:t>or by </a:t>
            </a:r>
            <a:r>
              <a:rPr lang="en-GB" dirty="0"/>
              <a:t>the execution of an interrupt instruction. 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 smtClean="0"/>
              <a:t>INT instruction</a:t>
            </a:r>
            <a:r>
              <a:rPr lang="en-GB" dirty="0"/>
              <a:t>, overflow interrupt, divide by </a:t>
            </a:r>
            <a:r>
              <a:rPr lang="en-GB" dirty="0" smtClean="0"/>
              <a:t>zero interrupt. At the </a:t>
            </a:r>
            <a:r>
              <a:rPr lang="en-GB" dirty="0"/>
              <a:t>end of each instruction cycle, the 8086 </a:t>
            </a:r>
            <a:r>
              <a:rPr lang="en-GB" dirty="0" smtClean="0"/>
              <a:t>checks to </a:t>
            </a:r>
            <a:r>
              <a:rPr lang="en-GB" dirty="0"/>
              <a:t>see if any interrupts have been requested.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2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6329" cy="779668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Interrupt pins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418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180"/>
            <a:ext cx="8689258" cy="52714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Hardware Interrupt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 8086,  interrupts </a:t>
            </a:r>
            <a:r>
              <a:rPr lang="en-GB" dirty="0" smtClean="0"/>
              <a:t>pins are :</a:t>
            </a:r>
            <a:r>
              <a:rPr lang="en-GB" dirty="0"/>
              <a:t> 1. NMI 2. </a:t>
            </a:r>
            <a:r>
              <a:rPr lang="en-GB" dirty="0" smtClean="0"/>
              <a:t>INTR 3. INTA</a:t>
            </a:r>
            <a:endParaRPr lang="en-GB" dirty="0"/>
          </a:p>
          <a:p>
            <a:r>
              <a:rPr lang="en-GB" b="1" dirty="0" smtClean="0"/>
              <a:t>NMI</a:t>
            </a:r>
            <a:r>
              <a:rPr lang="en-GB" dirty="0" smtClean="0"/>
              <a:t> </a:t>
            </a:r>
            <a:r>
              <a:rPr lang="en-GB" dirty="0"/>
              <a:t>:-- Non </a:t>
            </a:r>
            <a:r>
              <a:rPr lang="en-GB" dirty="0" err="1"/>
              <a:t>Maskable</a:t>
            </a:r>
            <a:r>
              <a:rPr lang="en-GB" dirty="0"/>
              <a:t> </a:t>
            </a:r>
            <a:r>
              <a:rPr lang="en-GB" dirty="0" smtClean="0"/>
              <a:t>Interrupt input pin which means that any interrupt request at NMI input cannot to masked or </a:t>
            </a:r>
            <a:r>
              <a:rPr lang="en-GB" dirty="0"/>
              <a:t>disabled by any means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INTR</a:t>
            </a:r>
            <a:r>
              <a:rPr lang="en-GB" dirty="0"/>
              <a:t>:-- It can be masked using the Interrupt Flag (IF</a:t>
            </a:r>
            <a:r>
              <a:rPr lang="en-GB" dirty="0" smtClean="0"/>
              <a:t>).</a:t>
            </a:r>
          </a:p>
          <a:p>
            <a:r>
              <a:rPr lang="en-GB" altLang="en-US" b="1" dirty="0" smtClean="0"/>
              <a:t>INTA</a:t>
            </a:r>
            <a:r>
              <a:rPr lang="en-GB" altLang="en-US" dirty="0" smtClean="0"/>
              <a:t>:--</a:t>
            </a:r>
            <a:r>
              <a:rPr lang="en-GB" altLang="en-US" dirty="0"/>
              <a:t>Interrupt Acknowledgement :  It becomes active after the current instruction has completed execution.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ISR –Interrupt service routine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</p:spPr>
        <p:txBody>
          <a:bodyPr/>
          <a:lstStyle/>
          <a:p>
            <a:r>
              <a:rPr lang="en-GB" dirty="0" smtClean="0"/>
              <a:t>While </a:t>
            </a:r>
            <a:r>
              <a:rPr lang="en-GB" dirty="0"/>
              <a:t>the CPU is executing a program, an </a:t>
            </a:r>
            <a:r>
              <a:rPr lang="en-GB" dirty="0" smtClean="0"/>
              <a:t>interrupt breaks </a:t>
            </a:r>
            <a:r>
              <a:rPr lang="en-GB" dirty="0"/>
              <a:t>the normal sequence of execution of instructions, diverts its execution to some </a:t>
            </a:r>
            <a:r>
              <a:rPr lang="en-GB" dirty="0" smtClean="0"/>
              <a:t>other program </a:t>
            </a:r>
            <a:r>
              <a:rPr lang="en-GB" dirty="0"/>
              <a:t>called </a:t>
            </a:r>
            <a:r>
              <a:rPr lang="en-GB" dirty="0">
                <a:solidFill>
                  <a:srgbClr val="0000FF"/>
                </a:solidFill>
              </a:rPr>
              <a:t>“Interrupt Service Routine (ISR</a:t>
            </a:r>
            <a:r>
              <a:rPr lang="en-GB" dirty="0" smtClean="0">
                <a:solidFill>
                  <a:srgbClr val="0000FF"/>
                </a:solidFill>
              </a:rPr>
              <a:t>)” or Interrupt Service Procedure (ISP).</a:t>
            </a:r>
          </a:p>
          <a:p>
            <a:endParaRPr lang="en-GB" dirty="0"/>
          </a:p>
          <a:p>
            <a:r>
              <a:rPr lang="en-GB" dirty="0"/>
              <a:t>After executing ISR, the control is transferred </a:t>
            </a:r>
            <a:r>
              <a:rPr lang="en-GB" dirty="0" smtClean="0"/>
              <a:t>back again </a:t>
            </a:r>
            <a:r>
              <a:rPr lang="en-GB" dirty="0"/>
              <a:t>to the main program which was being </a:t>
            </a:r>
            <a:r>
              <a:rPr lang="en-GB" dirty="0" smtClean="0"/>
              <a:t>executed at </a:t>
            </a:r>
            <a:r>
              <a:rPr lang="en-GB" dirty="0"/>
              <a:t>the time of interruption.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05" y="29980"/>
            <a:ext cx="10445357" cy="749508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Interrupt Vector </a:t>
            </a:r>
            <a:r>
              <a:rPr lang="en-GB" b="1" dirty="0" smtClean="0">
                <a:solidFill>
                  <a:srgbClr val="C00000"/>
                </a:solidFill>
              </a:rPr>
              <a:t>Table (IVT)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12" y="656887"/>
            <a:ext cx="11728168" cy="58788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 The first 1Kbyte of memory of 8086 (</a:t>
            </a:r>
            <a:r>
              <a:rPr lang="en-GB" dirty="0" smtClean="0"/>
              <a:t>00000 H to003FF H) </a:t>
            </a:r>
            <a:r>
              <a:rPr lang="en-GB" dirty="0"/>
              <a:t>is set aside as a table for storing </a:t>
            </a:r>
            <a:r>
              <a:rPr lang="en-GB" dirty="0" smtClean="0"/>
              <a:t>the starting </a:t>
            </a:r>
            <a:r>
              <a:rPr lang="en-GB" dirty="0"/>
              <a:t>addresses of </a:t>
            </a:r>
            <a:r>
              <a:rPr lang="en-GB" dirty="0">
                <a:solidFill>
                  <a:srgbClr val="0000FF"/>
                </a:solidFill>
              </a:rPr>
              <a:t>Interrupt Service </a:t>
            </a:r>
            <a:r>
              <a:rPr lang="en-GB" dirty="0" smtClean="0">
                <a:solidFill>
                  <a:srgbClr val="0000FF"/>
                </a:solidFill>
              </a:rPr>
              <a:t>Routine (ISR)</a:t>
            </a:r>
            <a:r>
              <a:rPr lang="en-GB" dirty="0" smtClean="0"/>
              <a:t>.</a:t>
            </a:r>
          </a:p>
          <a:p>
            <a:r>
              <a:rPr lang="en-GB" dirty="0" smtClean="0"/>
              <a:t>For every interrupt, there must be a program associated with it. This program is called </a:t>
            </a:r>
            <a:r>
              <a:rPr lang="en-GB" dirty="0" smtClean="0">
                <a:solidFill>
                  <a:srgbClr val="0000FF"/>
                </a:solidFill>
              </a:rPr>
              <a:t>ISR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 </a:t>
            </a:r>
            <a:r>
              <a:rPr lang="en-GB" dirty="0" smtClean="0"/>
              <a:t>An </a:t>
            </a:r>
            <a:r>
              <a:rPr lang="en-GB" dirty="0" smtClean="0">
                <a:solidFill>
                  <a:srgbClr val="0000FF"/>
                </a:solidFill>
              </a:rPr>
              <a:t>interrupt vector </a:t>
            </a:r>
            <a:r>
              <a:rPr lang="en-GB" dirty="0" smtClean="0"/>
              <a:t>is a</a:t>
            </a:r>
            <a:r>
              <a:rPr lang="en-GB" dirty="0" smtClean="0">
                <a:solidFill>
                  <a:srgbClr val="C00000"/>
                </a:solidFill>
              </a:rPr>
              <a:t> 4-byte </a:t>
            </a:r>
            <a:r>
              <a:rPr lang="en-GB" dirty="0" smtClean="0"/>
              <a:t>number.  Each vector contains a value for IP (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2 byte</a:t>
            </a:r>
            <a:r>
              <a:rPr lang="en-GB" dirty="0" smtClean="0"/>
              <a:t>) and CS (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2 byte</a:t>
            </a:r>
            <a:r>
              <a:rPr lang="en-GB" dirty="0" smtClean="0"/>
              <a:t>) that forms the address of the interrupt service procedure. </a:t>
            </a:r>
            <a:r>
              <a:rPr lang="en-US" dirty="0"/>
              <a:t>An interrupt vector is a pointer to where the </a:t>
            </a:r>
            <a:r>
              <a:rPr lang="en-US" dirty="0" smtClean="0"/>
              <a:t>ISR is </a:t>
            </a:r>
            <a:r>
              <a:rPr lang="en-US" dirty="0"/>
              <a:t>stored in </a:t>
            </a:r>
            <a:r>
              <a:rPr lang="en-US" dirty="0" smtClean="0"/>
              <a:t>memory. </a:t>
            </a:r>
            <a:endParaRPr lang="en-GB" dirty="0" smtClean="0"/>
          </a:p>
          <a:p>
            <a:r>
              <a:rPr lang="en-GB" dirty="0"/>
              <a:t>Since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4-bytes</a:t>
            </a:r>
            <a:r>
              <a:rPr lang="en-GB" dirty="0"/>
              <a:t> are required for storing starting addresses of </a:t>
            </a:r>
            <a:r>
              <a:rPr lang="en-GB" dirty="0" smtClean="0"/>
              <a:t>ISRs</a:t>
            </a:r>
            <a:r>
              <a:rPr lang="en-GB" dirty="0"/>
              <a:t>, the table can hold </a:t>
            </a:r>
            <a:r>
              <a:rPr lang="en-GB" dirty="0">
                <a:solidFill>
                  <a:srgbClr val="C00000"/>
                </a:solidFill>
              </a:rPr>
              <a:t>256 Interrupt procedures</a:t>
            </a:r>
            <a:r>
              <a:rPr lang="en-GB" dirty="0" smtClean="0"/>
              <a:t>.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smtClean="0"/>
              <a:t> Therefore the </a:t>
            </a:r>
            <a:r>
              <a:rPr lang="en-GB" dirty="0"/>
              <a:t>table is referred </a:t>
            </a:r>
            <a:r>
              <a:rPr lang="en-GB" dirty="0" smtClean="0"/>
              <a:t>as </a:t>
            </a:r>
            <a:r>
              <a:rPr lang="en-GB" dirty="0" smtClean="0">
                <a:solidFill>
                  <a:srgbClr val="0000FF"/>
                </a:solidFill>
              </a:rPr>
              <a:t>Interrupt </a:t>
            </a:r>
            <a:r>
              <a:rPr lang="en-GB" dirty="0">
                <a:solidFill>
                  <a:srgbClr val="0000FF"/>
                </a:solidFill>
              </a:rPr>
              <a:t>Vector Table</a:t>
            </a:r>
            <a:r>
              <a:rPr lang="en-GB" b="1" dirty="0" smtClean="0"/>
              <a:t>. </a:t>
            </a:r>
            <a:r>
              <a:rPr lang="en-US" u="sng" dirty="0"/>
              <a:t>The purpose of the IVT is to hold the </a:t>
            </a:r>
            <a:r>
              <a:rPr lang="en-US" u="sng" dirty="0" smtClean="0"/>
              <a:t>vectors that redirect </a:t>
            </a:r>
            <a:r>
              <a:rPr lang="en-US" u="sng" dirty="0"/>
              <a:t>the microprocessor to the right place </a:t>
            </a:r>
            <a:r>
              <a:rPr lang="en-US" u="sng" dirty="0" smtClean="0"/>
              <a:t>when an </a:t>
            </a:r>
            <a:r>
              <a:rPr lang="en-US" u="sng" dirty="0"/>
              <a:t>interrupt arrives.</a:t>
            </a:r>
            <a:endParaRPr lang="en-GB" u="sng" dirty="0"/>
          </a:p>
          <a:p>
            <a:r>
              <a:rPr lang="en-GB" dirty="0" smtClean="0"/>
              <a:t>In </a:t>
            </a:r>
            <a:r>
              <a:rPr lang="en-GB" dirty="0"/>
              <a:t>this table, IP value is put in as low word of </a:t>
            </a:r>
            <a:r>
              <a:rPr lang="en-GB" dirty="0" smtClean="0"/>
              <a:t>the vector </a:t>
            </a:r>
            <a:r>
              <a:rPr lang="en-GB" dirty="0"/>
              <a:t>&amp; CS is put in high vector.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83" y="278803"/>
            <a:ext cx="7495578" cy="58981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72A5-7364-4BB2-AB92-EBBEF05EE0C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2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620</Words>
  <Application>Microsoft Office PowerPoint</Application>
  <PresentationFormat>Widescreen</PresentationFormat>
  <Paragraphs>116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8086 Interrupt </vt:lpstr>
      <vt:lpstr>What is Interrupt?</vt:lpstr>
      <vt:lpstr>Why need Interrupt?</vt:lpstr>
      <vt:lpstr>Types of interrupt</vt:lpstr>
      <vt:lpstr>Interrupt pins</vt:lpstr>
      <vt:lpstr>Hardware Interrupt</vt:lpstr>
      <vt:lpstr>ISR –Interrupt service routine</vt:lpstr>
      <vt:lpstr>Interrupt Vector Table (IVT)</vt:lpstr>
      <vt:lpstr>PowerPoint Presentation</vt:lpstr>
      <vt:lpstr>PowerPoint Presentation</vt:lpstr>
      <vt:lpstr>Interrupt Vector Table</vt:lpstr>
      <vt:lpstr>PowerPoint Presentation</vt:lpstr>
      <vt:lpstr>Interrupt vector</vt:lpstr>
      <vt:lpstr>PowerPoint Presentation</vt:lpstr>
      <vt:lpstr>PowerPoint Presentation</vt:lpstr>
      <vt:lpstr>PowerPoint Presentation</vt:lpstr>
      <vt:lpstr>PowerPoint Presentation</vt:lpstr>
      <vt:lpstr>The operation of real mode interrupt </vt:lpstr>
      <vt:lpstr>Stack PUSH</vt:lpstr>
      <vt:lpstr>Stack POP</vt:lpstr>
      <vt:lpstr>An Interrupt Service Procedure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Nasif M.</dc:creator>
  <cp:lastModifiedBy>User</cp:lastModifiedBy>
  <cp:revision>251</cp:revision>
  <dcterms:created xsi:type="dcterms:W3CDTF">2016-03-12T20:48:13Z</dcterms:created>
  <dcterms:modified xsi:type="dcterms:W3CDTF">2021-06-13T06:35:39Z</dcterms:modified>
</cp:coreProperties>
</file>