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6" r:id="rId3"/>
    <p:sldId id="262" r:id="rId4"/>
    <p:sldId id="260" r:id="rId5"/>
    <p:sldId id="261" r:id="rId6"/>
    <p:sldId id="263" r:id="rId7"/>
    <p:sldId id="259" r:id="rId8"/>
    <p:sldId id="257"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201" autoAdjust="0"/>
  </p:normalViewPr>
  <p:slideViewPr>
    <p:cSldViewPr snapToGrid="0">
      <p:cViewPr varScale="1">
        <p:scale>
          <a:sx n="58" d="100"/>
          <a:sy n="58" d="100"/>
        </p:scale>
        <p:origin x="964"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590F6-B88B-41E5-BC09-786F587BB523}" type="datetimeFigureOut">
              <a:rPr lang="en-GB" smtClean="0"/>
              <a:t>13/06/2021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FEB258-29A9-4374-ABC2-DE428E3781D4}" type="slidenum">
              <a:rPr lang="en-GB" smtClean="0"/>
              <a:t>‹#›</a:t>
            </a:fld>
            <a:endParaRPr lang="en-GB"/>
          </a:p>
        </p:txBody>
      </p:sp>
    </p:spTree>
    <p:extLst>
      <p:ext uri="{BB962C8B-B14F-4D97-AF65-F5344CB8AC3E}">
        <p14:creationId xmlns:p14="http://schemas.microsoft.com/office/powerpoint/2010/main" val="2136642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FEB258-29A9-4374-ABC2-DE428E3781D4}" type="slidenum">
              <a:rPr lang="en-GB" smtClean="0"/>
              <a:t>1</a:t>
            </a:fld>
            <a:endParaRPr lang="en-GB"/>
          </a:p>
        </p:txBody>
      </p:sp>
    </p:spTree>
    <p:extLst>
      <p:ext uri="{BB962C8B-B14F-4D97-AF65-F5344CB8AC3E}">
        <p14:creationId xmlns:p14="http://schemas.microsoft.com/office/powerpoint/2010/main" val="3350325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FEB258-29A9-4374-ABC2-DE428E3781D4}" type="slidenum">
              <a:rPr lang="en-GB" smtClean="0"/>
              <a:t>6</a:t>
            </a:fld>
            <a:endParaRPr lang="en-GB"/>
          </a:p>
        </p:txBody>
      </p:sp>
    </p:spTree>
    <p:extLst>
      <p:ext uri="{BB962C8B-B14F-4D97-AF65-F5344CB8AC3E}">
        <p14:creationId xmlns:p14="http://schemas.microsoft.com/office/powerpoint/2010/main" val="1562305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437F677-8D38-4A2B-8D1F-AD2DC5C88E0D}" type="datetime1">
              <a:rPr lang="en-GB" smtClean="0"/>
              <a:t>13/06/2021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B463A2-0328-4D38-9AD6-1D9A242F0CD1}" type="slidenum">
              <a:rPr lang="en-GB" smtClean="0"/>
              <a:t>‹#›</a:t>
            </a:fld>
            <a:endParaRPr lang="en-GB"/>
          </a:p>
        </p:txBody>
      </p:sp>
    </p:spTree>
    <p:extLst>
      <p:ext uri="{BB962C8B-B14F-4D97-AF65-F5344CB8AC3E}">
        <p14:creationId xmlns:p14="http://schemas.microsoft.com/office/powerpoint/2010/main" val="3154931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F176C82-1D5F-4C44-9066-D76BB3CE7983}" type="datetime1">
              <a:rPr lang="en-GB" smtClean="0"/>
              <a:t>13/06/2021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B463A2-0328-4D38-9AD6-1D9A242F0CD1}" type="slidenum">
              <a:rPr lang="en-GB" smtClean="0"/>
              <a:t>‹#›</a:t>
            </a:fld>
            <a:endParaRPr lang="en-GB"/>
          </a:p>
        </p:txBody>
      </p:sp>
    </p:spTree>
    <p:extLst>
      <p:ext uri="{BB962C8B-B14F-4D97-AF65-F5344CB8AC3E}">
        <p14:creationId xmlns:p14="http://schemas.microsoft.com/office/powerpoint/2010/main" val="2468738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0922992-FECC-4387-9700-8218FFA23770}" type="datetime1">
              <a:rPr lang="en-GB" smtClean="0"/>
              <a:t>13/06/2021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B463A2-0328-4D38-9AD6-1D9A242F0CD1}" type="slidenum">
              <a:rPr lang="en-GB" smtClean="0"/>
              <a:t>‹#›</a:t>
            </a:fld>
            <a:endParaRPr lang="en-GB"/>
          </a:p>
        </p:txBody>
      </p:sp>
    </p:spTree>
    <p:extLst>
      <p:ext uri="{BB962C8B-B14F-4D97-AF65-F5344CB8AC3E}">
        <p14:creationId xmlns:p14="http://schemas.microsoft.com/office/powerpoint/2010/main" val="2759548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0EA8B1A-0D2E-4085-8A55-5D22CA369476}" type="datetime1">
              <a:rPr lang="en-GB" smtClean="0"/>
              <a:t>13/06/2021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B463A2-0328-4D38-9AD6-1D9A242F0CD1}" type="slidenum">
              <a:rPr lang="en-GB" smtClean="0"/>
              <a:t>‹#›</a:t>
            </a:fld>
            <a:endParaRPr lang="en-GB"/>
          </a:p>
        </p:txBody>
      </p:sp>
    </p:spTree>
    <p:extLst>
      <p:ext uri="{BB962C8B-B14F-4D97-AF65-F5344CB8AC3E}">
        <p14:creationId xmlns:p14="http://schemas.microsoft.com/office/powerpoint/2010/main" val="1826029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613DC6-8F62-4326-89C8-6ABCFDB47581}" type="datetime1">
              <a:rPr lang="en-GB" smtClean="0"/>
              <a:t>13/06/2021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B463A2-0328-4D38-9AD6-1D9A242F0CD1}" type="slidenum">
              <a:rPr lang="en-GB" smtClean="0"/>
              <a:t>‹#›</a:t>
            </a:fld>
            <a:endParaRPr lang="en-GB"/>
          </a:p>
        </p:txBody>
      </p:sp>
    </p:spTree>
    <p:extLst>
      <p:ext uri="{BB962C8B-B14F-4D97-AF65-F5344CB8AC3E}">
        <p14:creationId xmlns:p14="http://schemas.microsoft.com/office/powerpoint/2010/main" val="382061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408FC4A-D285-47E7-901E-FBC63D85B062}" type="datetime1">
              <a:rPr lang="en-GB" smtClean="0"/>
              <a:t>13/06/2021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B463A2-0328-4D38-9AD6-1D9A242F0CD1}" type="slidenum">
              <a:rPr lang="en-GB" smtClean="0"/>
              <a:t>‹#›</a:t>
            </a:fld>
            <a:endParaRPr lang="en-GB"/>
          </a:p>
        </p:txBody>
      </p:sp>
    </p:spTree>
    <p:extLst>
      <p:ext uri="{BB962C8B-B14F-4D97-AF65-F5344CB8AC3E}">
        <p14:creationId xmlns:p14="http://schemas.microsoft.com/office/powerpoint/2010/main" val="974853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9CC5DB2-F1F6-4A0B-8A32-4FB5DF1E5041}" type="datetime1">
              <a:rPr lang="en-GB" smtClean="0"/>
              <a:t>13/06/2021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FB463A2-0328-4D38-9AD6-1D9A242F0CD1}" type="slidenum">
              <a:rPr lang="en-GB" smtClean="0"/>
              <a:t>‹#›</a:t>
            </a:fld>
            <a:endParaRPr lang="en-GB"/>
          </a:p>
        </p:txBody>
      </p:sp>
    </p:spTree>
    <p:extLst>
      <p:ext uri="{BB962C8B-B14F-4D97-AF65-F5344CB8AC3E}">
        <p14:creationId xmlns:p14="http://schemas.microsoft.com/office/powerpoint/2010/main" val="3481851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0D5DD3F-7F72-4F1E-AB96-D4A29B090607}" type="datetime1">
              <a:rPr lang="en-GB" smtClean="0"/>
              <a:t>13/06/2021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FB463A2-0328-4D38-9AD6-1D9A242F0CD1}" type="slidenum">
              <a:rPr lang="en-GB" smtClean="0"/>
              <a:t>‹#›</a:t>
            </a:fld>
            <a:endParaRPr lang="en-GB"/>
          </a:p>
        </p:txBody>
      </p:sp>
    </p:spTree>
    <p:extLst>
      <p:ext uri="{BB962C8B-B14F-4D97-AF65-F5344CB8AC3E}">
        <p14:creationId xmlns:p14="http://schemas.microsoft.com/office/powerpoint/2010/main" val="535601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91C4A1-E365-4488-B3C0-399BCC4D8E0D}" type="datetime1">
              <a:rPr lang="en-GB" smtClean="0"/>
              <a:t>13/06/2021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FB463A2-0328-4D38-9AD6-1D9A242F0CD1}" type="slidenum">
              <a:rPr lang="en-GB" smtClean="0"/>
              <a:t>‹#›</a:t>
            </a:fld>
            <a:endParaRPr lang="en-GB"/>
          </a:p>
        </p:txBody>
      </p:sp>
    </p:spTree>
    <p:extLst>
      <p:ext uri="{BB962C8B-B14F-4D97-AF65-F5344CB8AC3E}">
        <p14:creationId xmlns:p14="http://schemas.microsoft.com/office/powerpoint/2010/main" val="3136987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CA45E2-F224-430C-AA92-3A83FE93C75C}" type="datetime1">
              <a:rPr lang="en-GB" smtClean="0"/>
              <a:t>13/06/2021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B463A2-0328-4D38-9AD6-1D9A242F0CD1}" type="slidenum">
              <a:rPr lang="en-GB" smtClean="0"/>
              <a:t>‹#›</a:t>
            </a:fld>
            <a:endParaRPr lang="en-GB"/>
          </a:p>
        </p:txBody>
      </p:sp>
    </p:spTree>
    <p:extLst>
      <p:ext uri="{BB962C8B-B14F-4D97-AF65-F5344CB8AC3E}">
        <p14:creationId xmlns:p14="http://schemas.microsoft.com/office/powerpoint/2010/main" val="1983271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7D68A3-026C-4227-9FFD-7473FB6B5AD7}" type="datetime1">
              <a:rPr lang="en-GB" smtClean="0"/>
              <a:t>13/06/2021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B463A2-0328-4D38-9AD6-1D9A242F0CD1}" type="slidenum">
              <a:rPr lang="en-GB" smtClean="0"/>
              <a:t>‹#›</a:t>
            </a:fld>
            <a:endParaRPr lang="en-GB"/>
          </a:p>
        </p:txBody>
      </p:sp>
    </p:spTree>
    <p:extLst>
      <p:ext uri="{BB962C8B-B14F-4D97-AF65-F5344CB8AC3E}">
        <p14:creationId xmlns:p14="http://schemas.microsoft.com/office/powerpoint/2010/main" val="4280807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DD5774-F91C-4CA8-BAE7-7720773FA0E8}" type="datetime1">
              <a:rPr lang="en-GB" smtClean="0"/>
              <a:t>13/06/2021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B463A2-0328-4D38-9AD6-1D9A242F0CD1}" type="slidenum">
              <a:rPr lang="en-GB" smtClean="0"/>
              <a:t>‹#›</a:t>
            </a:fld>
            <a:endParaRPr lang="en-GB"/>
          </a:p>
        </p:txBody>
      </p:sp>
    </p:spTree>
    <p:extLst>
      <p:ext uri="{BB962C8B-B14F-4D97-AF65-F5344CB8AC3E}">
        <p14:creationId xmlns:p14="http://schemas.microsoft.com/office/powerpoint/2010/main" val="4118443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CPU_cache" TargetMode="External"/><Relationship Id="rId2" Type="http://schemas.openxmlformats.org/officeDocument/2006/relationships/hyperlink" Target="http://searchcio-midmarket.techtarget.com/definition/clock-speed" TargetMode="External"/><Relationship Id="rId1" Type="http://schemas.openxmlformats.org/officeDocument/2006/relationships/slideLayout" Target="../slideLayouts/slideLayout2.xml"/><Relationship Id="rId6" Type="http://schemas.openxmlformats.org/officeDocument/2006/relationships/hyperlink" Target="https://en.wikipedia.org/wiki/Simultaneous_multithreading" TargetMode="External"/><Relationship Id="rId5" Type="http://schemas.openxmlformats.org/officeDocument/2006/relationships/hyperlink" Target="https://en.wikipedia.org/wiki/Instruction_prefetch" TargetMode="External"/><Relationship Id="rId4" Type="http://schemas.openxmlformats.org/officeDocument/2006/relationships/hyperlink" Target="https://en.wikipedia.org/wiki/Instruction_pipelin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2407" y="2137272"/>
            <a:ext cx="10771322" cy="2250195"/>
          </a:xfrm>
        </p:spPr>
        <p:txBody>
          <a:bodyPr>
            <a:normAutofit/>
          </a:bodyPr>
          <a:lstStyle/>
          <a:p>
            <a:r>
              <a:rPr lang="en-GB" dirty="0" smtClean="0"/>
              <a:t>8086 Bus Timing &amp; Wait state</a:t>
            </a:r>
            <a:r>
              <a:rPr lang="en-GB" dirty="0"/>
              <a:t/>
            </a:r>
            <a:br>
              <a:rPr lang="en-GB" dirty="0"/>
            </a:br>
            <a:endParaRPr lang="en-GB" dirty="0"/>
          </a:p>
        </p:txBody>
      </p:sp>
      <p:sp>
        <p:nvSpPr>
          <p:cNvPr id="4" name="Slide Number Placeholder 3"/>
          <p:cNvSpPr>
            <a:spLocks noGrp="1"/>
          </p:cNvSpPr>
          <p:nvPr>
            <p:ph type="sldNum" sz="quarter" idx="12"/>
          </p:nvPr>
        </p:nvSpPr>
        <p:spPr/>
        <p:txBody>
          <a:bodyPr/>
          <a:lstStyle/>
          <a:p>
            <a:fld id="{2FB463A2-0328-4D38-9AD6-1D9A242F0CD1}" type="slidenum">
              <a:rPr lang="en-GB" smtClean="0"/>
              <a:t>1</a:t>
            </a:fld>
            <a:endParaRPr lang="en-GB"/>
          </a:p>
        </p:txBody>
      </p:sp>
    </p:spTree>
    <p:extLst>
      <p:ext uri="{BB962C8B-B14F-4D97-AF65-F5344CB8AC3E}">
        <p14:creationId xmlns:p14="http://schemas.microsoft.com/office/powerpoint/2010/main" val="2937888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658457"/>
          </a:xfrm>
        </p:spPr>
        <p:txBody>
          <a:bodyPr>
            <a:normAutofit fontScale="90000"/>
          </a:bodyPr>
          <a:lstStyle/>
          <a:p>
            <a:r>
              <a:rPr lang="en-GB" dirty="0" smtClean="0"/>
              <a:t>General Bus Operation</a:t>
            </a:r>
            <a:endParaRPr lang="en-GB" dirty="0"/>
          </a:p>
        </p:txBody>
      </p:sp>
      <p:sp>
        <p:nvSpPr>
          <p:cNvPr id="3" name="Content Placeholder 2"/>
          <p:cNvSpPr>
            <a:spLocks noGrp="1"/>
          </p:cNvSpPr>
          <p:nvPr>
            <p:ph idx="1"/>
          </p:nvPr>
        </p:nvSpPr>
        <p:spPr>
          <a:xfrm>
            <a:off x="533400" y="986235"/>
            <a:ext cx="11353800" cy="5370115"/>
          </a:xfrm>
        </p:spPr>
        <p:txBody>
          <a:bodyPr>
            <a:normAutofit/>
          </a:bodyPr>
          <a:lstStyle/>
          <a:p>
            <a:r>
              <a:rPr lang="en-GB" sz="3200" dirty="0" smtClean="0"/>
              <a:t> The 8086 has a combined address and data bus commonly referred as a time multiplexed address and data bus. The main reason behind multiplexing address and data over the same pins is the maximum utilization of processor pins and it facilitates the use of 40 pin standard DIP (Dual </a:t>
            </a:r>
            <a:r>
              <a:rPr lang="en-GB" sz="3200" dirty="0"/>
              <a:t>in-line </a:t>
            </a:r>
            <a:r>
              <a:rPr lang="en-GB" sz="3200" dirty="0" smtClean="0"/>
              <a:t>package).</a:t>
            </a:r>
          </a:p>
          <a:p>
            <a:endParaRPr lang="en-GB" sz="3200" dirty="0" smtClean="0"/>
          </a:p>
          <a:p>
            <a:r>
              <a:rPr lang="en-GB" sz="3200" dirty="0" smtClean="0"/>
              <a:t>Basically, all the processor bus cycles consist of at least four clock cycles. These are referred to as T1, T2, T3, T4. The address is transmitted by the processor during T1. It is present on the bus only for one clock cycle.</a:t>
            </a:r>
            <a:endParaRPr lang="en-GB" sz="3200" dirty="0"/>
          </a:p>
        </p:txBody>
      </p:sp>
      <p:sp>
        <p:nvSpPr>
          <p:cNvPr id="4" name="Slide Number Placeholder 3"/>
          <p:cNvSpPr>
            <a:spLocks noGrp="1"/>
          </p:cNvSpPr>
          <p:nvPr>
            <p:ph type="sldNum" sz="quarter" idx="12"/>
          </p:nvPr>
        </p:nvSpPr>
        <p:spPr/>
        <p:txBody>
          <a:bodyPr/>
          <a:lstStyle/>
          <a:p>
            <a:fld id="{4D57772F-D0B1-4CA1-8012-71B3A961FF6E}" type="slidenum">
              <a:rPr lang="en-GB" smtClean="0"/>
              <a:t>2</a:t>
            </a:fld>
            <a:endParaRPr lang="en-GB"/>
          </a:p>
        </p:txBody>
      </p:sp>
    </p:spTree>
    <p:extLst>
      <p:ext uri="{BB962C8B-B14F-4D97-AF65-F5344CB8AC3E}">
        <p14:creationId xmlns:p14="http://schemas.microsoft.com/office/powerpoint/2010/main" val="1058817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4066" name="Rectangle 2"/>
          <p:cNvSpPr>
            <a:spLocks noGrp="1" noChangeArrowheads="1"/>
          </p:cNvSpPr>
          <p:nvPr>
            <p:ph type="title"/>
          </p:nvPr>
        </p:nvSpPr>
        <p:spPr>
          <a:xfrm>
            <a:off x="685800" y="395605"/>
            <a:ext cx="11155680" cy="777875"/>
          </a:xfrm>
        </p:spPr>
        <p:txBody>
          <a:bodyPr/>
          <a:lstStyle/>
          <a:p>
            <a:r>
              <a:rPr lang="en-US" b="1" dirty="0">
                <a:solidFill>
                  <a:schemeClr val="accent2"/>
                </a:solidFill>
                <a:ea typeface="宋体" panose="02010600030101010101" pitchFamily="2" charset="-122"/>
              </a:rPr>
              <a:t>Machine Cycles</a:t>
            </a:r>
            <a:endParaRPr lang="en-CA" altLang="zh-CN" b="1" dirty="0">
              <a:solidFill>
                <a:schemeClr val="accent2"/>
              </a:solidFill>
              <a:ea typeface="宋体" panose="02010600030101010101" pitchFamily="2" charset="-122"/>
            </a:endParaRPr>
          </a:p>
        </p:txBody>
      </p:sp>
      <p:sp>
        <p:nvSpPr>
          <p:cNvPr id="984067" name="Rectangle 3"/>
          <p:cNvSpPr>
            <a:spLocks noGrp="1" noChangeArrowheads="1"/>
          </p:cNvSpPr>
          <p:nvPr>
            <p:ph type="body" idx="1"/>
          </p:nvPr>
        </p:nvSpPr>
        <p:spPr>
          <a:xfrm>
            <a:off x="685800" y="1173480"/>
            <a:ext cx="11155680" cy="5182870"/>
          </a:xfrm>
        </p:spPr>
        <p:txBody>
          <a:bodyPr>
            <a:normAutofit/>
          </a:bodyPr>
          <a:lstStyle/>
          <a:p>
            <a:pPr>
              <a:lnSpc>
                <a:spcPct val="90000"/>
              </a:lnSpc>
            </a:pPr>
            <a:r>
              <a:rPr lang="en-US" sz="3200" dirty="0"/>
              <a:t>A machine (bus) cycle consists of at least four clock cycles, called T states.</a:t>
            </a:r>
          </a:p>
          <a:p>
            <a:pPr>
              <a:lnSpc>
                <a:spcPct val="90000"/>
              </a:lnSpc>
            </a:pPr>
            <a:r>
              <a:rPr lang="en-US" sz="3200" dirty="0"/>
              <a:t>A specific, defined action occurs during each T state (labeled T1 – T4)</a:t>
            </a:r>
          </a:p>
          <a:p>
            <a:pPr lvl="1">
              <a:lnSpc>
                <a:spcPct val="90000"/>
              </a:lnSpc>
            </a:pPr>
            <a:r>
              <a:rPr lang="en-US" sz="3200" b="1" dirty="0">
                <a:solidFill>
                  <a:srgbClr val="FF0000"/>
                </a:solidFill>
              </a:rPr>
              <a:t>T1</a:t>
            </a:r>
            <a:r>
              <a:rPr lang="en-US" sz="3200" dirty="0"/>
              <a:t>: Address is output</a:t>
            </a:r>
          </a:p>
          <a:p>
            <a:pPr lvl="1">
              <a:lnSpc>
                <a:spcPct val="90000"/>
              </a:lnSpc>
            </a:pPr>
            <a:r>
              <a:rPr lang="en-US" sz="3200" b="1" dirty="0">
                <a:solidFill>
                  <a:srgbClr val="FF0000"/>
                </a:solidFill>
              </a:rPr>
              <a:t>T2</a:t>
            </a:r>
            <a:r>
              <a:rPr lang="en-US" sz="3200" dirty="0"/>
              <a:t>: Bus cycle type </a:t>
            </a:r>
            <a:r>
              <a:rPr lang="en-US" sz="3200" dirty="0" smtClean="0"/>
              <a:t>(read/write</a:t>
            </a:r>
            <a:r>
              <a:rPr lang="en-US" sz="3200" dirty="0"/>
              <a:t>)</a:t>
            </a:r>
          </a:p>
          <a:p>
            <a:pPr lvl="1">
              <a:lnSpc>
                <a:spcPct val="90000"/>
              </a:lnSpc>
            </a:pPr>
            <a:r>
              <a:rPr lang="en-US" sz="3200" b="1" dirty="0">
                <a:solidFill>
                  <a:srgbClr val="FF0000"/>
                </a:solidFill>
              </a:rPr>
              <a:t>T3</a:t>
            </a:r>
            <a:r>
              <a:rPr lang="en-US" sz="3200" dirty="0"/>
              <a:t>: Data is </a:t>
            </a:r>
            <a:r>
              <a:rPr lang="en-US" sz="3200" dirty="0" smtClean="0"/>
              <a:t>supplied / Data is received</a:t>
            </a:r>
            <a:endParaRPr lang="en-US" sz="3200" dirty="0"/>
          </a:p>
          <a:p>
            <a:pPr lvl="1">
              <a:lnSpc>
                <a:spcPct val="90000"/>
              </a:lnSpc>
            </a:pPr>
            <a:r>
              <a:rPr lang="en-US" sz="3200" b="1" dirty="0">
                <a:solidFill>
                  <a:srgbClr val="FF0000"/>
                </a:solidFill>
              </a:rPr>
              <a:t>T4</a:t>
            </a:r>
            <a:r>
              <a:rPr lang="en-US" sz="3200" dirty="0"/>
              <a:t>: Data latched by CPU, control signals removed</a:t>
            </a:r>
          </a:p>
        </p:txBody>
      </p:sp>
      <p:sp>
        <p:nvSpPr>
          <p:cNvPr id="2" name="Slide Number Placeholder 1"/>
          <p:cNvSpPr>
            <a:spLocks noGrp="1"/>
          </p:cNvSpPr>
          <p:nvPr>
            <p:ph type="sldNum" sz="quarter" idx="12"/>
          </p:nvPr>
        </p:nvSpPr>
        <p:spPr/>
        <p:txBody>
          <a:bodyPr/>
          <a:lstStyle/>
          <a:p>
            <a:fld id="{2FB463A2-0328-4D38-9AD6-1D9A242F0CD1}" type="slidenum">
              <a:rPr lang="en-GB" smtClean="0"/>
              <a:t>3</a:t>
            </a:fld>
            <a:endParaRPr lang="en-GB"/>
          </a:p>
        </p:txBody>
      </p:sp>
    </p:spTree>
    <p:extLst>
      <p:ext uri="{BB962C8B-B14F-4D97-AF65-F5344CB8AC3E}">
        <p14:creationId xmlns:p14="http://schemas.microsoft.com/office/powerpoint/2010/main" val="33179559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4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840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840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840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840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840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067"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232" y="472813"/>
            <a:ext cx="10515600" cy="685753"/>
          </a:xfrm>
        </p:spPr>
        <p:txBody>
          <a:bodyPr>
            <a:normAutofit fontScale="90000"/>
          </a:bodyPr>
          <a:lstStyle/>
          <a:p>
            <a:pPr fontAlgn="base"/>
            <a:r>
              <a:rPr lang="en-GB" b="1" dirty="0" smtClean="0"/>
              <a:t/>
            </a:r>
            <a:br>
              <a:rPr lang="en-GB" b="1" dirty="0" smtClean="0"/>
            </a:br>
            <a:r>
              <a:rPr lang="en-GB" b="1" dirty="0" smtClean="0"/>
              <a:t>BUS Timing (Write/Read)</a:t>
            </a:r>
            <a:r>
              <a:rPr lang="en-GB" b="1" dirty="0"/>
              <a:t/>
            </a:r>
            <a:br>
              <a:rPr lang="en-GB" b="1" dirty="0"/>
            </a:br>
            <a:r>
              <a:rPr lang="en-GB" dirty="0"/>
              <a:t/>
            </a:r>
            <a:br>
              <a:rPr lang="en-GB" dirty="0"/>
            </a:br>
            <a:endParaRPr lang="en-GB" dirty="0"/>
          </a:p>
        </p:txBody>
      </p:sp>
      <p:sp>
        <p:nvSpPr>
          <p:cNvPr id="3" name="Content Placeholder 2"/>
          <p:cNvSpPr>
            <a:spLocks noGrp="1"/>
          </p:cNvSpPr>
          <p:nvPr>
            <p:ph idx="1"/>
          </p:nvPr>
        </p:nvSpPr>
        <p:spPr>
          <a:xfrm>
            <a:off x="333232" y="815690"/>
            <a:ext cx="11758683" cy="5707939"/>
          </a:xfrm>
        </p:spPr>
        <p:txBody>
          <a:bodyPr>
            <a:normAutofit/>
          </a:bodyPr>
          <a:lstStyle/>
          <a:p>
            <a:pPr fontAlgn="base"/>
            <a:r>
              <a:rPr lang="en-GB" sz="3200" i="1" dirty="0">
                <a:solidFill>
                  <a:srgbClr val="FF0000"/>
                </a:solidFill>
              </a:rPr>
              <a:t>During T</a:t>
            </a:r>
            <a:r>
              <a:rPr lang="en-GB" sz="3200" dirty="0">
                <a:solidFill>
                  <a:srgbClr val="FF0000"/>
                </a:solidFill>
              </a:rPr>
              <a:t> </a:t>
            </a:r>
            <a:r>
              <a:rPr lang="en-GB" sz="3200" baseline="-25000" dirty="0">
                <a:solidFill>
                  <a:srgbClr val="FF0000"/>
                </a:solidFill>
              </a:rPr>
              <a:t>1</a:t>
            </a:r>
            <a:r>
              <a:rPr lang="en-GB" sz="3200" dirty="0">
                <a:solidFill>
                  <a:srgbClr val="FF0000"/>
                </a:solidFill>
              </a:rPr>
              <a:t> </a:t>
            </a:r>
            <a:r>
              <a:rPr lang="en-GB" sz="3200" i="1" dirty="0">
                <a:solidFill>
                  <a:srgbClr val="FF0000"/>
                </a:solidFill>
              </a:rPr>
              <a:t>:</a:t>
            </a:r>
            <a:endParaRPr lang="en-GB" sz="3200" dirty="0">
              <a:solidFill>
                <a:srgbClr val="FF0000"/>
              </a:solidFill>
            </a:endParaRPr>
          </a:p>
          <a:p>
            <a:pPr>
              <a:buFont typeface="Wingdings" panose="05000000000000000000" pitchFamily="2" charset="2"/>
              <a:buChar char="Ø"/>
            </a:pPr>
            <a:r>
              <a:rPr lang="en-GB" sz="3200" dirty="0"/>
              <a:t>The address is placed on the Address/Data bus.</a:t>
            </a:r>
          </a:p>
          <a:p>
            <a:pPr>
              <a:buFont typeface="Wingdings" panose="05000000000000000000" pitchFamily="2" charset="2"/>
              <a:buChar char="Ø"/>
            </a:pPr>
            <a:r>
              <a:rPr lang="en-GB" sz="3200" dirty="0"/>
              <a:t>Control </a:t>
            </a:r>
            <a:r>
              <a:rPr lang="en-GB" sz="3200" dirty="0" smtClean="0"/>
              <a:t>signals </a:t>
            </a:r>
            <a:r>
              <a:rPr lang="en-GB" sz="3200" dirty="0" smtClean="0"/>
              <a:t>ALE, DT</a:t>
            </a:r>
            <a:r>
              <a:rPr lang="en-GB" sz="3200" dirty="0"/>
              <a:t>/ </a:t>
            </a:r>
            <a:r>
              <a:rPr lang="en-GB" sz="3200" dirty="0" smtClean="0"/>
              <a:t>R</a:t>
            </a:r>
            <a:r>
              <a:rPr lang="en-GB" sz="3200" dirty="0" smtClean="0"/>
              <a:t>’, and M/IO’</a:t>
            </a:r>
            <a:r>
              <a:rPr lang="en-GB" sz="3200" dirty="0"/>
              <a:t> </a:t>
            </a:r>
            <a:r>
              <a:rPr lang="en-GB" sz="3200" dirty="0" smtClean="0"/>
              <a:t>latch </a:t>
            </a:r>
            <a:r>
              <a:rPr lang="en-GB" sz="3200" dirty="0"/>
              <a:t>the address onto the address </a:t>
            </a:r>
            <a:r>
              <a:rPr lang="en-GB" sz="3200" dirty="0" smtClean="0"/>
              <a:t>bus, set </a:t>
            </a:r>
            <a:r>
              <a:rPr lang="en-GB" sz="3200" dirty="0"/>
              <a:t>the direction of data transfer on data </a:t>
            </a:r>
            <a:r>
              <a:rPr lang="en-GB" sz="3200" dirty="0" smtClean="0"/>
              <a:t>bus, and memory or IO operation respectively.</a:t>
            </a:r>
            <a:endParaRPr lang="en-GB" sz="3200" dirty="0"/>
          </a:p>
          <a:p>
            <a:pPr fontAlgn="base"/>
            <a:r>
              <a:rPr lang="en-GB" sz="3200" dirty="0">
                <a:solidFill>
                  <a:srgbClr val="FF0000"/>
                </a:solidFill>
              </a:rPr>
              <a:t>During T </a:t>
            </a:r>
            <a:r>
              <a:rPr lang="en-GB" sz="3200" baseline="-25000" dirty="0">
                <a:solidFill>
                  <a:srgbClr val="FF0000"/>
                </a:solidFill>
              </a:rPr>
              <a:t>2</a:t>
            </a:r>
            <a:r>
              <a:rPr lang="en-GB" sz="3200" dirty="0">
                <a:solidFill>
                  <a:srgbClr val="FF0000"/>
                </a:solidFill>
              </a:rPr>
              <a:t> :</a:t>
            </a:r>
          </a:p>
          <a:p>
            <a:pPr>
              <a:buFont typeface="Wingdings" panose="05000000000000000000" pitchFamily="2" charset="2"/>
              <a:buChar char="Ø"/>
            </a:pPr>
            <a:r>
              <a:rPr lang="en-GB" sz="3200" dirty="0"/>
              <a:t>8086 issues the </a:t>
            </a:r>
            <a:r>
              <a:rPr lang="en-GB" sz="3200" dirty="0" smtClean="0"/>
              <a:t>RD’</a:t>
            </a:r>
            <a:r>
              <a:rPr lang="en-GB" sz="3200" dirty="0"/>
              <a:t> or </a:t>
            </a:r>
            <a:r>
              <a:rPr lang="en-GB" sz="3200" dirty="0" smtClean="0"/>
              <a:t>WR’</a:t>
            </a:r>
            <a:r>
              <a:rPr lang="en-GB" sz="3200" dirty="0"/>
              <a:t> signal, </a:t>
            </a:r>
            <a:r>
              <a:rPr lang="en-GB" sz="3200" dirty="0" smtClean="0"/>
              <a:t>DEN’</a:t>
            </a:r>
            <a:r>
              <a:rPr lang="en-GB" sz="3200" dirty="0"/>
              <a:t> </a:t>
            </a:r>
            <a:r>
              <a:rPr lang="en-GB" sz="3200" dirty="0" smtClean="0"/>
              <a:t>.</a:t>
            </a:r>
          </a:p>
          <a:p>
            <a:pPr>
              <a:buFont typeface="Wingdings" panose="05000000000000000000" pitchFamily="2" charset="2"/>
              <a:buChar char="Ø"/>
            </a:pPr>
            <a:r>
              <a:rPr lang="en-GB" sz="3200" dirty="0" smtClean="0"/>
              <a:t>DEN’</a:t>
            </a:r>
            <a:r>
              <a:rPr lang="en-GB" sz="3200" dirty="0"/>
              <a:t> enables the memory or I/O device to receive the data for writes and the 8086 to receive the data for reads.</a:t>
            </a:r>
          </a:p>
          <a:p>
            <a:endParaRPr lang="en-GB" dirty="0"/>
          </a:p>
        </p:txBody>
      </p:sp>
      <p:sp>
        <p:nvSpPr>
          <p:cNvPr id="4" name="Slide Number Placeholder 3"/>
          <p:cNvSpPr>
            <a:spLocks noGrp="1"/>
          </p:cNvSpPr>
          <p:nvPr>
            <p:ph type="sldNum" sz="quarter" idx="12"/>
          </p:nvPr>
        </p:nvSpPr>
        <p:spPr/>
        <p:txBody>
          <a:bodyPr/>
          <a:lstStyle/>
          <a:p>
            <a:fld id="{2FB463A2-0328-4D38-9AD6-1D9A242F0CD1}" type="slidenum">
              <a:rPr lang="en-GB" smtClean="0"/>
              <a:t>4</a:t>
            </a:fld>
            <a:endParaRPr lang="en-GB"/>
          </a:p>
        </p:txBody>
      </p:sp>
    </p:spTree>
    <p:extLst>
      <p:ext uri="{BB962C8B-B14F-4D97-AF65-F5344CB8AC3E}">
        <p14:creationId xmlns:p14="http://schemas.microsoft.com/office/powerpoint/2010/main" val="1162348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0977"/>
            <a:ext cx="10515600" cy="860584"/>
          </a:xfrm>
        </p:spPr>
        <p:txBody>
          <a:bodyPr/>
          <a:lstStyle/>
          <a:p>
            <a:r>
              <a:rPr lang="en-GB" b="1" dirty="0" smtClean="0"/>
              <a:t>Bus timing</a:t>
            </a:r>
            <a:endParaRPr lang="en-GB" b="1" dirty="0"/>
          </a:p>
        </p:txBody>
      </p:sp>
      <p:sp>
        <p:nvSpPr>
          <p:cNvPr id="3" name="Content Placeholder 2"/>
          <p:cNvSpPr>
            <a:spLocks noGrp="1"/>
          </p:cNvSpPr>
          <p:nvPr>
            <p:ph idx="1"/>
          </p:nvPr>
        </p:nvSpPr>
        <p:spPr>
          <a:xfrm>
            <a:off x="457200" y="1051560"/>
            <a:ext cx="11338560" cy="5304789"/>
          </a:xfrm>
        </p:spPr>
        <p:txBody>
          <a:bodyPr/>
          <a:lstStyle/>
          <a:p>
            <a:pPr fontAlgn="base"/>
            <a:r>
              <a:rPr lang="en-GB" sz="3200" dirty="0" smtClean="0">
                <a:solidFill>
                  <a:srgbClr val="FF0000"/>
                </a:solidFill>
              </a:rPr>
              <a:t>During T </a:t>
            </a:r>
            <a:r>
              <a:rPr lang="en-GB" sz="3200" baseline="-25000" dirty="0" smtClean="0">
                <a:solidFill>
                  <a:srgbClr val="FF0000"/>
                </a:solidFill>
              </a:rPr>
              <a:t>3</a:t>
            </a:r>
            <a:r>
              <a:rPr lang="en-GB" sz="3200" dirty="0" smtClean="0">
                <a:solidFill>
                  <a:srgbClr val="FF0000"/>
                </a:solidFill>
              </a:rPr>
              <a:t> :</a:t>
            </a:r>
          </a:p>
          <a:p>
            <a:pPr>
              <a:buFont typeface="Wingdings" panose="05000000000000000000" pitchFamily="2" charset="2"/>
              <a:buChar char="Ø"/>
            </a:pPr>
            <a:r>
              <a:rPr lang="en-GB" sz="3200" dirty="0" smtClean="0"/>
              <a:t>This cycle is provided to allow memory to access data.</a:t>
            </a:r>
          </a:p>
          <a:p>
            <a:pPr>
              <a:buFont typeface="Wingdings" panose="05000000000000000000" pitchFamily="2" charset="2"/>
              <a:buChar char="Ø"/>
            </a:pPr>
            <a:r>
              <a:rPr lang="en-GB" sz="3200" dirty="0" smtClean="0"/>
              <a:t>READY is sampled at the end of T </a:t>
            </a:r>
            <a:r>
              <a:rPr lang="en-GB" sz="3200" baseline="-25000" dirty="0" smtClean="0"/>
              <a:t>2</a:t>
            </a:r>
            <a:r>
              <a:rPr lang="en-GB" sz="3200" dirty="0" smtClean="0"/>
              <a:t> .</a:t>
            </a:r>
          </a:p>
          <a:p>
            <a:pPr lvl="2" fontAlgn="base"/>
            <a:r>
              <a:rPr lang="en-GB" sz="3200" dirty="0" smtClean="0"/>
              <a:t>If low, T </a:t>
            </a:r>
            <a:r>
              <a:rPr lang="en-GB" sz="3200" baseline="-25000" dirty="0" smtClean="0"/>
              <a:t>3</a:t>
            </a:r>
            <a:r>
              <a:rPr lang="en-GB" sz="3200" dirty="0" smtClean="0"/>
              <a:t> becomes a </a:t>
            </a:r>
            <a:r>
              <a:rPr lang="en-GB" sz="3200" i="1" dirty="0" smtClean="0">
                <a:solidFill>
                  <a:srgbClr val="00B050"/>
                </a:solidFill>
              </a:rPr>
              <a:t>wait</a:t>
            </a:r>
            <a:r>
              <a:rPr lang="en-GB" sz="3200" dirty="0" smtClean="0"/>
              <a:t> state</a:t>
            </a:r>
            <a:r>
              <a:rPr lang="en-GB" sz="3200" dirty="0" smtClean="0"/>
              <a:t>. </a:t>
            </a:r>
            <a:r>
              <a:rPr lang="en-GB" sz="2800" i="1" dirty="0" smtClean="0">
                <a:solidFill>
                  <a:srgbClr val="00B050"/>
                </a:solidFill>
              </a:rPr>
              <a:t>[Synchronization between CPU and RAM]</a:t>
            </a:r>
            <a:endParaRPr lang="en-GB" sz="2800" i="1" dirty="0" smtClean="0">
              <a:solidFill>
                <a:srgbClr val="00B050"/>
              </a:solidFill>
            </a:endParaRPr>
          </a:p>
          <a:p>
            <a:pPr fontAlgn="base"/>
            <a:r>
              <a:rPr lang="en-GB" sz="3200" dirty="0" smtClean="0">
                <a:solidFill>
                  <a:srgbClr val="FF0000"/>
                </a:solidFill>
              </a:rPr>
              <a:t>During T </a:t>
            </a:r>
            <a:r>
              <a:rPr lang="en-GB" sz="3200" baseline="-25000" dirty="0" smtClean="0">
                <a:solidFill>
                  <a:srgbClr val="FF0000"/>
                </a:solidFill>
              </a:rPr>
              <a:t>4</a:t>
            </a:r>
            <a:r>
              <a:rPr lang="en-GB" sz="3200" dirty="0" smtClean="0">
                <a:solidFill>
                  <a:srgbClr val="FF0000"/>
                </a:solidFill>
              </a:rPr>
              <a:t> :</a:t>
            </a:r>
          </a:p>
          <a:p>
            <a:pPr>
              <a:buFont typeface="Wingdings" panose="05000000000000000000" pitchFamily="2" charset="2"/>
              <a:buChar char="Ø"/>
            </a:pPr>
            <a:r>
              <a:rPr lang="en-GB" sz="3200" dirty="0" smtClean="0"/>
              <a:t>All bus signals are deactivated, in preparation for next bus cycle.</a:t>
            </a:r>
          </a:p>
          <a:p>
            <a:pPr>
              <a:buFont typeface="Wingdings" panose="05000000000000000000" pitchFamily="2" charset="2"/>
              <a:buChar char="Ø"/>
            </a:pPr>
            <a:r>
              <a:rPr lang="en-GB" sz="3200" dirty="0" smtClean="0"/>
              <a:t>Data is sampled for reads, writes occur for writes.</a:t>
            </a:r>
          </a:p>
          <a:p>
            <a:endParaRPr lang="en-GB" dirty="0"/>
          </a:p>
        </p:txBody>
      </p:sp>
      <p:sp>
        <p:nvSpPr>
          <p:cNvPr id="4" name="Slide Number Placeholder 3"/>
          <p:cNvSpPr>
            <a:spLocks noGrp="1"/>
          </p:cNvSpPr>
          <p:nvPr>
            <p:ph type="sldNum" sz="quarter" idx="12"/>
          </p:nvPr>
        </p:nvSpPr>
        <p:spPr/>
        <p:txBody>
          <a:bodyPr/>
          <a:lstStyle/>
          <a:p>
            <a:fld id="{2FB463A2-0328-4D38-9AD6-1D9A242F0CD1}" type="slidenum">
              <a:rPr lang="en-GB" smtClean="0"/>
              <a:t>5</a:t>
            </a:fld>
            <a:endParaRPr lang="en-GB"/>
          </a:p>
        </p:txBody>
      </p:sp>
    </p:spTree>
    <p:extLst>
      <p:ext uri="{BB962C8B-B14F-4D97-AF65-F5344CB8AC3E}">
        <p14:creationId xmlns:p14="http://schemas.microsoft.com/office/powerpoint/2010/main" val="236348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4120" y="6112192"/>
            <a:ext cx="6416040" cy="488315"/>
          </a:xfrm>
        </p:spPr>
        <p:txBody>
          <a:bodyPr>
            <a:noAutofit/>
          </a:bodyPr>
          <a:lstStyle/>
          <a:p>
            <a:r>
              <a:rPr lang="en-GB" sz="3200" dirty="0" smtClean="0"/>
              <a:t>Bus timing </a:t>
            </a:r>
            <a:r>
              <a:rPr lang="en-GB" sz="3200" smtClean="0"/>
              <a:t>for Write </a:t>
            </a:r>
            <a:r>
              <a:rPr lang="en-GB" sz="3200" dirty="0" smtClean="0"/>
              <a:t>operation</a:t>
            </a:r>
            <a:endParaRPr lang="en-GB" sz="3200" dirty="0"/>
          </a:p>
        </p:txBody>
      </p:sp>
      <p:sp>
        <p:nvSpPr>
          <p:cNvPr id="5" name="Slide Number Placeholder 4"/>
          <p:cNvSpPr>
            <a:spLocks noGrp="1"/>
          </p:cNvSpPr>
          <p:nvPr>
            <p:ph type="sldNum" sz="quarter" idx="12"/>
          </p:nvPr>
        </p:nvSpPr>
        <p:spPr/>
        <p:txBody>
          <a:bodyPr/>
          <a:lstStyle/>
          <a:p>
            <a:fld id="{2FB463A2-0328-4D38-9AD6-1D9A242F0CD1}" type="slidenum">
              <a:rPr lang="en-GB" smtClean="0"/>
              <a:t>6</a:t>
            </a:fld>
            <a:endParaRPr lang="en-GB"/>
          </a:p>
        </p:txBody>
      </p:sp>
      <p:sp>
        <p:nvSpPr>
          <p:cNvPr id="3" name="TextBox 2"/>
          <p:cNvSpPr txBox="1"/>
          <p:nvPr/>
        </p:nvSpPr>
        <p:spPr>
          <a:xfrm>
            <a:off x="738132" y="2148290"/>
            <a:ext cx="451692" cy="400110"/>
          </a:xfrm>
          <a:prstGeom prst="rect">
            <a:avLst/>
          </a:prstGeom>
          <a:noFill/>
        </p:spPr>
        <p:txBody>
          <a:bodyPr wrap="square" rtlCol="0">
            <a:spAutoFit/>
          </a:bodyPr>
          <a:lstStyle/>
          <a:p>
            <a:r>
              <a:rPr lang="en-US" sz="2000" b="1" dirty="0" smtClean="0"/>
              <a:t>A</a:t>
            </a:r>
            <a:endParaRPr lang="en-US" sz="20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607" y="746767"/>
            <a:ext cx="11296650" cy="5191125"/>
          </a:xfrm>
          <a:prstGeom prst="rect">
            <a:avLst/>
          </a:prstGeom>
        </p:spPr>
      </p:pic>
    </p:spTree>
    <p:extLst>
      <p:ext uri="{BB962C8B-B14F-4D97-AF65-F5344CB8AC3E}">
        <p14:creationId xmlns:p14="http://schemas.microsoft.com/office/powerpoint/2010/main" val="839042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FB463A2-0328-4D38-9AD6-1D9A242F0CD1}" type="slidenum">
              <a:rPr lang="en-GB" smtClean="0"/>
              <a:t>7</a:t>
            </a:fld>
            <a:endParaRPr lang="en-GB"/>
          </a:p>
        </p:txBody>
      </p:sp>
      <p:sp>
        <p:nvSpPr>
          <p:cNvPr id="5" name="Title 1"/>
          <p:cNvSpPr>
            <a:spLocks noGrp="1"/>
          </p:cNvSpPr>
          <p:nvPr>
            <p:ph type="title"/>
          </p:nvPr>
        </p:nvSpPr>
        <p:spPr>
          <a:xfrm>
            <a:off x="3124200" y="6156960"/>
            <a:ext cx="6416040" cy="488315"/>
          </a:xfrm>
        </p:spPr>
        <p:txBody>
          <a:bodyPr>
            <a:noAutofit/>
          </a:bodyPr>
          <a:lstStyle/>
          <a:p>
            <a:r>
              <a:rPr lang="en-GB" sz="3200" dirty="0" smtClean="0"/>
              <a:t>Bus timing for Read operation</a:t>
            </a:r>
            <a:endParaRPr lang="en-GB" sz="32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21" y="277650"/>
            <a:ext cx="11775693" cy="5054514"/>
          </a:xfrm>
          <a:prstGeom prst="rect">
            <a:avLst/>
          </a:prstGeom>
        </p:spPr>
      </p:pic>
    </p:spTree>
    <p:extLst>
      <p:ext uri="{BB962C8B-B14F-4D97-AF65-F5344CB8AC3E}">
        <p14:creationId xmlns:p14="http://schemas.microsoft.com/office/powerpoint/2010/main" val="1745767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666" y="146762"/>
            <a:ext cx="10515600" cy="931412"/>
          </a:xfrm>
        </p:spPr>
        <p:txBody>
          <a:bodyPr/>
          <a:lstStyle/>
          <a:p>
            <a:r>
              <a:rPr lang="en-GB" dirty="0" smtClean="0"/>
              <a:t>Ready pin and </a:t>
            </a:r>
            <a:r>
              <a:rPr lang="en-GB" dirty="0" smtClean="0">
                <a:solidFill>
                  <a:srgbClr val="C00000"/>
                </a:solidFill>
              </a:rPr>
              <a:t>Wait state</a:t>
            </a:r>
            <a:endParaRPr lang="en-GB" dirty="0">
              <a:solidFill>
                <a:srgbClr val="C00000"/>
              </a:solidFill>
            </a:endParaRPr>
          </a:p>
        </p:txBody>
      </p:sp>
      <p:sp>
        <p:nvSpPr>
          <p:cNvPr id="3" name="Content Placeholder 2"/>
          <p:cNvSpPr>
            <a:spLocks noGrp="1"/>
          </p:cNvSpPr>
          <p:nvPr>
            <p:ph idx="1"/>
          </p:nvPr>
        </p:nvSpPr>
        <p:spPr>
          <a:xfrm>
            <a:off x="448670" y="1078174"/>
            <a:ext cx="11520417" cy="5281682"/>
          </a:xfrm>
        </p:spPr>
        <p:txBody>
          <a:bodyPr>
            <a:normAutofit lnSpcReduction="10000"/>
          </a:bodyPr>
          <a:lstStyle/>
          <a:p>
            <a:r>
              <a:rPr lang="en-GB" dirty="0" smtClean="0"/>
              <a:t>The READY input causes wait states for slower memory and I/O components.</a:t>
            </a:r>
          </a:p>
          <a:p>
            <a:r>
              <a:rPr lang="en-GB" dirty="0" smtClean="0"/>
              <a:t>A </a:t>
            </a:r>
            <a:r>
              <a:rPr lang="en-GB" dirty="0">
                <a:solidFill>
                  <a:srgbClr val="C00000"/>
                </a:solidFill>
              </a:rPr>
              <a:t>wait state </a:t>
            </a:r>
            <a:r>
              <a:rPr lang="en-GB" dirty="0"/>
              <a:t>is a situation in which </a:t>
            </a:r>
            <a:r>
              <a:rPr lang="en-GB" dirty="0" smtClean="0"/>
              <a:t>a computer</a:t>
            </a:r>
            <a:r>
              <a:rPr lang="en-GB" dirty="0"/>
              <a:t> </a:t>
            </a:r>
            <a:r>
              <a:rPr lang="en-GB" dirty="0" smtClean="0"/>
              <a:t>processor</a:t>
            </a:r>
            <a:r>
              <a:rPr lang="en-GB" dirty="0"/>
              <a:t> </a:t>
            </a:r>
            <a:r>
              <a:rPr lang="en-GB" dirty="0" smtClean="0"/>
              <a:t>is </a:t>
            </a:r>
            <a:r>
              <a:rPr lang="en-GB" dirty="0"/>
              <a:t>waiting for the completion of some event before resuming activity. A program or process in a wait state is inactive for the duration of the wait state</a:t>
            </a:r>
            <a:r>
              <a:rPr lang="en-GB" dirty="0" smtClean="0"/>
              <a:t>.</a:t>
            </a:r>
          </a:p>
          <a:p>
            <a:r>
              <a:rPr lang="en-GB" dirty="0"/>
              <a:t>When a computer processor works at a faster </a:t>
            </a:r>
            <a:r>
              <a:rPr lang="en-GB" u="sng" dirty="0">
                <a:hlinkClick r:id="rId2"/>
              </a:rPr>
              <a:t>clock speed</a:t>
            </a:r>
            <a:r>
              <a:rPr lang="en-GB" dirty="0"/>
              <a:t> </a:t>
            </a:r>
            <a:r>
              <a:rPr lang="en-GB" dirty="0" smtClean="0"/>
              <a:t> </a:t>
            </a:r>
            <a:r>
              <a:rPr lang="en-GB" dirty="0"/>
              <a:t>than the random access memory ( RAM ) that sends it instructions, it is set to go into a wait state for one or more clock cycles so that it is synchronized with RAM speed. In general, the more time a processor spends in wait states, the slower </a:t>
            </a:r>
            <a:r>
              <a:rPr lang="en-GB" dirty="0" smtClean="0"/>
              <a:t>the performance of that processor.</a:t>
            </a:r>
          </a:p>
          <a:p>
            <a:r>
              <a:rPr lang="en-GB" dirty="0"/>
              <a:t>Wait states are a pure waste for a processor's performance. Modern designs try to eliminate or hide them using a variety of techniques: </a:t>
            </a:r>
            <a:r>
              <a:rPr lang="en-GB" dirty="0">
                <a:hlinkClick r:id="rId3" tooltip="CPU cache"/>
              </a:rPr>
              <a:t>CPU caches</a:t>
            </a:r>
            <a:r>
              <a:rPr lang="en-GB" dirty="0"/>
              <a:t>, </a:t>
            </a:r>
            <a:r>
              <a:rPr lang="en-GB" dirty="0">
                <a:hlinkClick r:id="rId4" tooltip="Instruction pipeline"/>
              </a:rPr>
              <a:t>instruction pipelines</a:t>
            </a:r>
            <a:r>
              <a:rPr lang="en-GB" dirty="0"/>
              <a:t>, </a:t>
            </a:r>
            <a:r>
              <a:rPr lang="en-GB" dirty="0">
                <a:hlinkClick r:id="rId5" tooltip="Instruction prefetch"/>
              </a:rPr>
              <a:t>instruction </a:t>
            </a:r>
            <a:r>
              <a:rPr lang="en-GB" dirty="0" err="1" smtClean="0">
                <a:hlinkClick r:id="rId5" tooltip="Instruction prefetch"/>
              </a:rPr>
              <a:t>prefetch</a:t>
            </a:r>
            <a:r>
              <a:rPr lang="en-GB" dirty="0"/>
              <a:t> </a:t>
            </a:r>
            <a:r>
              <a:rPr lang="en-GB" dirty="0" smtClean="0"/>
              <a:t>,</a:t>
            </a:r>
            <a:r>
              <a:rPr lang="en-GB" dirty="0"/>
              <a:t> </a:t>
            </a:r>
            <a:r>
              <a:rPr lang="en-GB" dirty="0">
                <a:hlinkClick r:id="rId6" tooltip="Simultaneous multithreading"/>
              </a:rPr>
              <a:t>simultaneous multithreading</a:t>
            </a:r>
            <a:r>
              <a:rPr lang="en-GB" dirty="0"/>
              <a:t> and others.</a:t>
            </a:r>
          </a:p>
        </p:txBody>
      </p:sp>
      <p:sp>
        <p:nvSpPr>
          <p:cNvPr id="4" name="Slide Number Placeholder 3"/>
          <p:cNvSpPr>
            <a:spLocks noGrp="1"/>
          </p:cNvSpPr>
          <p:nvPr>
            <p:ph type="sldNum" sz="quarter" idx="12"/>
          </p:nvPr>
        </p:nvSpPr>
        <p:spPr/>
        <p:txBody>
          <a:bodyPr/>
          <a:lstStyle/>
          <a:p>
            <a:fld id="{2FB463A2-0328-4D38-9AD6-1D9A242F0CD1}" type="slidenum">
              <a:rPr lang="en-GB" smtClean="0"/>
              <a:t>8</a:t>
            </a:fld>
            <a:endParaRPr lang="en-GB"/>
          </a:p>
        </p:txBody>
      </p:sp>
    </p:spTree>
    <p:extLst>
      <p:ext uri="{BB962C8B-B14F-4D97-AF65-F5344CB8AC3E}">
        <p14:creationId xmlns:p14="http://schemas.microsoft.com/office/powerpoint/2010/main" val="401891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280" y="180661"/>
            <a:ext cx="10939566" cy="886457"/>
          </a:xfrm>
        </p:spPr>
        <p:txBody>
          <a:bodyPr>
            <a:normAutofit/>
          </a:bodyPr>
          <a:lstStyle/>
          <a:p>
            <a:r>
              <a:rPr lang="en-GB" sz="4000" dirty="0" smtClean="0"/>
              <a:t>8086 Ready pin</a:t>
            </a:r>
            <a:endParaRPr lang="en-GB" sz="4000" dirty="0"/>
          </a:p>
        </p:txBody>
      </p:sp>
      <p:sp>
        <p:nvSpPr>
          <p:cNvPr id="3" name="Content Placeholder 2"/>
          <p:cNvSpPr>
            <a:spLocks noGrp="1"/>
          </p:cNvSpPr>
          <p:nvPr>
            <p:ph idx="1"/>
          </p:nvPr>
        </p:nvSpPr>
        <p:spPr>
          <a:xfrm>
            <a:off x="616945" y="990000"/>
            <a:ext cx="11237204" cy="4826906"/>
          </a:xfrm>
        </p:spPr>
        <p:txBody>
          <a:bodyPr/>
          <a:lstStyle/>
          <a:p>
            <a:pPr marL="0" indent="0">
              <a:buNone/>
            </a:pPr>
            <a:r>
              <a:rPr lang="en-GB" dirty="0" smtClean="0"/>
              <a:t>The READY input is controlled to insert “Wait states” into the timing of the microprocessor. If the READY pin is placed at a logic 0 level, the micro-processor enters into wait states and remains idle. </a:t>
            </a:r>
            <a:endParaRPr lang="en-GB" dirty="0">
              <a:solidFill>
                <a:srgbClr val="0066FF"/>
              </a:solidFill>
            </a:endParaRPr>
          </a:p>
        </p:txBody>
      </p:sp>
      <p:sp>
        <p:nvSpPr>
          <p:cNvPr id="4" name="Slide Number Placeholder 3"/>
          <p:cNvSpPr>
            <a:spLocks noGrp="1"/>
          </p:cNvSpPr>
          <p:nvPr>
            <p:ph type="sldNum" sz="quarter" idx="12"/>
          </p:nvPr>
        </p:nvSpPr>
        <p:spPr/>
        <p:txBody>
          <a:bodyPr/>
          <a:lstStyle/>
          <a:p>
            <a:fld id="{2FB463A2-0328-4D38-9AD6-1D9A242F0CD1}" type="slidenum">
              <a:rPr lang="en-GB" smtClean="0"/>
              <a:t>9</a:t>
            </a:fld>
            <a:endParaRPr lang="en-GB"/>
          </a:p>
        </p:txBody>
      </p:sp>
    </p:spTree>
    <p:extLst>
      <p:ext uri="{BB962C8B-B14F-4D97-AF65-F5344CB8AC3E}">
        <p14:creationId xmlns:p14="http://schemas.microsoft.com/office/powerpoint/2010/main" val="1170900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281</Words>
  <Application>Microsoft Office PowerPoint</Application>
  <PresentationFormat>Widescreen</PresentationFormat>
  <Paragraphs>48</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宋体</vt:lpstr>
      <vt:lpstr>Arial</vt:lpstr>
      <vt:lpstr>Calibri</vt:lpstr>
      <vt:lpstr>Calibri Light</vt:lpstr>
      <vt:lpstr>Wingdings</vt:lpstr>
      <vt:lpstr>Office Theme</vt:lpstr>
      <vt:lpstr>8086 Bus Timing &amp; Wait state </vt:lpstr>
      <vt:lpstr>General Bus Operation</vt:lpstr>
      <vt:lpstr>Machine Cycles</vt:lpstr>
      <vt:lpstr> BUS Timing (Write/Read)  </vt:lpstr>
      <vt:lpstr>Bus timing</vt:lpstr>
      <vt:lpstr>Bus timing for Write operation</vt:lpstr>
      <vt:lpstr>Bus timing for Read operation</vt:lpstr>
      <vt:lpstr>Ready pin and Wait state</vt:lpstr>
      <vt:lpstr>8086 Ready pin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Nasif M.</dc:creator>
  <cp:lastModifiedBy>User</cp:lastModifiedBy>
  <cp:revision>90</cp:revision>
  <dcterms:created xsi:type="dcterms:W3CDTF">2016-03-14T16:18:39Z</dcterms:created>
  <dcterms:modified xsi:type="dcterms:W3CDTF">2021-06-13T14:10:01Z</dcterms:modified>
</cp:coreProperties>
</file>