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272" r:id="rId11"/>
    <p:sldId id="273" r:id="rId12"/>
    <p:sldId id="283" r:id="rId13"/>
    <p:sldId id="274" r:id="rId14"/>
    <p:sldId id="267" r:id="rId15"/>
    <p:sldId id="268" r:id="rId16"/>
    <p:sldId id="269" r:id="rId17"/>
    <p:sldId id="270" r:id="rId18"/>
    <p:sldId id="258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D24A4E-30B1-4B97-B315-58D3C58A75CD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5B5A6B-3768-4601-9489-EB3607190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A4E-30B1-4B97-B315-58D3C58A75CD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A6B-3768-4601-9489-EB3607190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A4E-30B1-4B97-B315-58D3C58A75CD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A6B-3768-4601-9489-EB3607190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A4E-30B1-4B97-B315-58D3C58A75CD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A6B-3768-4601-9489-EB3607190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A4E-30B1-4B97-B315-58D3C58A75CD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A6B-3768-4601-9489-EB3607190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A4E-30B1-4B97-B315-58D3C58A75CD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A6B-3768-4601-9489-EB3607190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A4E-30B1-4B97-B315-58D3C58A75CD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A6B-3768-4601-9489-EB3607190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A4E-30B1-4B97-B315-58D3C58A75CD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A6B-3768-4601-9489-EB3607190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4A4E-30B1-4B97-B315-58D3C58A75CD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A6B-3768-4601-9489-EB3607190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AD24A4E-30B1-4B97-B315-58D3C58A75CD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A6B-3768-4601-9489-EB3607190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D24A4E-30B1-4B97-B315-58D3C58A75CD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5B5A6B-3768-4601-9489-EB3607190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D24A4E-30B1-4B97-B315-58D3C58A75CD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5B5A6B-3768-4601-9489-EB3607190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229600" cy="1828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Flow Control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Condition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Pseudocode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AL&lt;BL &amp;&amp; AL&lt;BH</a:t>
            </a:r>
          </a:p>
          <a:p>
            <a:pPr>
              <a:buNone/>
            </a:pPr>
            <a:r>
              <a:rPr lang="en-US" dirty="0" smtClean="0"/>
              <a:t>	THEN</a:t>
            </a:r>
          </a:p>
          <a:p>
            <a:pPr>
              <a:buNone/>
            </a:pPr>
            <a:r>
              <a:rPr lang="en-US" dirty="0" smtClean="0"/>
              <a:t>		DISPLAY AL</a:t>
            </a:r>
          </a:p>
          <a:p>
            <a:pPr>
              <a:buNone/>
            </a:pPr>
            <a:r>
              <a:rPr lang="en-US" dirty="0" smtClean="0"/>
              <a:t>END_IF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CMP AL,BL</a:t>
            </a:r>
          </a:p>
          <a:p>
            <a:pPr>
              <a:buNone/>
            </a:pPr>
            <a:r>
              <a:rPr lang="en-US" dirty="0" smtClean="0"/>
              <a:t>	JNL END_IF</a:t>
            </a:r>
          </a:p>
          <a:p>
            <a:pPr>
              <a:buNone/>
            </a:pPr>
            <a:r>
              <a:rPr lang="en-US" dirty="0" smtClean="0"/>
              <a:t>	CMP AL,BH</a:t>
            </a:r>
          </a:p>
          <a:p>
            <a:pPr>
              <a:buNone/>
            </a:pPr>
            <a:r>
              <a:rPr lang="en-US" dirty="0" smtClean="0"/>
              <a:t>	JNL END_IF</a:t>
            </a:r>
          </a:p>
          <a:p>
            <a:pPr>
              <a:buNone/>
            </a:pPr>
            <a:r>
              <a:rPr lang="en-US" dirty="0" smtClean="0"/>
              <a:t>	MOV AH,2</a:t>
            </a:r>
          </a:p>
          <a:p>
            <a:pPr>
              <a:buNone/>
            </a:pPr>
            <a:r>
              <a:rPr lang="en-US" dirty="0" smtClean="0"/>
              <a:t>	MOV DL,AL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END_IF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Condition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Pseudocode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AL&gt;BL || AL&gt;BH</a:t>
            </a:r>
          </a:p>
          <a:p>
            <a:pPr>
              <a:buNone/>
            </a:pPr>
            <a:r>
              <a:rPr lang="en-US" dirty="0" smtClean="0"/>
              <a:t>	THEN</a:t>
            </a:r>
          </a:p>
          <a:p>
            <a:pPr>
              <a:buNone/>
            </a:pPr>
            <a:r>
              <a:rPr lang="en-US" dirty="0" smtClean="0"/>
              <a:t>		ADD AL,5</a:t>
            </a:r>
          </a:p>
          <a:p>
            <a:pPr>
              <a:buNone/>
            </a:pPr>
            <a:r>
              <a:rPr lang="en-US" dirty="0" smtClean="0"/>
              <a:t>END_IF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CMP AL,BL</a:t>
            </a:r>
          </a:p>
          <a:p>
            <a:pPr>
              <a:buNone/>
            </a:pPr>
            <a:r>
              <a:rPr lang="en-US" dirty="0" smtClean="0"/>
              <a:t>	JG TASK ; </a:t>
            </a:r>
            <a:r>
              <a:rPr lang="en-US" dirty="0" smtClean="0">
                <a:solidFill>
                  <a:srgbClr val="FF0000"/>
                </a:solidFill>
              </a:rPr>
              <a:t>JNG??</a:t>
            </a:r>
          </a:p>
          <a:p>
            <a:pPr>
              <a:buNone/>
            </a:pPr>
            <a:r>
              <a:rPr lang="en-US" dirty="0" smtClean="0"/>
              <a:t>	CMP AL,BH</a:t>
            </a:r>
          </a:p>
          <a:p>
            <a:pPr>
              <a:buNone/>
            </a:pPr>
            <a:r>
              <a:rPr lang="en-US" dirty="0" smtClean="0"/>
              <a:t>	JG TASK</a:t>
            </a:r>
          </a:p>
          <a:p>
            <a:pPr>
              <a:buNone/>
            </a:pPr>
            <a:r>
              <a:rPr lang="en-US" dirty="0" smtClean="0"/>
              <a:t>	JMP END_IF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TASK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ADD AL,5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END_IF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Condition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Pseudocode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AL&gt;BL || AL&gt;BH</a:t>
            </a:r>
          </a:p>
          <a:p>
            <a:pPr>
              <a:buNone/>
            </a:pPr>
            <a:r>
              <a:rPr lang="en-US" dirty="0" smtClean="0"/>
              <a:t>	THEN</a:t>
            </a:r>
          </a:p>
          <a:p>
            <a:pPr>
              <a:buNone/>
            </a:pPr>
            <a:r>
              <a:rPr lang="en-US" dirty="0" smtClean="0"/>
              <a:t>		ADD AL,5</a:t>
            </a:r>
          </a:p>
          <a:p>
            <a:pPr>
              <a:buNone/>
            </a:pPr>
            <a:r>
              <a:rPr lang="en-US" dirty="0" smtClean="0"/>
              <a:t>END_IF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CMP AL,BL</a:t>
            </a:r>
          </a:p>
          <a:p>
            <a:pPr>
              <a:buNone/>
            </a:pPr>
            <a:r>
              <a:rPr lang="en-US" dirty="0" smtClean="0"/>
              <a:t>	JNG TASK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ADD </a:t>
            </a:r>
            <a:r>
              <a:rPr lang="en-US" dirty="0"/>
              <a:t>AL,5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 JMP END_IF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TASK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CMP AL,BH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JNG END_IF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ADD AL,5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END_IF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Pseudocode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CASE AX</a:t>
            </a:r>
          </a:p>
          <a:p>
            <a:pPr>
              <a:buNone/>
            </a:pPr>
            <a:r>
              <a:rPr lang="en-US" dirty="0" smtClean="0"/>
              <a:t>	&lt;0: PUT -1 IN BX</a:t>
            </a:r>
          </a:p>
          <a:p>
            <a:pPr>
              <a:buNone/>
            </a:pPr>
            <a:r>
              <a:rPr lang="en-US" dirty="0" smtClean="0"/>
              <a:t>	=0: PUT 0 IN BX</a:t>
            </a:r>
          </a:p>
          <a:p>
            <a:pPr>
              <a:buNone/>
            </a:pPr>
            <a:r>
              <a:rPr lang="en-US" dirty="0" smtClean="0"/>
              <a:t>	&gt;0: PUT 1 IN BX</a:t>
            </a:r>
          </a:p>
          <a:p>
            <a:pPr>
              <a:buNone/>
            </a:pPr>
            <a:r>
              <a:rPr lang="en-US" dirty="0" smtClean="0"/>
              <a:t>END_CASE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	CMP AX,0</a:t>
            </a:r>
          </a:p>
          <a:p>
            <a:pPr>
              <a:buNone/>
            </a:pPr>
            <a:r>
              <a:rPr lang="en-US" sz="2000" dirty="0" smtClean="0"/>
              <a:t>	JL NEGATIVE</a:t>
            </a:r>
          </a:p>
          <a:p>
            <a:pPr>
              <a:buNone/>
            </a:pPr>
            <a:r>
              <a:rPr lang="en-US" sz="2000" dirty="0" smtClean="0"/>
              <a:t>	JE ZERO</a:t>
            </a:r>
          </a:p>
          <a:p>
            <a:pPr>
              <a:buNone/>
            </a:pPr>
            <a:r>
              <a:rPr lang="en-US" sz="2000" dirty="0" smtClean="0"/>
              <a:t>	JG POSITIVE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NEGATIVE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MOV BX,-1</a:t>
            </a:r>
          </a:p>
          <a:p>
            <a:pPr>
              <a:buNone/>
            </a:pPr>
            <a:r>
              <a:rPr lang="en-US" sz="2000" dirty="0" smtClean="0"/>
              <a:t>	JMP END_CASE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ZERO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MOV BX,0</a:t>
            </a:r>
          </a:p>
          <a:p>
            <a:pPr>
              <a:buNone/>
            </a:pPr>
            <a:r>
              <a:rPr lang="en-US" sz="2000" dirty="0" smtClean="0"/>
              <a:t>	JMP END_CASE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POSITIVE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MOV BX,1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END_CASE</a:t>
            </a:r>
            <a:r>
              <a:rPr lang="en-US" sz="20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 structures the ‘LOOP’ instruction is used. Syntax:</a:t>
            </a:r>
          </a:p>
          <a:p>
            <a:pPr lvl="1">
              <a:buNone/>
            </a:pPr>
            <a:r>
              <a:rPr lang="en-US" dirty="0" smtClean="0"/>
              <a:t>	LOOP 	destination_label</a:t>
            </a:r>
          </a:p>
          <a:p>
            <a:r>
              <a:rPr lang="en-US" dirty="0" smtClean="0"/>
              <a:t>Decrements value of CX</a:t>
            </a:r>
          </a:p>
          <a:p>
            <a:r>
              <a:rPr lang="en-US" dirty="0" smtClean="0"/>
              <a:t>Checks if value of CX is zero</a:t>
            </a:r>
          </a:p>
          <a:p>
            <a:r>
              <a:rPr lang="en-US" dirty="0" smtClean="0"/>
              <a:t>If not then jumps to destination_label</a:t>
            </a:r>
          </a:p>
          <a:p>
            <a:r>
              <a:rPr lang="en-US" dirty="0" smtClean="0"/>
              <a:t>Otherwise does nothing 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Pseudocode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FOR 80 times DO</a:t>
            </a:r>
          </a:p>
          <a:p>
            <a:pPr>
              <a:buNone/>
            </a:pPr>
            <a:r>
              <a:rPr lang="en-US" dirty="0" smtClean="0"/>
              <a:t>	display ‘*’</a:t>
            </a:r>
          </a:p>
          <a:p>
            <a:pPr>
              <a:buNone/>
            </a:pPr>
            <a:r>
              <a:rPr lang="en-US" dirty="0" smtClean="0"/>
              <a:t>END_FOR: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MOV CX, 80</a:t>
            </a:r>
          </a:p>
          <a:p>
            <a:pPr>
              <a:buNone/>
            </a:pPr>
            <a:r>
              <a:rPr lang="en-US" dirty="0" smtClean="0"/>
              <a:t>	MOV AH,2</a:t>
            </a:r>
          </a:p>
          <a:p>
            <a:pPr>
              <a:buNone/>
            </a:pPr>
            <a:r>
              <a:rPr lang="en-US" dirty="0" smtClean="0"/>
              <a:t>	MOV DL, ‘*’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TOP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/>
              <a:t>	LOOP 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Pseudocode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initialize count to 0</a:t>
            </a:r>
          </a:p>
          <a:p>
            <a:pPr>
              <a:buNone/>
            </a:pPr>
            <a:r>
              <a:rPr lang="en-US" dirty="0" smtClean="0"/>
              <a:t>read a character</a:t>
            </a:r>
          </a:p>
          <a:p>
            <a:pPr>
              <a:buNone/>
            </a:pPr>
            <a:r>
              <a:rPr lang="en-US" dirty="0" smtClean="0"/>
              <a:t>WHILE character !=‘$’</a:t>
            </a:r>
          </a:p>
          <a:p>
            <a:pPr>
              <a:buNone/>
            </a:pPr>
            <a:r>
              <a:rPr lang="en-US" dirty="0" smtClean="0"/>
              <a:t>	count=count+1</a:t>
            </a:r>
          </a:p>
          <a:p>
            <a:pPr>
              <a:buNone/>
            </a:pPr>
            <a:r>
              <a:rPr lang="en-US" dirty="0" smtClean="0"/>
              <a:t>	read a character</a:t>
            </a:r>
          </a:p>
          <a:p>
            <a:pPr>
              <a:buNone/>
            </a:pPr>
            <a:r>
              <a:rPr lang="en-US" dirty="0" smtClean="0"/>
              <a:t>END_WHILE 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MOV DX,0</a:t>
            </a:r>
          </a:p>
          <a:p>
            <a:pPr>
              <a:buNone/>
            </a:pPr>
            <a:r>
              <a:rPr lang="en-US" dirty="0" smtClean="0"/>
              <a:t>	MOV AH,1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WHILE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CMP AL, ‘$’</a:t>
            </a:r>
          </a:p>
          <a:p>
            <a:pPr>
              <a:buNone/>
            </a:pPr>
            <a:r>
              <a:rPr lang="en-US" dirty="0" smtClean="0"/>
              <a:t>	JE END_WHILE</a:t>
            </a:r>
          </a:p>
          <a:p>
            <a:pPr>
              <a:buNone/>
            </a:pPr>
            <a:r>
              <a:rPr lang="en-US" dirty="0" smtClean="0"/>
              <a:t>	INC DX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/>
              <a:t>	JMP WHILE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END_WHILE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Loop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Pseudocode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REPEAT</a:t>
            </a:r>
          </a:p>
          <a:p>
            <a:pPr>
              <a:buNone/>
            </a:pPr>
            <a:r>
              <a:rPr lang="en-US" dirty="0" smtClean="0"/>
              <a:t>	read a character</a:t>
            </a:r>
          </a:p>
          <a:p>
            <a:pPr>
              <a:buNone/>
            </a:pPr>
            <a:r>
              <a:rPr lang="en-US" dirty="0" smtClean="0"/>
              <a:t>UNTIL character is blank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MOV AH,1 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REPEAT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/>
              <a:t>	CMP AL, ‘ ’</a:t>
            </a:r>
          </a:p>
          <a:p>
            <a:pPr>
              <a:buNone/>
            </a:pPr>
            <a:r>
              <a:rPr lang="en-US" dirty="0" smtClean="0"/>
              <a:t>	JNE REPEAT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Logic, Shift and Rotate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AND	destination, source</a:t>
            </a:r>
          </a:p>
          <a:p>
            <a:pPr lvl="1">
              <a:buNone/>
            </a:pPr>
            <a:r>
              <a:rPr lang="en-US" dirty="0" smtClean="0"/>
              <a:t>OR		destination, source</a:t>
            </a:r>
          </a:p>
          <a:p>
            <a:pPr lvl="1">
              <a:buNone/>
            </a:pPr>
            <a:r>
              <a:rPr lang="en-US" dirty="0" smtClean="0"/>
              <a:t>XOR	destination, source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These instructions also effect the FLAGS Register</a:t>
            </a:r>
          </a:p>
          <a:p>
            <a:r>
              <a:rPr lang="en-US" dirty="0" smtClean="0"/>
              <a:t>The restrictions of destination and source are the same as ADD or SUB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OR AND XOR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assembly “</a:t>
            </a:r>
            <a:r>
              <a:rPr lang="en-US" dirty="0" smtClean="0">
                <a:solidFill>
                  <a:schemeClr val="accent3"/>
                </a:solidFill>
              </a:rPr>
              <a:t>Jump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chemeClr val="accent3"/>
                </a:solidFill>
              </a:rPr>
              <a:t>Loop</a:t>
            </a:r>
            <a:r>
              <a:rPr lang="en-US" dirty="0" smtClean="0"/>
              <a:t>” instructions transfer control to another part of program</a:t>
            </a:r>
          </a:p>
          <a:p>
            <a:r>
              <a:rPr lang="en-US" dirty="0" smtClean="0"/>
              <a:t>This transfer can be conditional or unconditional </a:t>
            </a:r>
          </a:p>
          <a:p>
            <a:r>
              <a:rPr lang="en-US" dirty="0" smtClean="0"/>
              <a:t>In case of conditional transfer the transfer depends on the state of the FLAGS Register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a single operand</a:t>
            </a:r>
          </a:p>
          <a:p>
            <a:r>
              <a:rPr lang="en-US" dirty="0" smtClean="0"/>
              <a:t>Performs one’s complement operation on the destination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NOT 	destination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similarly to the AND instruction</a:t>
            </a:r>
          </a:p>
          <a:p>
            <a:r>
              <a:rPr lang="en-US" smtClean="0"/>
              <a:t>Except </a:t>
            </a:r>
            <a:r>
              <a:rPr lang="en-US" dirty="0" smtClean="0"/>
              <a:t>doesn’t write the output on the destination.</a:t>
            </a:r>
          </a:p>
          <a:p>
            <a:r>
              <a:rPr lang="en-US" dirty="0" smtClean="0"/>
              <a:t>Only sets or resets the flags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	TEST 	destination, source</a:t>
            </a:r>
          </a:p>
          <a:p>
            <a:r>
              <a:rPr lang="en-US" dirty="0" smtClean="0"/>
              <a:t>Usually used for flow control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two possible formats: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Opcode</a:t>
            </a:r>
            <a:r>
              <a:rPr lang="en-US" dirty="0" smtClean="0"/>
              <a:t> 		destination, 1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Opcode</a:t>
            </a:r>
            <a:r>
              <a:rPr lang="en-US" dirty="0" smtClean="0"/>
              <a:t> 		destination, CL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the bits in the destination to the left</a:t>
            </a:r>
          </a:p>
          <a:p>
            <a:r>
              <a:rPr lang="en-US" dirty="0" smtClean="0"/>
              <a:t>The MSB is shifted into CF</a:t>
            </a:r>
          </a:p>
          <a:p>
            <a:r>
              <a:rPr lang="en-US" dirty="0" smtClean="0"/>
              <a:t>SAL and SHL generate the same machine code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SHL and SAL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the bits in the destination to the right</a:t>
            </a:r>
          </a:p>
          <a:p>
            <a:r>
              <a:rPr lang="en-US" dirty="0" smtClean="0"/>
              <a:t>The LSB is shifted into CF</a:t>
            </a:r>
          </a:p>
          <a:p>
            <a:r>
              <a:rPr lang="en-US" dirty="0" smtClean="0"/>
              <a:t>In case of SAR MSB retains its original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 and SAR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 and ROR shifts bits in destination to the left and right respectively</a:t>
            </a:r>
          </a:p>
          <a:p>
            <a:r>
              <a:rPr lang="en-US" dirty="0" smtClean="0"/>
              <a:t>For ROL MSB is shifted into the rightmost bit and CF</a:t>
            </a:r>
          </a:p>
          <a:p>
            <a:r>
              <a:rPr lang="en-US" dirty="0" smtClean="0"/>
              <a:t>FOR ROR rightmost bit is shifted into MSB and CF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 and 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similarly to ROL and ROR respectively</a:t>
            </a:r>
          </a:p>
          <a:p>
            <a:r>
              <a:rPr lang="en-US" dirty="0" smtClean="0"/>
              <a:t>For RCL, CF is shifted to LSB and MSB is shifted to CF</a:t>
            </a:r>
          </a:p>
          <a:p>
            <a:r>
              <a:rPr lang="en-US" dirty="0" smtClean="0"/>
              <a:t>FOR RCR, CF is shifted to MSB and LSB shifted to CF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RCL and RCR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JMP	destination_label</a:t>
            </a:r>
          </a:p>
          <a:p>
            <a:r>
              <a:rPr lang="en-US" dirty="0" smtClean="0"/>
              <a:t>This instruction is similar to the </a:t>
            </a:r>
            <a:r>
              <a:rPr lang="en-US" dirty="0" err="1" smtClean="0">
                <a:solidFill>
                  <a:schemeClr val="accent3"/>
                </a:solidFill>
              </a:rPr>
              <a:t>goto</a:t>
            </a:r>
            <a:r>
              <a:rPr lang="en-US" dirty="0" smtClean="0"/>
              <a:t> instruction found in 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Lable1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x=3;</a:t>
            </a:r>
          </a:p>
          <a:p>
            <a:pPr lvl="1">
              <a:buNone/>
            </a:pPr>
            <a:r>
              <a:rPr lang="en-US" dirty="0" smtClean="0"/>
              <a:t>y=4;</a:t>
            </a:r>
          </a:p>
          <a:p>
            <a:pPr lvl="1">
              <a:buNone/>
            </a:pPr>
            <a:r>
              <a:rPr lang="en-US" dirty="0" err="1" smtClean="0"/>
              <a:t>goto</a:t>
            </a:r>
            <a:r>
              <a:rPr lang="en-US" dirty="0" smtClean="0"/>
              <a:t> Label1;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Label1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MOV x,3</a:t>
            </a:r>
          </a:p>
          <a:p>
            <a:pPr>
              <a:buNone/>
            </a:pPr>
            <a:r>
              <a:rPr lang="en-US" dirty="0" smtClean="0"/>
              <a:t>	MOV y,4</a:t>
            </a:r>
          </a:p>
          <a:p>
            <a:pPr>
              <a:buNone/>
            </a:pPr>
            <a:r>
              <a:rPr lang="en-US" dirty="0" smtClean="0"/>
              <a:t>	JMP Label1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Jxxx 	destination_label</a:t>
            </a:r>
          </a:p>
          <a:p>
            <a:r>
              <a:rPr lang="en-US" dirty="0" smtClean="0"/>
              <a:t>Equivalent to decision making instructions of high level languages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JNZ Label1</a:t>
            </a:r>
          </a:p>
          <a:p>
            <a:r>
              <a:rPr lang="en-US" dirty="0" smtClean="0"/>
              <a:t>Range:</a:t>
            </a:r>
          </a:p>
          <a:p>
            <a:pPr lvl="1"/>
            <a:r>
              <a:rPr lang="en-US" dirty="0" smtClean="0"/>
              <a:t>Destination label must precede the jump instruction by no more than 126 bytes, or follow it by no more than 127 bytes</a:t>
            </a:r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 jumps consider MSB as the sign bit whereas unsigned jumps do not</a:t>
            </a:r>
          </a:p>
          <a:p>
            <a:r>
              <a:rPr lang="en-US" dirty="0" smtClean="0"/>
              <a:t>Condition are often provided by </a:t>
            </a:r>
            <a:r>
              <a:rPr lang="en-US" dirty="0" smtClean="0">
                <a:solidFill>
                  <a:schemeClr val="accent3"/>
                </a:solidFill>
              </a:rPr>
              <a:t>CMP </a:t>
            </a:r>
            <a:r>
              <a:rPr lang="en-US" dirty="0" smtClean="0"/>
              <a:t>instruction: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smtClean="0"/>
              <a:t>CMP AX, BX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smtClean="0"/>
              <a:t>JG BELOW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Different types:</a:t>
            </a:r>
          </a:p>
          <a:p>
            <a:pPr lvl="1"/>
            <a:r>
              <a:rPr lang="en-US" dirty="0" smtClean="0"/>
              <a:t>JG/JNLE and JA/JNBE</a:t>
            </a:r>
          </a:p>
          <a:p>
            <a:pPr lvl="1"/>
            <a:r>
              <a:rPr lang="en-US" dirty="0" smtClean="0"/>
              <a:t>JLE/JNG and JBE/JNA </a:t>
            </a:r>
          </a:p>
          <a:p>
            <a:pPr lvl="1"/>
            <a:r>
              <a:rPr lang="en-US" dirty="0" smtClean="0"/>
              <a:t>Others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and Unsigned Jumps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Pseudocode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AX&lt;0</a:t>
            </a:r>
          </a:p>
          <a:p>
            <a:pPr>
              <a:buNone/>
            </a:pPr>
            <a:r>
              <a:rPr lang="en-US" dirty="0" smtClean="0"/>
              <a:t>	THEN	</a:t>
            </a:r>
          </a:p>
          <a:p>
            <a:pPr>
              <a:buNone/>
            </a:pPr>
            <a:r>
              <a:rPr lang="en-US" dirty="0" smtClean="0"/>
              <a:t>		replace AX by –AX</a:t>
            </a:r>
          </a:p>
          <a:p>
            <a:pPr>
              <a:buNone/>
            </a:pPr>
            <a:r>
              <a:rPr lang="en-US" dirty="0" smtClean="0"/>
              <a:t>END_IF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CMP AX,0</a:t>
            </a:r>
          </a:p>
          <a:p>
            <a:pPr>
              <a:buNone/>
            </a:pPr>
            <a:r>
              <a:rPr lang="en-US" dirty="0" smtClean="0"/>
              <a:t>	JNL END_IF</a:t>
            </a:r>
          </a:p>
          <a:p>
            <a:pPr>
              <a:buNone/>
            </a:pPr>
            <a:r>
              <a:rPr lang="en-US" dirty="0" smtClean="0"/>
              <a:t>	NEG AX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END_IF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IF-THEN-ELSE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Pseudocode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AL&lt;=BL</a:t>
            </a:r>
          </a:p>
          <a:p>
            <a:pPr>
              <a:buNone/>
            </a:pPr>
            <a:r>
              <a:rPr lang="en-US" dirty="0" smtClean="0"/>
              <a:t>	THEN	</a:t>
            </a:r>
          </a:p>
          <a:p>
            <a:pPr>
              <a:buNone/>
            </a:pPr>
            <a:r>
              <a:rPr lang="en-US" dirty="0" smtClean="0"/>
              <a:t>		display AL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	display BL</a:t>
            </a:r>
          </a:p>
          <a:p>
            <a:pPr>
              <a:buNone/>
            </a:pPr>
            <a:r>
              <a:rPr lang="en-US" dirty="0" smtClean="0"/>
              <a:t>END_IF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CMP AL,BL</a:t>
            </a:r>
          </a:p>
          <a:p>
            <a:pPr>
              <a:buNone/>
            </a:pPr>
            <a:r>
              <a:rPr lang="en-US" dirty="0" smtClean="0"/>
              <a:t>	JNLE ELSE</a:t>
            </a:r>
          </a:p>
          <a:p>
            <a:pPr>
              <a:buNone/>
            </a:pPr>
            <a:r>
              <a:rPr lang="en-US" dirty="0" smtClean="0"/>
              <a:t>	MOV DL, AL</a:t>
            </a:r>
          </a:p>
          <a:p>
            <a:pPr>
              <a:buNone/>
            </a:pPr>
            <a:r>
              <a:rPr lang="en-US" dirty="0" smtClean="0"/>
              <a:t>	JMP DISPLAY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ELSE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MOV DL, BL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DISPLAY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MOV AH, 2</a:t>
            </a:r>
          </a:p>
          <a:p>
            <a:pPr>
              <a:buNone/>
            </a:pPr>
            <a:r>
              <a:rPr lang="en-US" dirty="0" smtClean="0"/>
              <a:t>	INT 21H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ELSE-IF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Pseudocode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IF AL&lt;=BL</a:t>
            </a:r>
          </a:p>
          <a:p>
            <a:pPr>
              <a:buNone/>
            </a:pPr>
            <a:r>
              <a:rPr lang="en-US" dirty="0" smtClean="0"/>
              <a:t>	THEN	</a:t>
            </a:r>
          </a:p>
          <a:p>
            <a:pPr>
              <a:buNone/>
            </a:pPr>
            <a:r>
              <a:rPr lang="en-US" dirty="0" smtClean="0"/>
              <a:t>		display AL</a:t>
            </a:r>
          </a:p>
          <a:p>
            <a:pPr>
              <a:buNone/>
            </a:pPr>
            <a:r>
              <a:rPr lang="en-US" dirty="0" smtClean="0"/>
              <a:t>ELSE IF AL &lt;= BH</a:t>
            </a:r>
          </a:p>
          <a:p>
            <a:pPr>
              <a:buNone/>
            </a:pPr>
            <a:r>
              <a:rPr lang="en-US" dirty="0" smtClean="0"/>
              <a:t>	THEN</a:t>
            </a:r>
          </a:p>
          <a:p>
            <a:pPr>
              <a:buNone/>
            </a:pPr>
            <a:r>
              <a:rPr lang="en-US" dirty="0" smtClean="0"/>
              <a:t>		display BH</a:t>
            </a:r>
          </a:p>
          <a:p>
            <a:pPr>
              <a:buNone/>
            </a:pPr>
            <a:r>
              <a:rPr lang="en-US" dirty="0" smtClean="0"/>
              <a:t>END_IF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mtClean="0"/>
              <a:t>	CMP </a:t>
            </a:r>
            <a:r>
              <a:rPr lang="en-US" dirty="0" smtClean="0"/>
              <a:t>AL,BL</a:t>
            </a:r>
          </a:p>
          <a:p>
            <a:pPr>
              <a:buNone/>
            </a:pPr>
            <a:r>
              <a:rPr lang="en-US" dirty="0" smtClean="0"/>
              <a:t>	JNLE ELSE_IF</a:t>
            </a:r>
          </a:p>
          <a:p>
            <a:pPr>
              <a:buNone/>
            </a:pPr>
            <a:r>
              <a:rPr lang="en-US" dirty="0" smtClean="0"/>
              <a:t>	MOV DL, AL</a:t>
            </a:r>
          </a:p>
          <a:p>
            <a:pPr>
              <a:buNone/>
            </a:pPr>
            <a:r>
              <a:rPr lang="en-US" dirty="0" smtClean="0"/>
              <a:t>	JMP DISPLAY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ELSE_IF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CMP AL,BH</a:t>
            </a:r>
          </a:p>
          <a:p>
            <a:pPr>
              <a:buNone/>
            </a:pPr>
            <a:r>
              <a:rPr lang="en-US" dirty="0" smtClean="0"/>
              <a:t>	JNLE END_IF</a:t>
            </a:r>
          </a:p>
          <a:p>
            <a:pPr>
              <a:buNone/>
            </a:pPr>
            <a:r>
              <a:rPr lang="en-US" dirty="0" smtClean="0"/>
              <a:t>	MOV DL,BH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DISPLAY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MOV AH, 2</a:t>
            </a:r>
          </a:p>
          <a:p>
            <a:pPr>
              <a:buNone/>
            </a:pPr>
            <a:r>
              <a:rPr lang="en-US" dirty="0" smtClean="0"/>
              <a:t>	INT 21H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END_IF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793</TotalTime>
  <Words>366</Words>
  <Application>Microsoft Office PowerPoint</Application>
  <PresentationFormat>On-screen Show (4:3)</PresentationFormat>
  <Paragraphs>245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Lucida Sans Unicode</vt:lpstr>
      <vt:lpstr>Verdana</vt:lpstr>
      <vt:lpstr>Wingdings 2</vt:lpstr>
      <vt:lpstr>Wingdings 3</vt:lpstr>
      <vt:lpstr>Concourse</vt:lpstr>
      <vt:lpstr> Flow Control Instructions</vt:lpstr>
      <vt:lpstr>Flow Control Instructions</vt:lpstr>
      <vt:lpstr>Unconditional Jump</vt:lpstr>
      <vt:lpstr>Unconditional Jump</vt:lpstr>
      <vt:lpstr>Conditional Jumps</vt:lpstr>
      <vt:lpstr>Signed and Unsigned Jumps</vt:lpstr>
      <vt:lpstr>IF-THEN</vt:lpstr>
      <vt:lpstr>IF-THEN-ELSE</vt:lpstr>
      <vt:lpstr>ELSE-IF</vt:lpstr>
      <vt:lpstr>AND Condition</vt:lpstr>
      <vt:lpstr>OR Condition</vt:lpstr>
      <vt:lpstr>OR Condition</vt:lpstr>
      <vt:lpstr>CASE</vt:lpstr>
      <vt:lpstr>Loop Instruction</vt:lpstr>
      <vt:lpstr>For Loop</vt:lpstr>
      <vt:lpstr>While Loop</vt:lpstr>
      <vt:lpstr>Repeat Loop</vt:lpstr>
      <vt:lpstr> Logic, Shift and Rotate Instructions</vt:lpstr>
      <vt:lpstr>AND, OR AND XOR</vt:lpstr>
      <vt:lpstr>NOT Instruction</vt:lpstr>
      <vt:lpstr>TEST Instruction</vt:lpstr>
      <vt:lpstr>Shift Instructions</vt:lpstr>
      <vt:lpstr>SHL and SAL instructions</vt:lpstr>
      <vt:lpstr>SHR and SAR instructions</vt:lpstr>
      <vt:lpstr>ROL and ROR</vt:lpstr>
      <vt:lpstr>RCL and RCR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Ayon</dc:creator>
  <cp:lastModifiedBy>User</cp:lastModifiedBy>
  <cp:revision>98</cp:revision>
  <dcterms:created xsi:type="dcterms:W3CDTF">2012-06-03T04:52:54Z</dcterms:created>
  <dcterms:modified xsi:type="dcterms:W3CDTF">2021-04-03T18:25:48Z</dcterms:modified>
</cp:coreProperties>
</file>