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3" r:id="rId10"/>
    <p:sldId id="275" r:id="rId11"/>
    <p:sldId id="276" r:id="rId12"/>
    <p:sldId id="277" r:id="rId13"/>
    <p:sldId id="274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1" r:id="rId27"/>
    <p:sldId id="27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89" d="100"/>
          <a:sy n="89" d="100"/>
        </p:scale>
        <p:origin x="36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1CAC-D55C-4821-B74F-E8396D699B4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2AAB-D3C2-4EA5-8D30-14A7D73DE26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25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1CAC-D55C-4821-B74F-E8396D699B4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2AAB-D3C2-4EA5-8D30-14A7D73D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4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1CAC-D55C-4821-B74F-E8396D699B4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2AAB-D3C2-4EA5-8D30-14A7D73D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8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1CAC-D55C-4821-B74F-E8396D699B4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2AAB-D3C2-4EA5-8D30-14A7D73D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1CAC-D55C-4821-B74F-E8396D699B4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2AAB-D3C2-4EA5-8D30-14A7D73DE26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58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1CAC-D55C-4821-B74F-E8396D699B4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2AAB-D3C2-4EA5-8D30-14A7D73D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4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1CAC-D55C-4821-B74F-E8396D699B4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2AAB-D3C2-4EA5-8D30-14A7D73D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5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1CAC-D55C-4821-B74F-E8396D699B4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2AAB-D3C2-4EA5-8D30-14A7D73D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7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1CAC-D55C-4821-B74F-E8396D699B4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2AAB-D3C2-4EA5-8D30-14A7D73D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9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A81CAC-D55C-4821-B74F-E8396D699B4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892AAB-D3C2-4EA5-8D30-14A7D73D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0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1CAC-D55C-4821-B74F-E8396D699B4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2AAB-D3C2-4EA5-8D30-14A7D73D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A81CAC-D55C-4821-B74F-E8396D699B4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892AAB-D3C2-4EA5-8D30-14A7D73DE26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42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1;p25"/>
          <p:cNvSpPr txBox="1">
            <a:spLocks noGrp="1"/>
          </p:cNvSpPr>
          <p:nvPr>
            <p:ph type="ctrTitle"/>
          </p:nvPr>
        </p:nvSpPr>
        <p:spPr>
          <a:xfrm>
            <a:off x="1963396" y="2948301"/>
            <a:ext cx="7941180" cy="842654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Assembly Language</a:t>
            </a:r>
            <a:endParaRPr lang="en-US" sz="48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52;p25"/>
          <p:cNvSpPr txBox="1">
            <a:spLocks noGrp="1"/>
          </p:cNvSpPr>
          <p:nvPr>
            <p:ph type="subTitle" idx="1"/>
          </p:nvPr>
        </p:nvSpPr>
        <p:spPr>
          <a:xfrm>
            <a:off x="1963396" y="4636405"/>
            <a:ext cx="5280219" cy="764537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Prepared By</a:t>
            </a:r>
            <a:endParaRPr sz="1200" dirty="0">
              <a:solidFill>
                <a:srgbClr val="0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0" lvl="0" indent="0" rtl="0">
              <a:spcBef>
                <a:spcPts val="900"/>
              </a:spcBef>
              <a:spcAft>
                <a:spcPts val="200"/>
              </a:spcAft>
              <a:buNone/>
            </a:pPr>
            <a:r>
              <a:rPr lang="en" sz="1600" b="1" dirty="0" smtClean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Swapnil Biswas</a:t>
            </a:r>
            <a:endParaRPr lang="en" sz="1600" b="1" dirty="0">
              <a:solidFill>
                <a:srgbClr val="0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78881" y="6462177"/>
            <a:ext cx="24080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FFFF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Department of CSE, MIST</a:t>
            </a:r>
            <a:endParaRPr lang="en-US" sz="1500" dirty="0">
              <a:solidFill>
                <a:srgbClr val="FFFF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70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82359"/>
            <a:ext cx="10058400" cy="83904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 and Data Types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310917"/>
            <a:ext cx="1117546" cy="1039318"/>
          </a:xfrm>
        </p:spPr>
      </p:pic>
      <p:sp>
        <p:nvSpPr>
          <p:cNvPr id="11" name="TextBox 10"/>
          <p:cNvSpPr txBox="1"/>
          <p:nvPr/>
        </p:nvSpPr>
        <p:spPr>
          <a:xfrm>
            <a:off x="9678881" y="6462177"/>
            <a:ext cx="24080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FFFF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Department of CSE, MIST</a:t>
            </a:r>
            <a:endParaRPr lang="en-US" sz="1500" dirty="0">
              <a:solidFill>
                <a:srgbClr val="FFFF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606541"/>
              </p:ext>
            </p:extLst>
          </p:nvPr>
        </p:nvGraphicFramePr>
        <p:xfrm>
          <a:off x="1225467" y="2121176"/>
          <a:ext cx="397037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507"/>
                <a:gridCol w="1273324"/>
                <a:gridCol w="10885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</a:t>
                      </a:r>
                      <a:endParaRPr lang="en-US" sz="2000" i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en-US" sz="2000" i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bit</a:t>
                      </a:r>
                      <a:endParaRPr lang="en-US" sz="2000" i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bit</a:t>
                      </a:r>
                      <a:endParaRPr lang="en-US" sz="2000" i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Accumulator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AH, AL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BX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BH, BL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CX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CH, CL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DX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DH, DL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898813"/>
              </p:ext>
            </p:extLst>
          </p:nvPr>
        </p:nvGraphicFramePr>
        <p:xfrm>
          <a:off x="5819782" y="2111206"/>
          <a:ext cx="5335898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279"/>
                <a:gridCol w="2350094"/>
                <a:gridCol w="17775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  <a:endParaRPr lang="en-US" sz="2000" i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 form</a:t>
                      </a:r>
                      <a:endParaRPr lang="en-US" sz="2000" i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bits</a:t>
                      </a:r>
                      <a:endParaRPr lang="en-US" sz="2000" i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 Byte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DW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 Word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DD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Double Word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DQ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Quad Word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103413" y="4274134"/>
            <a:ext cx="2222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of Registers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58549" y="4274134"/>
            <a:ext cx="2422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of Data Types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02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82359"/>
            <a:ext cx="10058400" cy="83904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of Variables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310917"/>
            <a:ext cx="1117546" cy="1039318"/>
          </a:xfrm>
        </p:spPr>
      </p:pic>
      <p:sp>
        <p:nvSpPr>
          <p:cNvPr id="11" name="TextBox 10"/>
          <p:cNvSpPr txBox="1"/>
          <p:nvPr/>
        </p:nvSpPr>
        <p:spPr>
          <a:xfrm>
            <a:off x="9678881" y="6462177"/>
            <a:ext cx="24080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FFFF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Department of CSE, MIST</a:t>
            </a:r>
            <a:endParaRPr lang="en-US" sz="1500" dirty="0">
              <a:solidFill>
                <a:srgbClr val="FFFF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1283" y="1979969"/>
            <a:ext cx="2019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Name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99744" y="1975423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35465" y="2437085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64168" y="243708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09841" y="1975423"/>
            <a:ext cx="1688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Value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47637" y="243708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15744" y="3125033"/>
            <a:ext cx="5086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be initialized with a legal value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15744" y="3679055"/>
            <a:ext cx="4856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the following initializations: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43137" y="4270097"/>
            <a:ext cx="1913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Var1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320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01197" y="4270097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Illegal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43137" y="4799584"/>
            <a:ext cx="3304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Var1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1001100110101b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83942" y="4799584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Illegal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47336" y="5329071"/>
            <a:ext cx="3314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Var1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0000000110101b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88141" y="5329071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88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82359"/>
            <a:ext cx="10058400" cy="83904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Naming of Variables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310917"/>
            <a:ext cx="1117546" cy="1039318"/>
          </a:xfrm>
        </p:spPr>
      </p:pic>
      <p:sp>
        <p:nvSpPr>
          <p:cNvPr id="11" name="TextBox 10"/>
          <p:cNvSpPr txBox="1"/>
          <p:nvPr/>
        </p:nvSpPr>
        <p:spPr>
          <a:xfrm>
            <a:off x="9678881" y="6462177"/>
            <a:ext cx="24080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FFFF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Department of CSE, MIST</a:t>
            </a:r>
            <a:endParaRPr lang="en-US" sz="1500" dirty="0">
              <a:solidFill>
                <a:srgbClr val="FFFF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15744" y="1920076"/>
            <a:ext cx="3339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combination of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15744" y="2913570"/>
            <a:ext cx="8531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not be started with digit and can not be consist of only digits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47336" y="4599529"/>
            <a:ext cx="1913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1Var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127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34798" y="4599529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Illegal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56826" y="2430233"/>
            <a:ext cx="1141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47336" y="5082452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123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127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34798" y="5557078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04488" y="2430233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63002" y="2430233"/>
            <a:ext cx="4208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 Characters like: @   $   ?   _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15743" y="3458462"/>
            <a:ext cx="2520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insensitive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15743" y="3973148"/>
            <a:ext cx="5038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the following variable names: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34798" y="5082452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Illegal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56826" y="5565375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127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53853" y="4599529"/>
            <a:ext cx="2156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$?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127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442661" y="4599529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53853" y="5082452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127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442661" y="5082452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03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82359"/>
            <a:ext cx="10058400" cy="83904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 of Instruction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310917"/>
            <a:ext cx="1117546" cy="1039318"/>
          </a:xfrm>
        </p:spPr>
      </p:pic>
      <p:sp>
        <p:nvSpPr>
          <p:cNvPr id="11" name="TextBox 10"/>
          <p:cNvSpPr txBox="1"/>
          <p:nvPr/>
        </p:nvSpPr>
        <p:spPr>
          <a:xfrm>
            <a:off x="9678881" y="6462177"/>
            <a:ext cx="24080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FFFF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Department of CSE, MIST</a:t>
            </a:r>
            <a:endParaRPr lang="en-US" sz="1500" dirty="0">
              <a:solidFill>
                <a:srgbClr val="FFFF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91283" y="1979969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Opcode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10106" y="1977695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Operands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09576" y="2439360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44565" y="2437088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CX,4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83338" y="1977695"/>
            <a:ext cx="151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83338" y="2437088"/>
            <a:ext cx="5495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We don’t code in C, we code in Assembly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63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1;p25"/>
          <p:cNvSpPr txBox="1">
            <a:spLocks noGrp="1"/>
          </p:cNvSpPr>
          <p:nvPr>
            <p:ph type="ctrTitle"/>
          </p:nvPr>
        </p:nvSpPr>
        <p:spPr>
          <a:xfrm>
            <a:off x="1963396" y="2948301"/>
            <a:ext cx="7941180" cy="842654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Commonly Used </a:t>
            </a:r>
            <a:r>
              <a:rPr lang="en-US" sz="4800" dirty="0" err="1" smtClean="0">
                <a:latin typeface="Georgia" panose="02040502050405020303" pitchFamily="18" charset="0"/>
                <a:cs typeface="Times New Roman" panose="02020603050405020304" pitchFamily="18" charset="0"/>
              </a:rPr>
              <a:t>Opcode</a:t>
            </a:r>
            <a:endParaRPr lang="en-US" sz="48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40354" y="6453632"/>
            <a:ext cx="189667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FFFF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Department of CSE</a:t>
            </a:r>
            <a:endParaRPr lang="en-US" sz="1500" dirty="0">
              <a:solidFill>
                <a:srgbClr val="FFFF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18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82359"/>
            <a:ext cx="10058400" cy="839042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MOV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310917"/>
            <a:ext cx="1117546" cy="1039318"/>
          </a:xfrm>
        </p:spPr>
      </p:pic>
      <p:sp>
        <p:nvSpPr>
          <p:cNvPr id="8" name="TextBox 7"/>
          <p:cNvSpPr txBox="1"/>
          <p:nvPr/>
        </p:nvSpPr>
        <p:spPr>
          <a:xfrm>
            <a:off x="1097280" y="1964110"/>
            <a:ext cx="2684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     DEST, SRC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78881" y="6462177"/>
            <a:ext cx="24080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FFFF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Department of CSE, MIST</a:t>
            </a:r>
            <a:endParaRPr lang="en-US" sz="1500" dirty="0">
              <a:solidFill>
                <a:srgbClr val="FFFF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7279" y="2378064"/>
            <a:ext cx="3470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Registers, Variables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5614" y="2378064"/>
            <a:ext cx="4124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 = Registers, Variables, Values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279" y="3261348"/>
            <a:ext cx="5500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bits (SRC) = Number of bits (DEST)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279" y="2819706"/>
            <a:ext cx="2977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MOV   CX, 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35614" y="2819706"/>
            <a:ext cx="320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Task:   CX = 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35614" y="1977954"/>
            <a:ext cx="3775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Task:  DEST = SRC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279" y="3661458"/>
            <a:ext cx="5202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 and DEST can not be variables at a time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7279" y="4048214"/>
            <a:ext cx="3934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the following instructions: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97281" y="4489856"/>
            <a:ext cx="2083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  AH, DL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08718" y="5686026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;Illegal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45086" y="4489856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;Legal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7281" y="4889966"/>
            <a:ext cx="2102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 var1, AL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63566" y="4489856"/>
            <a:ext cx="1292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AH = DL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45085" y="4889966"/>
            <a:ext cx="2349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;Legal if Var1 is DB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94511" y="4889966"/>
            <a:ext cx="1375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var1 = AL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97279" y="5287996"/>
            <a:ext cx="2160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  AX,Var1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45085" y="5287996"/>
            <a:ext cx="2434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;Legal if Var1 is DW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94511" y="5287996"/>
            <a:ext cx="1404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AX = var1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97279" y="5686026"/>
            <a:ext cx="2292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  var1, var2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96129" y="4489856"/>
            <a:ext cx="3679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  AL,00000000000011b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804672" y="4487776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;Legal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96129" y="4889966"/>
            <a:ext cx="3313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 CL, 100000000000b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96127" y="5287996"/>
            <a:ext cx="2124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  BH, 287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96127" y="5686026"/>
            <a:ext cx="2222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  var1, 125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827416" y="4885806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;Illegal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827415" y="5287996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;Illegal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861878" y="5637109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;Legal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15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9" grpId="0"/>
      <p:bldP spid="10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7" grpId="0"/>
      <p:bldP spid="28" grpId="0"/>
      <p:bldP spid="29" grpId="0"/>
      <p:bldP spid="31" grpId="0"/>
      <p:bldP spid="33" grpId="0"/>
      <p:bldP spid="34" grpId="0"/>
      <p:bldP spid="38" grpId="0"/>
      <p:bldP spid="41" grpId="0"/>
      <p:bldP spid="42" grpId="0"/>
      <p:bldP spid="43" grpId="0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82359"/>
            <a:ext cx="10058400" cy="839042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XCHG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310917"/>
            <a:ext cx="1117546" cy="1039318"/>
          </a:xfrm>
        </p:spPr>
      </p:pic>
      <p:sp>
        <p:nvSpPr>
          <p:cNvPr id="8" name="TextBox 7"/>
          <p:cNvSpPr txBox="1"/>
          <p:nvPr/>
        </p:nvSpPr>
        <p:spPr>
          <a:xfrm>
            <a:off x="1097280" y="1964110"/>
            <a:ext cx="2895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XCHG   ARG1, ARG2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78881" y="6462177"/>
            <a:ext cx="24080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FFFF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Department of CSE, MIST</a:t>
            </a:r>
            <a:endParaRPr lang="en-US" sz="1500" dirty="0">
              <a:solidFill>
                <a:srgbClr val="FFFF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7279" y="2378064"/>
            <a:ext cx="3503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ARG1 = Registers, Variables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5614" y="2378064"/>
            <a:ext cx="3503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ARG2 = Registers, Variables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279" y="3261348"/>
            <a:ext cx="5715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bits (ARG1) = Number of bits (ARG2)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279" y="2819706"/>
            <a:ext cx="3312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XCHG   AL, BH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35614" y="2819706"/>
            <a:ext cx="4126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Task:   SWAP(AL, BH)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35614" y="1977954"/>
            <a:ext cx="4691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Task:  SWAP(ARG1, ARG2)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279" y="3661458"/>
            <a:ext cx="5407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ARG1 and ARG2 can not be variables at a time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7279" y="4048214"/>
            <a:ext cx="3934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the following instructions: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97281" y="4489856"/>
            <a:ext cx="2217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XCHG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AH, DL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61021" y="5309934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;Illegal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67177" y="4485959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;Legal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7281" y="4889966"/>
            <a:ext cx="2300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XCHG  var1, AL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5657" y="4485959"/>
            <a:ext cx="2017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SWAP(AH, DL)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57848" y="4890229"/>
            <a:ext cx="2349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;Legal if Var1 is DB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89889" y="4886069"/>
            <a:ext cx="2086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SWAP(var1, AL)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97279" y="5287996"/>
            <a:ext cx="2066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XCHG  AX,30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97279" y="5686026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XCHG  var1, var2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58760" y="5693336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;Illegal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60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82359"/>
            <a:ext cx="10058400" cy="839042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ADD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310917"/>
            <a:ext cx="1117546" cy="1039318"/>
          </a:xfrm>
        </p:spPr>
      </p:pic>
      <p:sp>
        <p:nvSpPr>
          <p:cNvPr id="8" name="TextBox 7"/>
          <p:cNvSpPr txBox="1"/>
          <p:nvPr/>
        </p:nvSpPr>
        <p:spPr>
          <a:xfrm>
            <a:off x="1097280" y="1964110"/>
            <a:ext cx="2518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  DEST, SRC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78881" y="6462177"/>
            <a:ext cx="24080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FFFF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Department of CSE, MIST</a:t>
            </a:r>
            <a:endParaRPr lang="en-US" sz="1500" dirty="0">
              <a:solidFill>
                <a:srgbClr val="FFFF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7279" y="2378064"/>
            <a:ext cx="3470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 = Registers, Variables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5614" y="2378064"/>
            <a:ext cx="4124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 = Registers, Variables, Values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279" y="3261348"/>
            <a:ext cx="5500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bits (SRC) = Number of bits (DEST)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279" y="2819706"/>
            <a:ext cx="3126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ADD   AL, BH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35614" y="2819706"/>
            <a:ext cx="398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Task:   AL = AL + BH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35614" y="1977954"/>
            <a:ext cx="4626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Task:  DEST= DEST + SRC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279" y="3661458"/>
            <a:ext cx="5202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 and DEST can not be variables at a time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7279" y="4048214"/>
            <a:ext cx="3934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the following instructions: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97281" y="4489856"/>
            <a:ext cx="2046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 AH, DL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08718" y="5686026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;Illegal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45086" y="4489856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;Legal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97281" y="4889966"/>
            <a:ext cx="2065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var1, AL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63566" y="4489856"/>
            <a:ext cx="1744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AH=AH+DL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45085" y="4889966"/>
            <a:ext cx="2349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;Legal if Var1 is DB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94511" y="4889966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var1=var1+AL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97279" y="5287996"/>
            <a:ext cx="2123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 AX,Var1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45085" y="5287996"/>
            <a:ext cx="2434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;Legal if Var1 is DW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94511" y="5287996"/>
            <a:ext cx="1856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AX=AX+var1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97279" y="5686026"/>
            <a:ext cx="2255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 var1, var2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07638" y="4489856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 var1, 125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420604" y="4475854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;Legal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240880" y="4461852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var1=var1+125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324999" y="4889966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125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437965" y="4875964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;Legal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258241" y="4861962"/>
            <a:ext cx="147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=ch+125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46408" y="5282962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;Illegal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324999" y="528296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 320, al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1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82359"/>
            <a:ext cx="10058400" cy="839042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SUB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310917"/>
            <a:ext cx="1117546" cy="1039318"/>
          </a:xfrm>
        </p:spPr>
      </p:pic>
      <p:sp>
        <p:nvSpPr>
          <p:cNvPr id="8" name="TextBox 7"/>
          <p:cNvSpPr txBox="1"/>
          <p:nvPr/>
        </p:nvSpPr>
        <p:spPr>
          <a:xfrm>
            <a:off x="1097280" y="1964110"/>
            <a:ext cx="2461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   DEST, SRC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78881" y="6462177"/>
            <a:ext cx="24080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FFFF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Department of CSE, MIST</a:t>
            </a:r>
            <a:endParaRPr lang="en-US" sz="1500" dirty="0">
              <a:solidFill>
                <a:srgbClr val="FFFF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7279" y="2378064"/>
            <a:ext cx="3470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 = Registers, Variables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5614" y="2378064"/>
            <a:ext cx="4124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 = Registers, Variables, Values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279" y="3261348"/>
            <a:ext cx="5500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bits (SRC) = Number of bits (DEST)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279" y="2819706"/>
            <a:ext cx="3083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SUB   AL, BH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35614" y="2819706"/>
            <a:ext cx="398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Task:   AL = AL - BH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35614" y="1977954"/>
            <a:ext cx="4626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Task:  DEST= DEST - SRC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279" y="3661458"/>
            <a:ext cx="5202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 and DEST can not be variables at a time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40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82359"/>
            <a:ext cx="10058400" cy="839042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NEG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310917"/>
            <a:ext cx="1117546" cy="1039318"/>
          </a:xfrm>
        </p:spPr>
      </p:pic>
      <p:sp>
        <p:nvSpPr>
          <p:cNvPr id="8" name="TextBox 7"/>
          <p:cNvSpPr txBox="1"/>
          <p:nvPr/>
        </p:nvSpPr>
        <p:spPr>
          <a:xfrm>
            <a:off x="1097280" y="1964110"/>
            <a:ext cx="1895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   DEST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78881" y="6462177"/>
            <a:ext cx="24080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FFFF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Department of CSE, MIST</a:t>
            </a:r>
            <a:endParaRPr lang="en-US" sz="1500" dirty="0">
              <a:solidFill>
                <a:srgbClr val="FFFF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7279" y="2378064"/>
            <a:ext cx="3470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 = Registers, Variables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279" y="2819706"/>
            <a:ext cx="2626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NEG   AL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35614" y="2819706"/>
            <a:ext cx="3513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Task:   AL = - AL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35614" y="1977954"/>
            <a:ext cx="402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Task:  DEST= - DEST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00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82359"/>
            <a:ext cx="10058400" cy="839042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Registers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310917"/>
            <a:ext cx="1117546" cy="1039318"/>
          </a:xfrm>
        </p:spPr>
      </p:pic>
      <p:sp>
        <p:nvSpPr>
          <p:cNvPr id="8" name="TextBox 7"/>
          <p:cNvSpPr txBox="1"/>
          <p:nvPr/>
        </p:nvSpPr>
        <p:spPr>
          <a:xfrm>
            <a:off x="1097280" y="1964110"/>
            <a:ext cx="3096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ype of fast memory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78881" y="6462177"/>
            <a:ext cx="24080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FFFF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Department of CSE, MIST</a:t>
            </a:r>
            <a:endParaRPr lang="en-US" sz="1500" dirty="0">
              <a:solidFill>
                <a:srgbClr val="FFFF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7279" y="2506819"/>
            <a:ext cx="638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 store and transfer data and instructions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67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82359"/>
            <a:ext cx="10058400" cy="839042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INC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310917"/>
            <a:ext cx="1117546" cy="1039318"/>
          </a:xfrm>
        </p:spPr>
      </p:pic>
      <p:sp>
        <p:nvSpPr>
          <p:cNvPr id="8" name="TextBox 7"/>
          <p:cNvSpPr txBox="1"/>
          <p:nvPr/>
        </p:nvSpPr>
        <p:spPr>
          <a:xfrm>
            <a:off x="1097280" y="1964110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   DEST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78881" y="6462177"/>
            <a:ext cx="24080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FFFF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Department of CSE, MIST</a:t>
            </a:r>
            <a:endParaRPr lang="en-US" sz="1500" dirty="0">
              <a:solidFill>
                <a:srgbClr val="FFFF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7279" y="2378064"/>
            <a:ext cx="3470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 = Registers, Variables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279" y="2819706"/>
            <a:ext cx="2539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INC   AL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35614" y="2819706"/>
            <a:ext cx="3819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Task:   AL =  AL + 1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35614" y="1977954"/>
            <a:ext cx="4269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Task:  DEST= DEST + 1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97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82359"/>
            <a:ext cx="10058400" cy="839042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DEC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310917"/>
            <a:ext cx="1117546" cy="1039318"/>
          </a:xfrm>
        </p:spPr>
      </p:pic>
      <p:sp>
        <p:nvSpPr>
          <p:cNvPr id="8" name="TextBox 7"/>
          <p:cNvSpPr txBox="1"/>
          <p:nvPr/>
        </p:nvSpPr>
        <p:spPr>
          <a:xfrm>
            <a:off x="1097280" y="1964110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   DEST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78881" y="6462177"/>
            <a:ext cx="24080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FFFF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Department of CSE, MIST</a:t>
            </a:r>
            <a:endParaRPr lang="en-US" sz="1500" dirty="0">
              <a:solidFill>
                <a:srgbClr val="FFFF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7279" y="2378064"/>
            <a:ext cx="3470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 = Registers, Variables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279" y="2819706"/>
            <a:ext cx="2611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DEC   AL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35614" y="2819706"/>
            <a:ext cx="3819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Task:   AL =  AL - 1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35614" y="1977954"/>
            <a:ext cx="4269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Task:  DEST= DEST - 1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64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82359"/>
            <a:ext cx="10058400" cy="839042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Task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310917"/>
            <a:ext cx="1117546" cy="1039318"/>
          </a:xfrm>
        </p:spPr>
      </p:pic>
      <p:sp>
        <p:nvSpPr>
          <p:cNvPr id="8" name="TextBox 7"/>
          <p:cNvSpPr txBox="1"/>
          <p:nvPr/>
        </p:nvSpPr>
        <p:spPr>
          <a:xfrm>
            <a:off x="1097280" y="1964110"/>
            <a:ext cx="8442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instructions in Assembly Language for the following task: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78881" y="6462177"/>
            <a:ext cx="24080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FFFF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Department of CSE, MIST</a:t>
            </a:r>
            <a:endParaRPr lang="en-US" sz="1500" dirty="0">
              <a:solidFill>
                <a:srgbClr val="FFFF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0007" y="2437812"/>
            <a:ext cx="1845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= B – 2*A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92303" y="3035624"/>
            <a:ext cx="1536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  AL, 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53006" y="2420610"/>
            <a:ext cx="4261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[Consider A and B as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 variables]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92303" y="3449903"/>
            <a:ext cx="1656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 AL, AL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92303" y="3864182"/>
            <a:ext cx="1441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  AL, 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96591" y="3049793"/>
            <a:ext cx="1082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AL = 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96590" y="3449903"/>
            <a:ext cx="1353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AL = 2*A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96590" y="3850013"/>
            <a:ext cx="1724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AL = 2*A - 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92303" y="4278461"/>
            <a:ext cx="1536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  A, AL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96590" y="4264292"/>
            <a:ext cx="1562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A = 2*A - 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92303" y="4692740"/>
            <a:ext cx="1013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  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96590" y="4678571"/>
            <a:ext cx="1619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A = B – 2*A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82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2" grpId="0"/>
      <p:bldP spid="13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82359"/>
            <a:ext cx="10058400" cy="839042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Single Character Input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310917"/>
            <a:ext cx="1117546" cy="1039318"/>
          </a:xfrm>
        </p:spPr>
      </p:pic>
      <p:sp>
        <p:nvSpPr>
          <p:cNvPr id="8" name="TextBox 7"/>
          <p:cNvSpPr txBox="1"/>
          <p:nvPr/>
        </p:nvSpPr>
        <p:spPr>
          <a:xfrm>
            <a:off x="1097280" y="1964110"/>
            <a:ext cx="4497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Instruction: INT  21H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78881" y="6462177"/>
            <a:ext cx="24080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FFFF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Department of CSE, MIST</a:t>
            </a:r>
            <a:endParaRPr lang="en-US" sz="1500" dirty="0">
              <a:solidFill>
                <a:srgbClr val="FFFF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97280" y="2506819"/>
            <a:ext cx="4953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AH = 1 before calling INT  21H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7280" y="3049528"/>
            <a:ext cx="7633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character will be stored at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after calling INT 21H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7280" y="3592237"/>
            <a:ext cx="5718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AH works as Mode Selector here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75238" y="4263133"/>
            <a:ext cx="1457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  AH,1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75238" y="4663243"/>
            <a:ext cx="1178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 21H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75237" y="5083742"/>
            <a:ext cx="3145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Now use the input from AL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59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82359"/>
            <a:ext cx="10058400" cy="839042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Single Character Output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310917"/>
            <a:ext cx="1117546" cy="1039318"/>
          </a:xfrm>
        </p:spPr>
      </p:pic>
      <p:sp>
        <p:nvSpPr>
          <p:cNvPr id="8" name="TextBox 7"/>
          <p:cNvSpPr txBox="1"/>
          <p:nvPr/>
        </p:nvSpPr>
        <p:spPr>
          <a:xfrm>
            <a:off x="1097280" y="1964110"/>
            <a:ext cx="4497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Instruction: INT  21H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78881" y="6462177"/>
            <a:ext cx="24080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FFFF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Department of CSE, MIST</a:t>
            </a:r>
            <a:endParaRPr lang="en-US" sz="1500" dirty="0">
              <a:solidFill>
                <a:srgbClr val="FFFF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97280" y="2506819"/>
            <a:ext cx="4953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AH = 2 before calling INT  21H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7280" y="3049528"/>
            <a:ext cx="7448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output character at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before calling INT 21H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7280" y="3592237"/>
            <a:ext cx="5718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AH works as Mode Selector here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41055" y="4739210"/>
            <a:ext cx="1457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  AH,2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41055" y="5139320"/>
            <a:ext cx="1178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 21H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41055" y="4339100"/>
            <a:ext cx="3754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Set your required character at DL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92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/>
      <p:bldP spid="26" grpId="0"/>
      <p:bldP spid="27" grpId="0"/>
      <p:bldP spid="28" grpId="0"/>
      <p:bldP spid="29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82359"/>
            <a:ext cx="10058400" cy="839042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String Output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310917"/>
            <a:ext cx="1117546" cy="1039318"/>
          </a:xfrm>
        </p:spPr>
      </p:pic>
      <p:sp>
        <p:nvSpPr>
          <p:cNvPr id="8" name="TextBox 7"/>
          <p:cNvSpPr txBox="1"/>
          <p:nvPr/>
        </p:nvSpPr>
        <p:spPr>
          <a:xfrm>
            <a:off x="1097280" y="1964110"/>
            <a:ext cx="4497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Instruction: INT  21H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78881" y="6462177"/>
            <a:ext cx="24080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FFFF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Department of CSE, MIST</a:t>
            </a:r>
            <a:endParaRPr lang="en-US" sz="1500" dirty="0">
              <a:solidFill>
                <a:srgbClr val="FFFF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97280" y="2506819"/>
            <a:ext cx="4953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AH = 9 before calling INT  21H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7280" y="3049528"/>
            <a:ext cx="833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output string with a $ at the end as a DB type variable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7280" y="3592237"/>
            <a:ext cx="759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 the variable at DX by LEA before calling INT 21H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41055" y="4888510"/>
            <a:ext cx="1457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  AH,9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41055" y="5686464"/>
            <a:ext cx="1178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 21H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41055" y="4210197"/>
            <a:ext cx="3959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STRING1  DB  ‘HELLO WORLD$’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41055" y="5286354"/>
            <a:ext cx="235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  DX, STRING1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16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/>
      <p:bldP spid="26" grpId="0"/>
      <p:bldP spid="27" grpId="0"/>
      <p:bldP spid="28" grpId="0"/>
      <p:bldP spid="29" grpId="0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82359"/>
            <a:ext cx="10058400" cy="839042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Point To Remember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310917"/>
            <a:ext cx="1117546" cy="1039318"/>
          </a:xfrm>
        </p:spPr>
      </p:pic>
      <p:sp>
        <p:nvSpPr>
          <p:cNvPr id="8" name="TextBox 7"/>
          <p:cNvSpPr txBox="1"/>
          <p:nvPr/>
        </p:nvSpPr>
        <p:spPr>
          <a:xfrm>
            <a:off x="1097280" y="1964110"/>
            <a:ext cx="6440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AL gets changed after calling INT 21H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78881" y="6462177"/>
            <a:ext cx="24080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FFFF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Department of CSE, MIST</a:t>
            </a:r>
            <a:endParaRPr lang="en-US" sz="1500" dirty="0">
              <a:solidFill>
                <a:srgbClr val="FFFF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97280" y="2506819"/>
            <a:ext cx="10778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if you have a desired value at AL, store it at other place before calling INT 21H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9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1;p25"/>
          <p:cNvSpPr txBox="1">
            <a:spLocks noGrp="1"/>
          </p:cNvSpPr>
          <p:nvPr>
            <p:ph type="ctrTitle"/>
          </p:nvPr>
        </p:nvSpPr>
        <p:spPr>
          <a:xfrm>
            <a:off x="1963396" y="2948301"/>
            <a:ext cx="7941180" cy="842654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Thank You</a:t>
            </a:r>
            <a:endParaRPr lang="en-US" sz="48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52;p25"/>
          <p:cNvSpPr txBox="1">
            <a:spLocks noGrp="1"/>
          </p:cNvSpPr>
          <p:nvPr>
            <p:ph type="subTitle" idx="1"/>
          </p:nvPr>
        </p:nvSpPr>
        <p:spPr>
          <a:xfrm>
            <a:off x="1849638" y="4525309"/>
            <a:ext cx="5280219" cy="585075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Question?</a:t>
            </a:r>
            <a:endParaRPr lang="en" sz="2800" b="1" dirty="0">
              <a:solidFill>
                <a:srgbClr val="0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40354" y="6453632"/>
            <a:ext cx="189667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FFFF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Department of CSE</a:t>
            </a:r>
            <a:endParaRPr lang="en-US" sz="1500" dirty="0">
              <a:solidFill>
                <a:srgbClr val="FFFF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83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82359"/>
            <a:ext cx="10058400" cy="839042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Types of Registers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310917"/>
            <a:ext cx="1117546" cy="1039318"/>
          </a:xfrm>
        </p:spPr>
      </p:pic>
      <p:sp>
        <p:nvSpPr>
          <p:cNvPr id="8" name="TextBox 7"/>
          <p:cNvSpPr txBox="1"/>
          <p:nvPr/>
        </p:nvSpPr>
        <p:spPr>
          <a:xfrm>
            <a:off x="1097280" y="1964110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types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78881" y="6462177"/>
            <a:ext cx="24080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FFFF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Department of CSE, MIST</a:t>
            </a:r>
            <a:endParaRPr lang="en-US" sz="1500" dirty="0">
              <a:solidFill>
                <a:srgbClr val="FFFF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2576" y="2506819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Register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2576" y="2968484"/>
            <a:ext cx="2642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 Register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2576" y="3430149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 Register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7280" y="4122646"/>
            <a:ext cx="507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mainly focus on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Register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60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9" grpId="0"/>
      <p:bldP spid="10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82359"/>
            <a:ext cx="10058400" cy="839042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Data Register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310917"/>
            <a:ext cx="1117546" cy="1039318"/>
          </a:xfrm>
        </p:spPr>
      </p:pic>
      <p:sp>
        <p:nvSpPr>
          <p:cNvPr id="8" name="TextBox 7"/>
          <p:cNvSpPr txBox="1"/>
          <p:nvPr/>
        </p:nvSpPr>
        <p:spPr>
          <a:xfrm>
            <a:off x="1097280" y="1964110"/>
            <a:ext cx="1854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Holds data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78881" y="6462177"/>
            <a:ext cx="24080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FFFF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Department of CSE, MIST</a:t>
            </a:r>
            <a:endParaRPr lang="en-US" sz="1500" dirty="0">
              <a:solidFill>
                <a:srgbClr val="FFFF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280" y="2506819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 bit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7280" y="3049528"/>
            <a:ext cx="149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types: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45241" y="3511193"/>
            <a:ext cx="3904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AX:  Accumulator Register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45241" y="3972858"/>
            <a:ext cx="289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X:  Base Register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5241" y="4434523"/>
            <a:ext cx="3050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CX:  Count Register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45241" y="4896188"/>
            <a:ext cx="289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DX:  Data Register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82359"/>
            <a:ext cx="10058400" cy="83904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AX: Accumulator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310917"/>
            <a:ext cx="1117546" cy="1039318"/>
          </a:xfrm>
        </p:spPr>
      </p:pic>
      <p:sp>
        <p:nvSpPr>
          <p:cNvPr id="8" name="TextBox 7"/>
          <p:cNvSpPr txBox="1"/>
          <p:nvPr/>
        </p:nvSpPr>
        <p:spPr>
          <a:xfrm>
            <a:off x="1097280" y="1964110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 bit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78881" y="6462177"/>
            <a:ext cx="24080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FFFF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Department of CSE, MIST</a:t>
            </a:r>
            <a:endParaRPr lang="en-US" sz="1500" dirty="0">
              <a:solidFill>
                <a:srgbClr val="FFFF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280" y="2666877"/>
            <a:ext cx="6159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Upper and lower bytes can be used separately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7280" y="3380549"/>
            <a:ext cx="7447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 Purpose: Multiplication, Division,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Input, Output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46505" y="212009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77241" y="212009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07977" y="212009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238713" y="212009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08307" y="277364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939043" y="277364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169779" y="277364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400515" y="277364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28083" y="277364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858819" y="277364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089555" y="277364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320291" y="277364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69449" y="212009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700185" y="212009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930921" y="212009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161657" y="212009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831245" y="1957529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20848" y="2151924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53846" y="2151924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628083" y="2585833"/>
            <a:ext cx="0" cy="6237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70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/>
      <p:bldP spid="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82359"/>
            <a:ext cx="10058400" cy="83904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X: Base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310917"/>
            <a:ext cx="1117546" cy="1039318"/>
          </a:xfrm>
        </p:spPr>
      </p:pic>
      <p:sp>
        <p:nvSpPr>
          <p:cNvPr id="8" name="TextBox 7"/>
          <p:cNvSpPr txBox="1"/>
          <p:nvPr/>
        </p:nvSpPr>
        <p:spPr>
          <a:xfrm>
            <a:off x="1097280" y="1964110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 bit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78881" y="6462177"/>
            <a:ext cx="24080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FFFF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Department of CSE, MIST</a:t>
            </a:r>
            <a:endParaRPr lang="en-US" sz="1500" dirty="0">
              <a:solidFill>
                <a:srgbClr val="FFFF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280" y="2666877"/>
            <a:ext cx="6159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Upper and lower bytes can be used separately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7280" y="3380549"/>
            <a:ext cx="5689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 Purpose: General purpose register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46505" y="212009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77241" y="212009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07977" y="212009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238713" y="212009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08307" y="277364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939043" y="277364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169779" y="277364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400515" y="277364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28083" y="277364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858819" y="277364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089555" y="277364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320291" y="277364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69449" y="212009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700185" y="212009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930921" y="212009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161657" y="212009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831245" y="1957529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20848" y="215192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53846" y="2151924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628083" y="2585833"/>
            <a:ext cx="0" cy="6237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0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82359"/>
            <a:ext cx="10058400" cy="83904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CX: Count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310917"/>
            <a:ext cx="1117546" cy="1039318"/>
          </a:xfrm>
        </p:spPr>
      </p:pic>
      <p:sp>
        <p:nvSpPr>
          <p:cNvPr id="8" name="TextBox 7"/>
          <p:cNvSpPr txBox="1"/>
          <p:nvPr/>
        </p:nvSpPr>
        <p:spPr>
          <a:xfrm>
            <a:off x="1097280" y="1964110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 bit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78881" y="6462177"/>
            <a:ext cx="24080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FFFF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Department of CSE, MIST</a:t>
            </a:r>
            <a:endParaRPr lang="en-US" sz="1500" dirty="0">
              <a:solidFill>
                <a:srgbClr val="FFFF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280" y="2666877"/>
            <a:ext cx="6159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Upper and lower bytes can be used separately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7280" y="3380549"/>
            <a:ext cx="4783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 Purpose: Controlling loop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46505" y="212009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77241" y="212009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07977" y="212009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238713" y="212009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08307" y="277364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939043" y="277364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169779" y="277364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400515" y="277364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28083" y="277364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858819" y="277364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089555" y="277364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320291" y="277364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69449" y="212009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700185" y="212009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930921" y="212009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161657" y="212009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831245" y="1957529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CX: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20848" y="215192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53846" y="2151924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628083" y="2585833"/>
            <a:ext cx="0" cy="6237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67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82359"/>
            <a:ext cx="10058400" cy="83904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X: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310917"/>
            <a:ext cx="1117546" cy="1039318"/>
          </a:xfrm>
        </p:spPr>
      </p:pic>
      <p:sp>
        <p:nvSpPr>
          <p:cNvPr id="8" name="TextBox 7"/>
          <p:cNvSpPr txBox="1"/>
          <p:nvPr/>
        </p:nvSpPr>
        <p:spPr>
          <a:xfrm>
            <a:off x="1097280" y="1964110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 bit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78881" y="6462177"/>
            <a:ext cx="24080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FFFF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Department of CSE, MIST</a:t>
            </a:r>
            <a:endParaRPr lang="en-US" sz="1500" dirty="0">
              <a:solidFill>
                <a:srgbClr val="FFFF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280" y="2666877"/>
            <a:ext cx="6159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Upper and lower bytes can be used separately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7280" y="3380549"/>
            <a:ext cx="6644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 Purpose: Multiplication, Division, Output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46505" y="212009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77241" y="212009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07977" y="212009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238713" y="212009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08307" y="277364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939043" y="277364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169779" y="277364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400515" y="277364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28083" y="277364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858819" y="277364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089555" y="277364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320291" y="277364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69449" y="212009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700185" y="212009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930921" y="212009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161657" y="2120097"/>
            <a:ext cx="230736" cy="230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831245" y="1957529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20848" y="2151924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53846" y="2151924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628083" y="2585833"/>
            <a:ext cx="0" cy="6237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1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82359"/>
            <a:ext cx="10058400" cy="83904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Numbers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310917"/>
            <a:ext cx="1117546" cy="1039318"/>
          </a:xfrm>
        </p:spPr>
      </p:pic>
      <p:sp>
        <p:nvSpPr>
          <p:cNvPr id="8" name="TextBox 7"/>
          <p:cNvSpPr txBox="1"/>
          <p:nvPr/>
        </p:nvSpPr>
        <p:spPr>
          <a:xfrm>
            <a:off x="1097280" y="1903190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Numbers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78881" y="6462177"/>
            <a:ext cx="24080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FFFF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Department of CSE, MIST</a:t>
            </a:r>
            <a:endParaRPr lang="en-US" sz="1500" dirty="0">
              <a:solidFill>
                <a:srgbClr val="FFFF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7280" y="4320586"/>
            <a:ext cx="4556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base of the following numbers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45388" y="2289961"/>
            <a:ext cx="2202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end with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45388" y="2727345"/>
            <a:ext cx="2701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10110111b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95260" y="1964086"/>
            <a:ext cx="2076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Hexa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Numbers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14514" y="2327235"/>
            <a:ext cx="2217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end with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45388" y="4720696"/>
            <a:ext cx="1656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10110111b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14514" y="2690071"/>
            <a:ext cx="2611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start with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14514" y="3052907"/>
            <a:ext cx="2595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Legal Number: 2Ah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14514" y="3421507"/>
            <a:ext cx="2722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Illegal Number: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14514" y="3819710"/>
            <a:ext cx="2781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Legal Number: 0DAh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79890" y="1959691"/>
            <a:ext cx="2401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Decimal Numbers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27998" y="2346462"/>
            <a:ext cx="2090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end with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327998" y="2783846"/>
            <a:ext cx="2666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Legal Number: 128d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45824" y="3218227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Legal Number: 128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18850" y="4719663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45388" y="5144741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1Bh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18850" y="5143708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Hexa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45388" y="5588265"/>
            <a:ext cx="1528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10110111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18850" y="5587232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807461" y="4690177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3B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680923" y="4689144"/>
            <a:ext cx="1834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Wrong Format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807461" y="5114222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680923" y="5113189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07461" y="5557746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EAh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680923" y="5556713"/>
            <a:ext cx="1834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Wrong Format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614761" y="5557117"/>
            <a:ext cx="1811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Correct: 0EAh</a:t>
            </a:r>
            <a:endParaRPr lang="en-US" sz="2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62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37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1117</TotalTime>
  <Words>1291</Words>
  <Application>Microsoft Office PowerPoint</Application>
  <PresentationFormat>Widescreen</PresentationFormat>
  <Paragraphs>326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Calibri Light</vt:lpstr>
      <vt:lpstr>Georgia</vt:lpstr>
      <vt:lpstr>Times New Roman</vt:lpstr>
      <vt:lpstr>Wingdings</vt:lpstr>
      <vt:lpstr>Retrospect</vt:lpstr>
      <vt:lpstr>Assembly Language</vt:lpstr>
      <vt:lpstr>Registers</vt:lpstr>
      <vt:lpstr>Types of Registers</vt:lpstr>
      <vt:lpstr>Data Register</vt:lpstr>
      <vt:lpstr>AX: Accumulator Register</vt:lpstr>
      <vt:lpstr>BX: Base Register</vt:lpstr>
      <vt:lpstr>CX: Count Register</vt:lpstr>
      <vt:lpstr>DX: Data Register</vt:lpstr>
      <vt:lpstr>Representing Numbers</vt:lpstr>
      <vt:lpstr>Registers and Data Types</vt:lpstr>
      <vt:lpstr>Declaration of Variables</vt:lpstr>
      <vt:lpstr>Naming of Variables</vt:lpstr>
      <vt:lpstr>Format of Instruction</vt:lpstr>
      <vt:lpstr>Commonly Used Opcode</vt:lpstr>
      <vt:lpstr>MOV</vt:lpstr>
      <vt:lpstr>XCHG</vt:lpstr>
      <vt:lpstr>ADD</vt:lpstr>
      <vt:lpstr>SUB</vt:lpstr>
      <vt:lpstr>NEG</vt:lpstr>
      <vt:lpstr>INC</vt:lpstr>
      <vt:lpstr>DEC</vt:lpstr>
      <vt:lpstr>Task</vt:lpstr>
      <vt:lpstr>Single Character Input</vt:lpstr>
      <vt:lpstr>Single Character Output</vt:lpstr>
      <vt:lpstr>String Output</vt:lpstr>
      <vt:lpstr>Point To Remember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Bit Magnitude Comparator</dc:title>
  <dc:creator>ACER</dc:creator>
  <cp:lastModifiedBy>ACER</cp:lastModifiedBy>
  <cp:revision>169</cp:revision>
  <dcterms:created xsi:type="dcterms:W3CDTF">2021-02-26T06:55:01Z</dcterms:created>
  <dcterms:modified xsi:type="dcterms:W3CDTF">2021-03-29T02:00:35Z</dcterms:modified>
</cp:coreProperties>
</file>