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61" r:id="rId4"/>
    <p:sldId id="280" r:id="rId5"/>
    <p:sldId id="281" r:id="rId6"/>
    <p:sldId id="257" r:id="rId7"/>
    <p:sldId id="260" r:id="rId8"/>
    <p:sldId id="264" r:id="rId9"/>
    <p:sldId id="265" r:id="rId10"/>
    <p:sldId id="266" r:id="rId11"/>
    <p:sldId id="269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52C73-5924-4535-AE52-F4FF3A7AC0A3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F2400-3AF4-4BF0-8AF1-73629B43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44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F2400-3AF4-4BF0-8AF1-73629B4317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32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F2400-3AF4-4BF0-8AF1-73629B4317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94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F2400-3AF4-4BF0-8AF1-73629B4317D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63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F2400-3AF4-4BF0-8AF1-73629B4317D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92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F2400-3AF4-4BF0-8AF1-73629B4317D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2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F2400-3AF4-4BF0-8AF1-73629B4317D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5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D6AC-809B-415A-AE22-34E3D566B06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F4B2-C2A2-436A-BA09-E974BE70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0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D6AC-809B-415A-AE22-34E3D566B06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F4B2-C2A2-436A-BA09-E974BE70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5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D6AC-809B-415A-AE22-34E3D566B06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F4B2-C2A2-436A-BA09-E974BE70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4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D6AC-809B-415A-AE22-34E3D566B06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F4B2-C2A2-436A-BA09-E974BE70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2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D6AC-809B-415A-AE22-34E3D566B06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F4B2-C2A2-436A-BA09-E974BE70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3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D6AC-809B-415A-AE22-34E3D566B06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F4B2-C2A2-436A-BA09-E974BE70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3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D6AC-809B-415A-AE22-34E3D566B06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F4B2-C2A2-436A-BA09-E974BE70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5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D6AC-809B-415A-AE22-34E3D566B06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F4B2-C2A2-436A-BA09-E974BE70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9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D6AC-809B-415A-AE22-34E3D566B06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F4B2-C2A2-436A-BA09-E974BE70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D6AC-809B-415A-AE22-34E3D566B06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F4B2-C2A2-436A-BA09-E974BE70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95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ED6AC-809B-415A-AE22-34E3D566B06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F4B2-C2A2-436A-BA09-E974BE70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7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ED6AC-809B-415A-AE22-34E3D566B060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CF4B2-C2A2-436A-BA09-E974BE70E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3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Simple-As-Possible </a:t>
            </a:r>
            <a:r>
              <a:rPr lang="en-US"/>
              <a:t>(SAP-1)</a:t>
            </a:r>
            <a:br>
              <a:rPr lang="en-US"/>
            </a:br>
            <a:r>
              <a:rPr lang="en-US"/>
              <a:t>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96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15" y="232011"/>
            <a:ext cx="11267364" cy="141936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SAP-1 Architecture : 2. Input and MAR (Memory Address Register)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1536" y="3294369"/>
            <a:ext cx="110546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Function</a:t>
            </a:r>
          </a:p>
          <a:p>
            <a:r>
              <a:rPr lang="en-US" sz="2800" dirty="0"/>
              <a:t>Its job </a:t>
            </a:r>
            <a:r>
              <a:rPr lang="en-US" sz="2800" dirty="0">
                <a:solidFill>
                  <a:srgbClr val="0000FF"/>
                </a:solidFill>
              </a:rPr>
              <a:t>is to hold (latched) the address of PC into Memory Address Register (MAR)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Control Line on Input and MAR: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- Lm: Retrieving data from bus W into MAR.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561" y="1205073"/>
            <a:ext cx="6471822" cy="2076740"/>
          </a:xfrm>
        </p:spPr>
      </p:pic>
      <p:cxnSp>
        <p:nvCxnSpPr>
          <p:cNvPr id="9" name="Straight Connector 8"/>
          <p:cNvCxnSpPr/>
          <p:nvPr/>
        </p:nvCxnSpPr>
        <p:spPr>
          <a:xfrm>
            <a:off x="568184" y="5541622"/>
            <a:ext cx="52825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896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15" y="232011"/>
            <a:ext cx="11267364" cy="141936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SAP-1 Architecture : 2. Input and MAR (Memory Address Register)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00" y="1344387"/>
            <a:ext cx="9209997" cy="3268556"/>
          </a:xfrm>
        </p:spPr>
      </p:pic>
    </p:spTree>
    <p:extLst>
      <p:ext uri="{BB962C8B-B14F-4D97-AF65-F5344CB8AC3E}">
        <p14:creationId xmlns:p14="http://schemas.microsoft.com/office/powerpoint/2010/main" val="4035042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15" y="232012"/>
            <a:ext cx="11267364" cy="67972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SAP-1 Architecture : 3. RAM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2415" y="2837724"/>
            <a:ext cx="1105468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Function</a:t>
            </a:r>
          </a:p>
          <a:p>
            <a:r>
              <a:rPr lang="en-US" sz="2800" dirty="0"/>
              <a:t>The program code to be executed and data for SAP-1 computer is stored here.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Control Line on RAM:</a:t>
            </a:r>
          </a:p>
          <a:p>
            <a:endParaRPr lang="en-US" sz="2800" dirty="0"/>
          </a:p>
          <a:p>
            <a:r>
              <a:rPr lang="en-US" sz="2800" dirty="0"/>
              <a:t>- CE: Removing data 8 bit from memory to bus W.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33484" y="5459734"/>
            <a:ext cx="52825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154" y="911734"/>
            <a:ext cx="4725059" cy="1831466"/>
          </a:xfrm>
        </p:spPr>
      </p:pic>
    </p:spTree>
    <p:extLst>
      <p:ext uri="{BB962C8B-B14F-4D97-AF65-F5344CB8AC3E}">
        <p14:creationId xmlns:p14="http://schemas.microsoft.com/office/powerpoint/2010/main" val="1864007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15" y="232011"/>
            <a:ext cx="11267364" cy="1419367"/>
          </a:xfrm>
        </p:spPr>
        <p:txBody>
          <a:bodyPr>
            <a:normAutofit/>
          </a:bodyPr>
          <a:lstStyle/>
          <a:p>
            <a:r>
              <a:rPr lang="en-US" sz="4000" dirty="0"/>
              <a:t>SAP-1 Architecture : 3. RAM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81" y="1361602"/>
            <a:ext cx="11485728" cy="4916368"/>
          </a:xfrm>
        </p:spPr>
        <p:txBody>
          <a:bodyPr/>
          <a:lstStyle/>
          <a:p>
            <a:r>
              <a:rPr lang="en-US" sz="3600" dirty="0">
                <a:solidFill>
                  <a:srgbClr val="0000FF"/>
                </a:solidFill>
              </a:rPr>
              <a:t>Process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MAR applies  </a:t>
            </a:r>
            <a:r>
              <a:rPr lang="en-US" u="sng" dirty="0"/>
              <a:t>4-bit address </a:t>
            </a:r>
            <a:r>
              <a:rPr lang="en-US" dirty="0"/>
              <a:t>to the RAM, where a real read operation is performed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Thus, the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instruction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or </a:t>
            </a:r>
            <a:r>
              <a:rPr lang="en-US" dirty="0">
                <a:solidFill>
                  <a:srgbClr val="00B050"/>
                </a:solidFill>
              </a:rPr>
              <a:t>data</a:t>
            </a:r>
            <a:r>
              <a:rPr lang="en-US" dirty="0"/>
              <a:t> word stored in RAM is placed on the W bus for use by some other part of the computer.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182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15" y="232011"/>
            <a:ext cx="11267364" cy="62024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SAP-1 Architecture : 4. Instruction register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2415" y="2837724"/>
            <a:ext cx="110546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Function</a:t>
            </a:r>
          </a:p>
          <a:p>
            <a:r>
              <a:rPr lang="en-US" sz="2800" dirty="0"/>
              <a:t>IR contains the instruction (composed of OPCODE+ADDRESS) to be executed by SAP1 computer. 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Control Line on Instruction register:</a:t>
            </a:r>
          </a:p>
          <a:p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LI: Retrieve 8 bit data from bus W.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EI: Controls 4 bit data from IR to bus W.</a:t>
            </a:r>
          </a:p>
          <a:p>
            <a:endParaRPr lang="en-US" sz="28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96746" y="5464189"/>
            <a:ext cx="52825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672" y="852256"/>
            <a:ext cx="4791744" cy="2227348"/>
          </a:xfrm>
        </p:spPr>
      </p:pic>
      <p:cxnSp>
        <p:nvCxnSpPr>
          <p:cNvPr id="8" name="Straight Connector 7"/>
          <p:cNvCxnSpPr/>
          <p:nvPr/>
        </p:nvCxnSpPr>
        <p:spPr>
          <a:xfrm>
            <a:off x="896746" y="5904770"/>
            <a:ext cx="52825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847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15" y="232011"/>
            <a:ext cx="11267364" cy="1419367"/>
          </a:xfrm>
        </p:spPr>
        <p:txBody>
          <a:bodyPr>
            <a:normAutofit/>
          </a:bodyPr>
          <a:lstStyle/>
          <a:p>
            <a:r>
              <a:rPr lang="en-US" sz="4000" dirty="0"/>
              <a:t>SAP-1 Architecture : 4. Instruction register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81" y="1361602"/>
            <a:ext cx="11485728" cy="4916368"/>
          </a:xfrm>
        </p:spPr>
        <p:txBody>
          <a:bodyPr/>
          <a:lstStyle/>
          <a:p>
            <a:r>
              <a:rPr lang="en-US" sz="3600" dirty="0">
                <a:solidFill>
                  <a:srgbClr val="0000FF"/>
                </a:solidFill>
              </a:rPr>
              <a:t>Process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The contents of the IR are split into two nibbles.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The upper nibble is a two state output that goes directly to the block labelled ‘Controller-sequencer’.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The lower nibble is send to the W-bus.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60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15" y="232011"/>
            <a:ext cx="11267364" cy="1419367"/>
          </a:xfrm>
        </p:spPr>
        <p:txBody>
          <a:bodyPr>
            <a:normAutofit/>
          </a:bodyPr>
          <a:lstStyle/>
          <a:p>
            <a:r>
              <a:rPr lang="en-US" sz="4000" dirty="0"/>
              <a:t>SAP-1 Architecture : 5. Controller/Sequences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2415" y="2837724"/>
            <a:ext cx="110546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generates the control signals for each block so that actions occur in desired sequence. CLK signal is used to synchronize the overall operation of the SAP1 computer.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12-bit word comes out of the Controller-Sequencer block. This control word determines how the registers will react to the next positive CLK edge.</a:t>
            </a:r>
          </a:p>
          <a:p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806" y="941694"/>
            <a:ext cx="4204051" cy="2397293"/>
          </a:xfrm>
        </p:spPr>
      </p:pic>
    </p:spTree>
    <p:extLst>
      <p:ext uri="{BB962C8B-B14F-4D97-AF65-F5344CB8AC3E}">
        <p14:creationId xmlns:p14="http://schemas.microsoft.com/office/powerpoint/2010/main" val="1486163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15" y="232011"/>
            <a:ext cx="11267364" cy="1419367"/>
          </a:xfrm>
        </p:spPr>
        <p:txBody>
          <a:bodyPr>
            <a:normAutofit/>
          </a:bodyPr>
          <a:lstStyle/>
          <a:p>
            <a:r>
              <a:rPr lang="en-US" sz="4000" dirty="0"/>
              <a:t>SAP-1 Architecture : 6. Accumulator A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2415" y="2837724"/>
            <a:ext cx="110546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is a 8-bit buffer register that stores intermediate results during a computer run.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is always one of the operands of ADD, SUB and OUT instructions.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Control Line on Accumulator A: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La: Retrieve 8 bit data from bus W.</a:t>
            </a:r>
          </a:p>
          <a:p>
            <a:pPr marL="457200" indent="-457200">
              <a:buFontTx/>
              <a:buChar char="-"/>
            </a:pPr>
            <a:r>
              <a:rPr lang="en-US" sz="2800" dirty="0" err="1"/>
              <a:t>Ea</a:t>
            </a:r>
            <a:r>
              <a:rPr lang="en-US" sz="2800" dirty="0"/>
              <a:t>: Control the 8 bit data into bus W (The value appeared in the W bus)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985" y="875938"/>
            <a:ext cx="4991797" cy="2343477"/>
          </a:xfrm>
        </p:spPr>
      </p:pic>
      <p:cxnSp>
        <p:nvCxnSpPr>
          <p:cNvPr id="7" name="Straight Connector 6"/>
          <p:cNvCxnSpPr/>
          <p:nvPr/>
        </p:nvCxnSpPr>
        <p:spPr>
          <a:xfrm>
            <a:off x="869451" y="5473382"/>
            <a:ext cx="52825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969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15" y="232011"/>
            <a:ext cx="11267364" cy="1419367"/>
          </a:xfrm>
        </p:spPr>
        <p:txBody>
          <a:bodyPr>
            <a:normAutofit/>
          </a:bodyPr>
          <a:lstStyle/>
          <a:p>
            <a:r>
              <a:rPr lang="en-US" sz="4000" dirty="0"/>
              <a:t>SAP-1 Architecture : 7. Adder / </a:t>
            </a:r>
            <a:r>
              <a:rPr lang="en-US" sz="4000" dirty="0" err="1"/>
              <a:t>Substractor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2415" y="2837724"/>
            <a:ext cx="1105468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is a 2's complement adder-</a:t>
            </a:r>
            <a:r>
              <a:rPr lang="en-US" sz="2800" dirty="0" err="1"/>
              <a:t>subtractor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Control Line on Adder / </a:t>
            </a:r>
            <a:r>
              <a:rPr lang="en-US" sz="2800" dirty="0" err="1"/>
              <a:t>Substractor</a:t>
            </a:r>
            <a:r>
              <a:rPr lang="en-US" sz="2800" dirty="0"/>
              <a:t>: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Su: </a:t>
            </a:r>
            <a:r>
              <a:rPr lang="en-US" sz="2800" dirty="0">
                <a:solidFill>
                  <a:srgbClr val="FF0000"/>
                </a:solidFill>
              </a:rPr>
              <a:t>Low signal (0) </a:t>
            </a:r>
            <a:r>
              <a:rPr lang="en-US" sz="2800" dirty="0"/>
              <a:t>then addition operation, when </a:t>
            </a:r>
            <a:r>
              <a:rPr lang="en-US" sz="2800" dirty="0">
                <a:solidFill>
                  <a:srgbClr val="0000FF"/>
                </a:solidFill>
              </a:rPr>
              <a:t>signal high (1) </a:t>
            </a:r>
            <a:r>
              <a:rPr lang="en-US" sz="2800" dirty="0"/>
              <a:t>then the operation </a:t>
            </a:r>
            <a:r>
              <a:rPr lang="en-US" sz="2800" dirty="0" err="1"/>
              <a:t>substraction</a:t>
            </a:r>
            <a:r>
              <a:rPr lang="en-US" sz="2800" dirty="0"/>
              <a:t>.</a:t>
            </a:r>
          </a:p>
          <a:p>
            <a:pPr marL="457200" indent="-457200">
              <a:buFontTx/>
              <a:buChar char="-"/>
            </a:pPr>
            <a:r>
              <a:rPr lang="en-US" sz="2800" dirty="0" err="1"/>
              <a:t>Eu</a:t>
            </a:r>
            <a:r>
              <a:rPr lang="en-US" sz="2800" dirty="0"/>
              <a:t>: Send data to bus W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026" y="820398"/>
            <a:ext cx="4277766" cy="2423493"/>
          </a:xfrm>
        </p:spPr>
      </p:pic>
    </p:spTree>
    <p:extLst>
      <p:ext uri="{BB962C8B-B14F-4D97-AF65-F5344CB8AC3E}">
        <p14:creationId xmlns:p14="http://schemas.microsoft.com/office/powerpoint/2010/main" val="1419850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15" y="232011"/>
            <a:ext cx="11267364" cy="1419367"/>
          </a:xfrm>
        </p:spPr>
        <p:txBody>
          <a:bodyPr>
            <a:normAutofit/>
          </a:bodyPr>
          <a:lstStyle/>
          <a:p>
            <a:r>
              <a:rPr lang="en-US" sz="4000" dirty="0"/>
              <a:t>SAP-1 Architecture : 8. Register B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2415" y="2837724"/>
            <a:ext cx="1105468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is 8-bit buffer register which is primarily used to hold the other operand (one operand is always accumulator) of mathematical operations.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Control Line on Register B:</a:t>
            </a:r>
          </a:p>
          <a:p>
            <a:pPr marL="457200" indent="-457200">
              <a:buFontTx/>
              <a:buChar char="-"/>
            </a:pPr>
            <a:r>
              <a:rPr lang="en-US" sz="2800" dirty="0" err="1"/>
              <a:t>Lb</a:t>
            </a:r>
            <a:r>
              <a:rPr lang="en-US" sz="2800" dirty="0"/>
              <a:t>: Retrieve data from bus W to register B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362" y="1020932"/>
            <a:ext cx="4762500" cy="219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7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15" y="232012"/>
            <a:ext cx="11267364" cy="694402"/>
          </a:xfrm>
        </p:spPr>
        <p:txBody>
          <a:bodyPr>
            <a:normAutofit fontScale="90000"/>
          </a:bodyPr>
          <a:lstStyle/>
          <a:p>
            <a:r>
              <a:rPr lang="en-US" dirty="0"/>
              <a:t>SAP-1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15" y="1035594"/>
            <a:ext cx="11572604" cy="5174137"/>
          </a:xfrm>
        </p:spPr>
        <p:txBody>
          <a:bodyPr/>
          <a:lstStyle/>
          <a:p>
            <a:r>
              <a:rPr lang="en-US" dirty="0"/>
              <a:t>The Simple-As-Possible (SAP)-1 computer is a very basic model of a microprocessor explained. </a:t>
            </a:r>
          </a:p>
          <a:p>
            <a:r>
              <a:rPr lang="en-US" dirty="0"/>
              <a:t>The SAP-1 design contains </a:t>
            </a:r>
            <a:r>
              <a:rPr lang="en-US" u="sng" dirty="0"/>
              <a:t>the basic necessities </a:t>
            </a:r>
            <a:r>
              <a:rPr lang="en-US" dirty="0"/>
              <a:t>for </a:t>
            </a:r>
            <a:r>
              <a:rPr lang="en-US" dirty="0">
                <a:solidFill>
                  <a:srgbClr val="C00000"/>
                </a:solidFill>
              </a:rPr>
              <a:t>a functional Microprocessor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rgbClr val="0000FF"/>
                </a:solidFill>
              </a:rPr>
              <a:t>Its primary purpose is to develop a basic understanding of how a microprocessor works, interacts with memory and other parts of the system like input and output. </a:t>
            </a:r>
          </a:p>
          <a:p>
            <a:r>
              <a:rPr lang="en-US" dirty="0"/>
              <a:t>The instruction set is very limited and is simple.</a:t>
            </a:r>
          </a:p>
          <a:p>
            <a:r>
              <a:rPr lang="en-US" dirty="0"/>
              <a:t>SAP is Simple-As-Possible Computer. The type of computer is specially designed for the academic purpose and nothing has to do with the commercial use.</a:t>
            </a:r>
          </a:p>
        </p:txBody>
      </p:sp>
    </p:spTree>
    <p:extLst>
      <p:ext uri="{BB962C8B-B14F-4D97-AF65-F5344CB8AC3E}">
        <p14:creationId xmlns:p14="http://schemas.microsoft.com/office/powerpoint/2010/main" val="396012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15" y="232011"/>
            <a:ext cx="11267364" cy="1419367"/>
          </a:xfrm>
        </p:spPr>
        <p:txBody>
          <a:bodyPr>
            <a:normAutofit/>
          </a:bodyPr>
          <a:lstStyle/>
          <a:p>
            <a:r>
              <a:rPr lang="en-US" sz="4000" dirty="0"/>
              <a:t>SAP-1 Architecture : 9. Output Register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2415" y="2987849"/>
            <a:ext cx="110546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This registers hold the output of OUT instruction.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Control Line on Output Register: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Lo: Retrieve data 8 bits from bus 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620" y="843378"/>
            <a:ext cx="3736348" cy="235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99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15" y="232011"/>
            <a:ext cx="11267364" cy="1419367"/>
          </a:xfrm>
        </p:spPr>
        <p:txBody>
          <a:bodyPr>
            <a:normAutofit/>
          </a:bodyPr>
          <a:lstStyle/>
          <a:p>
            <a:r>
              <a:rPr lang="en-US" sz="4000" dirty="0"/>
              <a:t>SAP-1 Architecture : 10. Binary display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8754" y="4301407"/>
            <a:ext cx="110546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is a row of eight LEDs to show the contents of output register.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Binary display unit is the output device for the SAP-1 microprocessor.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300" y="997089"/>
            <a:ext cx="3736348" cy="253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7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2415" y="232011"/>
            <a:ext cx="11267364" cy="1419367"/>
          </a:xfrm>
        </p:spPr>
        <p:txBody>
          <a:bodyPr>
            <a:normAutofit/>
          </a:bodyPr>
          <a:lstStyle/>
          <a:p>
            <a:r>
              <a:rPr lang="en-US" sz="4000" dirty="0"/>
              <a:t>SAP-1 Architecture : Exercise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834" y="941694"/>
            <a:ext cx="7854035" cy="590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28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15" y="232012"/>
            <a:ext cx="11267364" cy="694402"/>
          </a:xfrm>
        </p:spPr>
        <p:txBody>
          <a:bodyPr>
            <a:normAutofit fontScale="90000"/>
          </a:bodyPr>
          <a:lstStyle/>
          <a:p>
            <a:r>
              <a:rPr lang="en-US" dirty="0"/>
              <a:t>SAP-1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15" y="1035594"/>
            <a:ext cx="11062648" cy="5174137"/>
          </a:xfrm>
        </p:spPr>
        <p:txBody>
          <a:bodyPr/>
          <a:lstStyle/>
          <a:p>
            <a:r>
              <a:rPr lang="en-US" dirty="0"/>
              <a:t>The architecture is </a:t>
            </a:r>
            <a:r>
              <a:rPr lang="en-US" dirty="0">
                <a:solidFill>
                  <a:srgbClr val="C00000"/>
                </a:solidFill>
              </a:rPr>
              <a:t>8 bits </a:t>
            </a:r>
            <a:r>
              <a:rPr lang="en-US" dirty="0"/>
              <a:t>and comprises of </a:t>
            </a:r>
            <a:r>
              <a:rPr lang="en-US" dirty="0">
                <a:solidFill>
                  <a:srgbClr val="0000FF"/>
                </a:solidFill>
              </a:rPr>
              <a:t>16 X 8 memory</a:t>
            </a:r>
            <a:r>
              <a:rPr lang="en-US" dirty="0"/>
              <a:t>. </a:t>
            </a:r>
            <a:r>
              <a:rPr lang="en-US" u="sng" dirty="0"/>
              <a:t>16 memory locations with 8 bits in each location</a:t>
            </a:r>
            <a:r>
              <a:rPr lang="en-US" dirty="0"/>
              <a:t>. All instructions (</a:t>
            </a:r>
            <a:r>
              <a:rPr lang="en-US" dirty="0">
                <a:solidFill>
                  <a:srgbClr val="FF0000"/>
                </a:solidFill>
              </a:rPr>
              <a:t>5 only</a:t>
            </a:r>
            <a:r>
              <a:rPr lang="en-US" dirty="0"/>
              <a:t>) get stored in this memory. It means SAP cannot store program having more than 16 instructions.</a:t>
            </a:r>
          </a:p>
          <a:p>
            <a:r>
              <a:rPr lang="en-US" dirty="0"/>
              <a:t>SAP can only perform addition and subtraction and no logical operation. These arithmetic operations are performed by an adder/</a:t>
            </a:r>
            <a:r>
              <a:rPr lang="en-US" dirty="0" err="1"/>
              <a:t>subtractor</a:t>
            </a:r>
            <a:r>
              <a:rPr lang="en-US" dirty="0"/>
              <a:t> unit.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71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919" y="0"/>
            <a:ext cx="6506307" cy="6858000"/>
          </a:xfrm>
        </p:spPr>
      </p:pic>
    </p:spTree>
    <p:extLst>
      <p:ext uri="{BB962C8B-B14F-4D97-AF65-F5344CB8AC3E}">
        <p14:creationId xmlns:p14="http://schemas.microsoft.com/office/powerpoint/2010/main" val="2077089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85" y="0"/>
            <a:ext cx="11334748" cy="6858000"/>
          </a:xfrm>
        </p:spPr>
      </p:pic>
    </p:spTree>
    <p:extLst>
      <p:ext uri="{BB962C8B-B14F-4D97-AF65-F5344CB8AC3E}">
        <p14:creationId xmlns:p14="http://schemas.microsoft.com/office/powerpoint/2010/main" val="3102505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06641" y="6457890"/>
            <a:ext cx="76518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Tx/>
              <a:buNone/>
            </a:pPr>
            <a:r>
              <a:rPr lang="en-US" altLang="en-US" sz="2000" b="1" dirty="0">
                <a:solidFill>
                  <a:srgbClr val="0033CC"/>
                </a:solidFill>
                <a:latin typeface="Verdana" panose="020B0604030504040204" pitchFamily="34" charset="0"/>
              </a:rPr>
              <a:t>CON = C</a:t>
            </a:r>
            <a:r>
              <a:rPr lang="en-US" altLang="en-US" sz="2000" b="1" baseline="-25000" dirty="0">
                <a:solidFill>
                  <a:srgbClr val="0033CC"/>
                </a:solidFill>
                <a:latin typeface="Verdana" panose="020B0604030504040204" pitchFamily="34" charset="0"/>
              </a:rPr>
              <a:t>P </a:t>
            </a:r>
            <a:r>
              <a:rPr lang="en-US" altLang="en-US" sz="2000" b="1" dirty="0">
                <a:solidFill>
                  <a:srgbClr val="0033CC"/>
                </a:solidFill>
                <a:latin typeface="Verdana" panose="020B0604030504040204" pitchFamily="34" charset="0"/>
              </a:rPr>
              <a:t>E</a:t>
            </a:r>
            <a:r>
              <a:rPr lang="en-US" altLang="en-US" sz="2000" b="1" baseline="-25000" dirty="0">
                <a:solidFill>
                  <a:srgbClr val="0033CC"/>
                </a:solidFill>
                <a:latin typeface="Verdana" panose="020B0604030504040204" pitchFamily="34" charset="0"/>
              </a:rPr>
              <a:t>P </a:t>
            </a:r>
            <a:r>
              <a:rPr lang="en-US" altLang="en-US" sz="2000" b="1" dirty="0">
                <a:solidFill>
                  <a:srgbClr val="0033CC"/>
                </a:solidFill>
                <a:latin typeface="Verdana" panose="020B0604030504040204" pitchFamily="34" charset="0"/>
              </a:rPr>
              <a:t>L’</a:t>
            </a:r>
            <a:r>
              <a:rPr lang="en-US" altLang="en-US" sz="2000" b="1" baseline="-25000" dirty="0">
                <a:solidFill>
                  <a:srgbClr val="0033CC"/>
                </a:solidFill>
                <a:latin typeface="Verdana" panose="020B0604030504040204" pitchFamily="34" charset="0"/>
              </a:rPr>
              <a:t>M </a:t>
            </a:r>
            <a:r>
              <a:rPr lang="en-US" altLang="en-US" sz="2000" b="1" dirty="0">
                <a:solidFill>
                  <a:srgbClr val="0033CC"/>
                </a:solidFill>
                <a:latin typeface="Verdana" panose="020B0604030504040204" pitchFamily="34" charset="0"/>
              </a:rPr>
              <a:t>CE’</a:t>
            </a:r>
            <a:r>
              <a:rPr lang="en-US" altLang="en-US" sz="2000" b="1" baseline="-25000" dirty="0">
                <a:solidFill>
                  <a:srgbClr val="0033CC"/>
                </a:solidFill>
                <a:latin typeface="Verdana" panose="020B0604030504040204" pitchFamily="34" charset="0"/>
              </a:rPr>
              <a:t>     </a:t>
            </a:r>
            <a:r>
              <a:rPr lang="en-US" altLang="en-US" sz="2000" b="1" dirty="0">
                <a:solidFill>
                  <a:srgbClr val="0033CC"/>
                </a:solidFill>
                <a:latin typeface="Verdana" panose="020B0604030504040204" pitchFamily="34" charset="0"/>
              </a:rPr>
              <a:t>L’</a:t>
            </a:r>
            <a:r>
              <a:rPr lang="en-US" altLang="en-US" sz="2000" b="1" baseline="-25000" dirty="0">
                <a:solidFill>
                  <a:srgbClr val="0033CC"/>
                </a:solidFill>
                <a:latin typeface="Verdana" panose="020B0604030504040204" pitchFamily="34" charset="0"/>
              </a:rPr>
              <a:t>I </a:t>
            </a:r>
            <a:r>
              <a:rPr lang="en-US" altLang="en-US" sz="2000" b="1" dirty="0">
                <a:solidFill>
                  <a:srgbClr val="0033CC"/>
                </a:solidFill>
                <a:latin typeface="Verdana" panose="020B0604030504040204" pitchFamily="34" charset="0"/>
              </a:rPr>
              <a:t>E’</a:t>
            </a:r>
            <a:r>
              <a:rPr lang="en-US" altLang="en-US" sz="2000" b="1" baseline="-25000" dirty="0">
                <a:solidFill>
                  <a:srgbClr val="0033CC"/>
                </a:solidFill>
                <a:latin typeface="Verdana" panose="020B0604030504040204" pitchFamily="34" charset="0"/>
              </a:rPr>
              <a:t>I </a:t>
            </a:r>
            <a:r>
              <a:rPr lang="en-US" altLang="en-US" sz="2000" b="1" dirty="0">
                <a:solidFill>
                  <a:srgbClr val="0033CC"/>
                </a:solidFill>
                <a:latin typeface="Verdana" panose="020B0604030504040204" pitchFamily="34" charset="0"/>
              </a:rPr>
              <a:t>L’</a:t>
            </a:r>
            <a:r>
              <a:rPr lang="en-US" altLang="en-US" sz="2000" b="1" baseline="-25000" dirty="0">
                <a:solidFill>
                  <a:srgbClr val="0033CC"/>
                </a:solidFill>
                <a:latin typeface="Verdana" panose="020B0604030504040204" pitchFamily="34" charset="0"/>
              </a:rPr>
              <a:t>A </a:t>
            </a:r>
            <a:r>
              <a:rPr lang="en-US" altLang="en-US" sz="2000" b="1" dirty="0">
                <a:solidFill>
                  <a:srgbClr val="0033CC"/>
                </a:solidFill>
                <a:latin typeface="Verdana" panose="020B0604030504040204" pitchFamily="34" charset="0"/>
              </a:rPr>
              <a:t>E</a:t>
            </a:r>
            <a:r>
              <a:rPr lang="en-US" altLang="en-US" sz="2000" b="1" baseline="-25000" dirty="0">
                <a:solidFill>
                  <a:srgbClr val="0033CC"/>
                </a:solidFill>
                <a:latin typeface="Verdana" panose="020B0604030504040204" pitchFamily="34" charset="0"/>
              </a:rPr>
              <a:t>A     </a:t>
            </a:r>
            <a:r>
              <a:rPr lang="en-US" altLang="en-US" sz="2000" b="1" dirty="0">
                <a:solidFill>
                  <a:srgbClr val="0033CC"/>
                </a:solidFill>
                <a:latin typeface="Verdana" panose="020B0604030504040204" pitchFamily="34" charset="0"/>
              </a:rPr>
              <a:t>S</a:t>
            </a:r>
            <a:r>
              <a:rPr lang="en-US" altLang="en-US" sz="2000" b="1" baseline="-25000" dirty="0">
                <a:solidFill>
                  <a:srgbClr val="0033CC"/>
                </a:solidFill>
                <a:latin typeface="Verdana" panose="020B0604030504040204" pitchFamily="34" charset="0"/>
              </a:rPr>
              <a:t>U </a:t>
            </a:r>
            <a:r>
              <a:rPr lang="en-US" altLang="en-US" sz="2000" b="1" dirty="0">
                <a:solidFill>
                  <a:srgbClr val="0033CC"/>
                </a:solidFill>
                <a:latin typeface="Verdana" panose="020B0604030504040204" pitchFamily="34" charset="0"/>
              </a:rPr>
              <a:t>E</a:t>
            </a:r>
            <a:r>
              <a:rPr lang="en-US" altLang="en-US" sz="2000" b="1" baseline="-25000" dirty="0">
                <a:solidFill>
                  <a:srgbClr val="0033CC"/>
                </a:solidFill>
                <a:latin typeface="Verdana" panose="020B0604030504040204" pitchFamily="34" charset="0"/>
              </a:rPr>
              <a:t>U </a:t>
            </a:r>
            <a:r>
              <a:rPr lang="en-US" altLang="en-US" sz="2000" b="1" dirty="0">
                <a:solidFill>
                  <a:srgbClr val="0033CC"/>
                </a:solidFill>
                <a:latin typeface="Verdana" panose="020B0604030504040204" pitchFamily="34" charset="0"/>
              </a:rPr>
              <a:t>L’</a:t>
            </a:r>
            <a:r>
              <a:rPr lang="en-US" altLang="en-US" sz="2000" b="1" baseline="-25000" dirty="0">
                <a:solidFill>
                  <a:srgbClr val="0033CC"/>
                </a:solidFill>
                <a:latin typeface="Verdana" panose="020B0604030504040204" pitchFamily="34" charset="0"/>
              </a:rPr>
              <a:t>B </a:t>
            </a:r>
            <a:r>
              <a:rPr lang="en-US" altLang="en-US" sz="2000" b="1" dirty="0">
                <a:solidFill>
                  <a:srgbClr val="0033CC"/>
                </a:solidFill>
                <a:latin typeface="Verdana" panose="020B0604030504040204" pitchFamily="34" charset="0"/>
              </a:rPr>
              <a:t>L’</a:t>
            </a:r>
            <a:r>
              <a:rPr lang="en-US" altLang="en-US" sz="2000" b="1" baseline="-25000" dirty="0">
                <a:solidFill>
                  <a:srgbClr val="0033CC"/>
                </a:solidFill>
                <a:latin typeface="Verdana" panose="020B0604030504040204" pitchFamily="34" charset="0"/>
              </a:rPr>
              <a:t>O</a:t>
            </a:r>
            <a:endParaRPr lang="en-US" altLang="en-US" sz="2000" b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35069" y="2155391"/>
            <a:ext cx="2697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Block diagram of Simple-As-Possible (SAP)-1 Architecture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45" y="133165"/>
            <a:ext cx="8132253" cy="6154600"/>
          </a:xfrm>
        </p:spPr>
      </p:pic>
    </p:spTree>
    <p:extLst>
      <p:ext uri="{BB962C8B-B14F-4D97-AF65-F5344CB8AC3E}">
        <p14:creationId xmlns:p14="http://schemas.microsoft.com/office/powerpoint/2010/main" val="3561244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15" y="232012"/>
            <a:ext cx="11267364" cy="694402"/>
          </a:xfrm>
        </p:spPr>
        <p:txBody>
          <a:bodyPr>
            <a:normAutofit fontScale="90000"/>
          </a:bodyPr>
          <a:lstStyle/>
          <a:p>
            <a:r>
              <a:rPr lang="en-US" dirty="0"/>
              <a:t>SAP-1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15" y="1035594"/>
            <a:ext cx="11062648" cy="517413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Counter Program (Program Counter)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Register Input &amp; Memory Address Register (MAR)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16 x 8 RAM 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Register Instructions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Control Sequencer (Control Sequencer)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Accumulator 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Adder / </a:t>
            </a:r>
            <a:r>
              <a:rPr lang="en-US" dirty="0" err="1"/>
              <a:t>Substractor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Register 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Output Register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Binary display</a:t>
            </a:r>
          </a:p>
        </p:txBody>
      </p:sp>
    </p:spTree>
    <p:extLst>
      <p:ext uri="{BB962C8B-B14F-4D97-AF65-F5344CB8AC3E}">
        <p14:creationId xmlns:p14="http://schemas.microsoft.com/office/powerpoint/2010/main" val="228033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15" y="232011"/>
            <a:ext cx="11267364" cy="1419367"/>
          </a:xfrm>
        </p:spPr>
        <p:txBody>
          <a:bodyPr>
            <a:normAutofit/>
          </a:bodyPr>
          <a:lstStyle/>
          <a:p>
            <a:r>
              <a:rPr lang="en-US" sz="4000" dirty="0"/>
              <a:t>SAP-1 Architecture : 1. Program Counter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01" y="941694"/>
            <a:ext cx="5743575" cy="2352675"/>
          </a:xfrm>
        </p:spPr>
      </p:pic>
      <p:sp>
        <p:nvSpPr>
          <p:cNvPr id="5" name="TextBox 4"/>
          <p:cNvSpPr txBox="1"/>
          <p:nvPr/>
        </p:nvSpPr>
        <p:spPr>
          <a:xfrm>
            <a:off x="331536" y="3294369"/>
            <a:ext cx="110546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Function</a:t>
            </a:r>
          </a:p>
          <a:p>
            <a:r>
              <a:rPr lang="en-US" sz="2800" dirty="0"/>
              <a:t>Its job </a:t>
            </a:r>
            <a:r>
              <a:rPr lang="en-US" sz="2800" dirty="0">
                <a:solidFill>
                  <a:srgbClr val="0000FF"/>
                </a:solidFill>
              </a:rPr>
              <a:t>is to send to the memory </a:t>
            </a:r>
            <a:r>
              <a:rPr lang="en-US" sz="2800" dirty="0">
                <a:solidFill>
                  <a:srgbClr val="7030A0"/>
                </a:solidFill>
              </a:rPr>
              <a:t>address the memory address of the next instruction </a:t>
            </a:r>
            <a:r>
              <a:rPr lang="en-US" sz="2800" dirty="0"/>
              <a:t>to be executed and fetched.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Control Line on Program Counter (PC):</a:t>
            </a:r>
          </a:p>
          <a:p>
            <a:r>
              <a:rPr lang="en-US" sz="2800" dirty="0"/>
              <a:t>- Ep: Transfer value from PC to Bus W</a:t>
            </a:r>
          </a:p>
          <a:p>
            <a:r>
              <a:rPr lang="en-US" sz="2800" dirty="0"/>
              <a:t>- </a:t>
            </a:r>
            <a:r>
              <a:rPr lang="en-US" sz="2800" dirty="0" err="1"/>
              <a:t>Cp</a:t>
            </a:r>
            <a:r>
              <a:rPr lang="en-US" sz="2800" dirty="0"/>
              <a:t>: Controls increment PC: PC           </a:t>
            </a:r>
            <a:r>
              <a:rPr lang="en-US" sz="2800" dirty="0" err="1"/>
              <a:t>PC</a:t>
            </a:r>
            <a:r>
              <a:rPr lang="en-US" sz="2800" dirty="0"/>
              <a:t> + 1</a:t>
            </a:r>
          </a:p>
          <a:p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045715" y="6121546"/>
            <a:ext cx="709684" cy="0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788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15" y="232011"/>
            <a:ext cx="11267364" cy="1419367"/>
          </a:xfrm>
        </p:spPr>
        <p:txBody>
          <a:bodyPr>
            <a:normAutofit/>
          </a:bodyPr>
          <a:lstStyle/>
          <a:p>
            <a:r>
              <a:rPr lang="en-US" sz="4000" dirty="0"/>
              <a:t>SAP-1 Architecture : 1. Program Counter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15" y="1065970"/>
            <a:ext cx="11388514" cy="5531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</a:rPr>
              <a:t>Process</a:t>
            </a:r>
          </a:p>
          <a:p>
            <a:pPr marL="0" indent="0">
              <a:buNone/>
            </a:pPr>
            <a:r>
              <a:rPr lang="en-US" dirty="0"/>
              <a:t>1) The PC is reset to 0000 before each computer run</a:t>
            </a:r>
          </a:p>
          <a:p>
            <a:pPr marL="0" indent="0">
              <a:buNone/>
            </a:pPr>
            <a:r>
              <a:rPr lang="en-US" dirty="0"/>
              <a:t>2) When the computer run begins, the PC sends address 0000 to the MAR.</a:t>
            </a:r>
          </a:p>
          <a:p>
            <a:pPr marL="0" indent="0">
              <a:buNone/>
            </a:pPr>
            <a:r>
              <a:rPr lang="en-US" dirty="0"/>
              <a:t>3) The pc is then incremented to get 0001.</a:t>
            </a:r>
          </a:p>
          <a:p>
            <a:pPr marL="0" indent="0">
              <a:buNone/>
            </a:pPr>
            <a:r>
              <a:rPr lang="pt-BR" dirty="0"/>
              <a:t>MAR          PC</a:t>
            </a:r>
            <a:br>
              <a:rPr lang="pt-BR" dirty="0"/>
            </a:br>
            <a:r>
              <a:rPr lang="pt-BR" dirty="0"/>
              <a:t>PC              PC + 1 </a:t>
            </a:r>
            <a:br>
              <a:rPr lang="pt-BR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4) After the first instruction is fetched and executed, the PC sends address 0001 to the memory.</a:t>
            </a:r>
          </a:p>
          <a:p>
            <a:pPr marL="0" indent="0">
              <a:buNone/>
            </a:pPr>
            <a:r>
              <a:rPr lang="en-US" dirty="0"/>
              <a:t>In this way, the PC is keeping track of the next instruction to be executed.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247438" y="3448685"/>
            <a:ext cx="709684" cy="0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247438" y="3814445"/>
            <a:ext cx="709684" cy="0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94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977</Words>
  <Application>Microsoft Office PowerPoint</Application>
  <PresentationFormat>Widescreen</PresentationFormat>
  <Paragraphs>112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Verdana</vt:lpstr>
      <vt:lpstr>Wingdings</vt:lpstr>
      <vt:lpstr>Office Theme</vt:lpstr>
      <vt:lpstr>Simple-As-Possible (SAP-1) part 1</vt:lpstr>
      <vt:lpstr>SAP-1</vt:lpstr>
      <vt:lpstr>SAP-1</vt:lpstr>
      <vt:lpstr>PowerPoint Presentation</vt:lpstr>
      <vt:lpstr>PowerPoint Presentation</vt:lpstr>
      <vt:lpstr>PowerPoint Presentation</vt:lpstr>
      <vt:lpstr>SAP-1 Architecture</vt:lpstr>
      <vt:lpstr>SAP-1 Architecture : 1. Program Counter </vt:lpstr>
      <vt:lpstr>SAP-1 Architecture : 1. Program Counter </vt:lpstr>
      <vt:lpstr>SAP-1 Architecture : 2. Input and MAR (Memory Address Register) </vt:lpstr>
      <vt:lpstr>SAP-1 Architecture : 2. Input and MAR (Memory Address Register) </vt:lpstr>
      <vt:lpstr>SAP-1 Architecture : 3. RAM </vt:lpstr>
      <vt:lpstr>SAP-1 Architecture : 3. RAM </vt:lpstr>
      <vt:lpstr>SAP-1 Architecture : 4. Instruction register </vt:lpstr>
      <vt:lpstr>SAP-1 Architecture : 4. Instruction register </vt:lpstr>
      <vt:lpstr>SAP-1 Architecture : 5. Controller/Sequences </vt:lpstr>
      <vt:lpstr>SAP-1 Architecture : 6. Accumulator A </vt:lpstr>
      <vt:lpstr>SAP-1 Architecture : 7. Adder / Substractor </vt:lpstr>
      <vt:lpstr>SAP-1 Architecture : 8. Register B </vt:lpstr>
      <vt:lpstr>SAP-1 Architecture : 9. Output Register </vt:lpstr>
      <vt:lpstr>SAP-1 Architecture : 10. Binary display </vt:lpstr>
      <vt:lpstr>SAP-1 Architecture : Exercise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Nasif M.</dc:creator>
  <cp:lastModifiedBy>fariavns9@gmail.com</cp:lastModifiedBy>
  <cp:revision>145</cp:revision>
  <dcterms:created xsi:type="dcterms:W3CDTF">2018-02-17T15:06:54Z</dcterms:created>
  <dcterms:modified xsi:type="dcterms:W3CDTF">2021-08-13T18:59:22Z</dcterms:modified>
</cp:coreProperties>
</file>