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Prepared by: </a:t>
            </a:r>
            <a:r>
              <a:rPr lang="en-US" sz="1800" dirty="0" err="1"/>
              <a:t>Lec</a:t>
            </a:r>
            <a:r>
              <a:rPr lang="en-US" sz="1800" dirty="0"/>
              <a:t> </a:t>
            </a:r>
            <a:r>
              <a:rPr lang="en-US" sz="1800" dirty="0" err="1"/>
              <a:t>Tasmiah</a:t>
            </a:r>
            <a:r>
              <a:rPr lang="en-US" sz="1800" dirty="0"/>
              <a:t> </a:t>
            </a:r>
            <a:r>
              <a:rPr lang="en-US" sz="1800" dirty="0" err="1"/>
              <a:t>Tamzid</a:t>
            </a:r>
            <a:r>
              <a:rPr lang="en-US" sz="1800" dirty="0"/>
              <a:t> </a:t>
            </a:r>
            <a:r>
              <a:rPr lang="en-US" sz="1800" dirty="0" err="1"/>
              <a:t>Anannya</a:t>
            </a:r>
            <a:r>
              <a:rPr lang="en-US" sz="1800" dirty="0"/>
              <a:t>, CSE </a:t>
            </a:r>
            <a:r>
              <a:rPr lang="en-US" sz="1800" dirty="0" err="1"/>
              <a:t>Dept</a:t>
            </a:r>
            <a:r>
              <a:rPr lang="en-US" sz="1800" dirty="0"/>
              <a:t>, MIST</a:t>
            </a:r>
          </a:p>
        </p:txBody>
      </p:sp>
    </p:spTree>
    <p:extLst>
      <p:ext uri="{BB962C8B-B14F-4D97-AF65-F5344CB8AC3E}">
        <p14:creationId xmlns:p14="http://schemas.microsoft.com/office/powerpoint/2010/main" val="262313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Thread by Implementing a Runnable Interface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1. As a first step, you need to implement a </a:t>
            </a:r>
            <a:r>
              <a:rPr lang="en-US" sz="2400" b="1" dirty="0"/>
              <a:t>run() </a:t>
            </a:r>
            <a:r>
              <a:rPr lang="en-US" sz="2400" dirty="0"/>
              <a:t>method provided by a </a:t>
            </a:r>
            <a:r>
              <a:rPr lang="en-US" sz="2400" b="1" dirty="0"/>
              <a:t>Runnable</a:t>
            </a:r>
            <a:r>
              <a:rPr lang="en-US" sz="2400" dirty="0"/>
              <a:t> interface.</a:t>
            </a:r>
          </a:p>
          <a:p>
            <a:pPr marL="0" lvl="2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public void run()</a:t>
            </a:r>
          </a:p>
          <a:p>
            <a:pPr marL="0" lvl="2" indent="0" algn="ctr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2. As a second step, you will instantiate a Thread object using the following constructor-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Thread(Runnable </a:t>
            </a:r>
            <a:r>
              <a:rPr lang="en-US" sz="2000" dirty="0" err="1">
                <a:solidFill>
                  <a:srgbClr val="FF0000"/>
                </a:solidFill>
              </a:rPr>
              <a:t>threadObj</a:t>
            </a:r>
            <a:r>
              <a:rPr lang="en-US" sz="2000" dirty="0">
                <a:solidFill>
                  <a:srgbClr val="FF0000"/>
                </a:solidFill>
              </a:rPr>
              <a:t>, String </a:t>
            </a:r>
            <a:r>
              <a:rPr lang="en-US" sz="2000" dirty="0" err="1">
                <a:solidFill>
                  <a:srgbClr val="FF0000"/>
                </a:solidFill>
              </a:rPr>
              <a:t>threadName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0" indent="0" algn="ctr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3. Once a Thread object is created, you can start it by calling </a:t>
            </a:r>
            <a:r>
              <a:rPr lang="en-US" sz="2400" b="1" dirty="0">
                <a:solidFill>
                  <a:srgbClr val="FF0000"/>
                </a:solidFill>
              </a:rPr>
              <a:t>start()</a:t>
            </a:r>
            <a:r>
              <a:rPr lang="en-US" sz="2400" b="1" dirty="0"/>
              <a:t> </a:t>
            </a:r>
            <a:r>
              <a:rPr lang="en-US" sz="2400" dirty="0"/>
              <a:t>method, which executes a call to </a:t>
            </a:r>
            <a:r>
              <a:rPr lang="en-US" sz="2400" dirty="0">
                <a:solidFill>
                  <a:srgbClr val="FF0000"/>
                </a:solidFill>
              </a:rPr>
              <a:t>run( ) </a:t>
            </a:r>
            <a:r>
              <a:rPr lang="en-US" sz="24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9224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Functions provided by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setName</a:t>
            </a:r>
            <a:r>
              <a:rPr lang="en-US" sz="2400" dirty="0"/>
              <a:t>(String name)</a:t>
            </a:r>
          </a:p>
          <a:p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getID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currentThread</a:t>
            </a:r>
            <a:r>
              <a:rPr lang="en-US" sz="2400" dirty="0"/>
              <a:t>()</a:t>
            </a:r>
          </a:p>
          <a:p>
            <a:r>
              <a:rPr lang="en-US" sz="2400" dirty="0"/>
              <a:t>sleep(long </a:t>
            </a:r>
            <a:r>
              <a:rPr lang="en-US" sz="2400" dirty="0" err="1"/>
              <a:t>milisecond</a:t>
            </a:r>
            <a:r>
              <a:rPr lang="en-US" sz="2400" dirty="0"/>
              <a:t>) throws </a:t>
            </a:r>
            <a:r>
              <a:rPr lang="en-US" sz="2400" dirty="0" err="1"/>
              <a:t>InterruptedException</a:t>
            </a:r>
            <a:endParaRPr lang="en-US" sz="2400" dirty="0"/>
          </a:p>
          <a:p>
            <a:r>
              <a:rPr lang="en-US" sz="2400" dirty="0"/>
              <a:t>join() throws </a:t>
            </a:r>
            <a:r>
              <a:rPr lang="en-US" sz="2400" dirty="0" err="1"/>
              <a:t>InterruptedException</a:t>
            </a:r>
            <a:endParaRPr lang="en-US" sz="2400" dirty="0"/>
          </a:p>
          <a:p>
            <a:r>
              <a:rPr lang="en-US" sz="2400" dirty="0" err="1"/>
              <a:t>setPriority</a:t>
            </a:r>
            <a:r>
              <a:rPr lang="en-US" sz="2400" dirty="0"/>
              <a:t>(MIN_PRIORITY, MAX_PRIORITY, NORM_PRIORITY)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02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When we start two or more threads within a program, there may be a situation when multiple threads try to access the same resource and finally they can produce unforeseen result due to concurrency issues. </a:t>
            </a:r>
          </a:p>
          <a:p>
            <a:pPr algn="just"/>
            <a:r>
              <a:rPr lang="en-US" sz="2400" dirty="0"/>
              <a:t>For example, if multiple threads try to write within a same file</a:t>
            </a:r>
          </a:p>
          <a:p>
            <a:pPr lvl="1" algn="just"/>
            <a:r>
              <a:rPr lang="en-US" sz="2000" dirty="0"/>
              <a:t>then they may corrupt the data because one of the threads can override data </a:t>
            </a:r>
          </a:p>
          <a:p>
            <a:pPr lvl="1" algn="just"/>
            <a:r>
              <a:rPr lang="en-US" sz="2000"/>
              <a:t>or while one thread is opening the same file at the same time another thread might be closing the same file.</a:t>
            </a:r>
            <a:endParaRPr lang="en-US" sz="2400" dirty="0"/>
          </a:p>
          <a:p>
            <a:pPr algn="just"/>
            <a:r>
              <a:rPr lang="en-US" sz="2400" dirty="0"/>
              <a:t>So there is a need to synchronize the action of multiple threads and make sure that only one thread can access the resource at a given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2187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Functions provided by Thread Class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  <a:p>
            <a:r>
              <a:rPr lang="en-US" dirty="0"/>
              <a:t>notify()</a:t>
            </a:r>
          </a:p>
          <a:p>
            <a:r>
              <a:rPr lang="en-US" dirty="0" err="1"/>
              <a:t>notifyAll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3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Java is a </a:t>
            </a:r>
            <a:r>
              <a:rPr lang="en-US" sz="2400" i="1" dirty="0"/>
              <a:t>multi-threaded programming language</a:t>
            </a:r>
            <a:r>
              <a:rPr lang="en-US" sz="2400" dirty="0"/>
              <a:t> which means we can develop multi-threaded program using Java. </a:t>
            </a:r>
          </a:p>
          <a:p>
            <a:pPr algn="just"/>
            <a:r>
              <a:rPr lang="en-US" sz="2400" dirty="0"/>
              <a:t>A multi-threaded program contains two or more parts that can run concurrently and each part can handle a different task at the same time.</a:t>
            </a:r>
          </a:p>
          <a:p>
            <a:pPr algn="just"/>
            <a:r>
              <a:rPr lang="en-US" sz="2400" dirty="0"/>
              <a:t>In simple words, concurrency is the ability to run several programs or several parts of a program in parallel.</a:t>
            </a:r>
          </a:p>
        </p:txBody>
      </p:sp>
    </p:spTree>
    <p:extLst>
      <p:ext uri="{BB962C8B-B14F-4D97-AF65-F5344CB8AC3E}">
        <p14:creationId xmlns:p14="http://schemas.microsoft.com/office/powerpoint/2010/main" val="56312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backbone of </a:t>
            </a:r>
            <a:r>
              <a:rPr lang="en-US" sz="2400" b="1" dirty="0"/>
              <a:t>java concurrency</a:t>
            </a:r>
            <a:r>
              <a:rPr lang="en-US" sz="2400" dirty="0"/>
              <a:t> are threads. </a:t>
            </a:r>
          </a:p>
          <a:p>
            <a:pPr algn="just"/>
            <a:r>
              <a:rPr lang="en-US" sz="2400" dirty="0"/>
              <a:t>A thread is a lightweight process which has its own call stack, but can access shared data of other threads in the same process. </a:t>
            </a:r>
          </a:p>
          <a:p>
            <a:pPr algn="just"/>
            <a:r>
              <a:rPr lang="en-US" sz="2400" dirty="0"/>
              <a:t>A Java application runs by default in one process but within a Java application you can work with many threads to achieve parallel processing or concurrency.</a:t>
            </a:r>
          </a:p>
        </p:txBody>
      </p:sp>
    </p:spTree>
    <p:extLst>
      <p:ext uri="{BB962C8B-B14F-4D97-AF65-F5344CB8AC3E}">
        <p14:creationId xmlns:p14="http://schemas.microsoft.com/office/powerpoint/2010/main" val="134708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Multithreading?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Better utilization of a single CPU.</a:t>
            </a:r>
          </a:p>
          <a:p>
            <a:pPr algn="just"/>
            <a:r>
              <a:rPr lang="en-US" sz="2800" dirty="0"/>
              <a:t>Better utilization of multiple CPUs or CPU cores.</a:t>
            </a:r>
          </a:p>
          <a:p>
            <a:pPr algn="just"/>
            <a:r>
              <a:rPr lang="en-US" sz="2800" dirty="0"/>
              <a:t>Better user experience with regards to responsiveness.</a:t>
            </a:r>
          </a:p>
          <a:p>
            <a:pPr algn="just"/>
            <a:r>
              <a:rPr lang="en-US" sz="2800" dirty="0"/>
              <a:t>Better user experience with regards to fairness.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3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Process-based Multitasking (Multiprocessing)</a:t>
            </a:r>
          </a:p>
          <a:p>
            <a:pPr lvl="1" algn="just"/>
            <a:r>
              <a:rPr lang="en-US" sz="2000" dirty="0"/>
              <a:t>Each process has an address in memory. A process is heavyweight.</a:t>
            </a:r>
          </a:p>
          <a:p>
            <a:pPr lvl="1" algn="just"/>
            <a:r>
              <a:rPr lang="en-US" sz="2000" dirty="0"/>
              <a:t>Cost of communication between the process is high.</a:t>
            </a:r>
          </a:p>
          <a:p>
            <a:pPr lvl="1" algn="just"/>
            <a:r>
              <a:rPr lang="en-US" sz="2000" dirty="0"/>
              <a:t>Switching from one process to another requires some time for saving and loading registers, memory maps, updating lists, etc.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algn="just"/>
            <a:r>
              <a:rPr lang="en-US" sz="2400" dirty="0"/>
              <a:t>Thread-based Multitasking (Multithreading)</a:t>
            </a:r>
          </a:p>
          <a:p>
            <a:pPr lvl="1" algn="just"/>
            <a:r>
              <a:rPr lang="en-US" sz="2000" dirty="0"/>
              <a:t>Threads share the same address space.</a:t>
            </a:r>
          </a:p>
          <a:p>
            <a:pPr lvl="1" algn="just"/>
            <a:r>
              <a:rPr lang="en-US" sz="2000" dirty="0"/>
              <a:t>A thread is lightweight.</a:t>
            </a:r>
          </a:p>
          <a:p>
            <a:pPr lvl="1" algn="just"/>
            <a:r>
              <a:rPr lang="en-US" sz="2000" dirty="0"/>
              <a:t>Cost of communication between the thread is low.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933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Thread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 thread is a lightweight </a:t>
            </a:r>
            <a:r>
              <a:rPr lang="en-US" sz="2000" dirty="0" err="1"/>
              <a:t>subprocess</a:t>
            </a:r>
            <a:r>
              <a:rPr lang="en-US" sz="2000" dirty="0"/>
              <a:t>, the smallest unit of processing. </a:t>
            </a:r>
          </a:p>
          <a:p>
            <a:r>
              <a:rPr lang="en-US" sz="2000" dirty="0"/>
              <a:t>Threads are independent. If there occurs exception in one thread, it doesn't affect other threads</a:t>
            </a:r>
            <a:r>
              <a:rPr lang="en-US" sz="2000"/>
              <a:t>. </a:t>
            </a:r>
          </a:p>
          <a:p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69721"/>
            <a:ext cx="3748461" cy="3338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6321" y="6281410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Picture Taken from: javapoint.com</a:t>
            </a:r>
          </a:p>
        </p:txBody>
      </p:sp>
    </p:spTree>
    <p:extLst>
      <p:ext uri="{BB962C8B-B14F-4D97-AF65-F5344CB8AC3E}">
        <p14:creationId xmlns:p14="http://schemas.microsoft.com/office/powerpoint/2010/main" val="338849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a thread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1" y="1600200"/>
            <a:ext cx="7669837" cy="4525963"/>
          </a:xfrm>
        </p:spPr>
      </p:pic>
      <p:sp>
        <p:nvSpPr>
          <p:cNvPr id="5" name="TextBox 4"/>
          <p:cNvSpPr txBox="1"/>
          <p:nvPr/>
        </p:nvSpPr>
        <p:spPr>
          <a:xfrm>
            <a:off x="6326321" y="6281410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Picture Taken from: javapoint.com</a:t>
            </a:r>
          </a:p>
        </p:txBody>
      </p:sp>
    </p:spTree>
    <p:extLst>
      <p:ext uri="{BB962C8B-B14F-4D97-AF65-F5344CB8AC3E}">
        <p14:creationId xmlns:p14="http://schemas.microsoft.com/office/powerpoint/2010/main" val="366504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a Java application is started its main() method is executed by the </a:t>
            </a:r>
            <a:r>
              <a:rPr lang="en-US" sz="2400" i="1" dirty="0">
                <a:solidFill>
                  <a:srgbClr val="FF0000"/>
                </a:solidFill>
              </a:rPr>
              <a:t>main thread</a:t>
            </a:r>
            <a:r>
              <a:rPr lang="en-US" sz="2400" dirty="0"/>
              <a:t> - a special thread that is created by the Java VM to run your application.</a:t>
            </a:r>
          </a:p>
          <a:p>
            <a:pPr algn="just"/>
            <a:r>
              <a:rPr lang="en-US" sz="2400" dirty="0"/>
              <a:t> From inside your application you can create and start more threads which can execute parts of your application code in parallel with the main thread.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u="sng" dirty="0"/>
              <a:t>How to create thread</a:t>
            </a:r>
          </a:p>
          <a:p>
            <a:pPr lvl="1"/>
            <a:r>
              <a:rPr lang="en-US" sz="2000" dirty="0"/>
              <a:t>By extending </a:t>
            </a:r>
            <a:r>
              <a:rPr lang="en-US" sz="2000" dirty="0">
                <a:highlight>
                  <a:srgbClr val="FFFF00"/>
                </a:highlight>
              </a:rPr>
              <a:t>Thread</a:t>
            </a:r>
            <a:r>
              <a:rPr lang="en-US" sz="2000" dirty="0"/>
              <a:t> class</a:t>
            </a:r>
          </a:p>
          <a:p>
            <a:pPr lvl="1"/>
            <a:r>
              <a:rPr lang="en-US" sz="2000" dirty="0"/>
              <a:t>By </a:t>
            </a:r>
            <a:r>
              <a:rPr lang="en-US" sz="2000" dirty="0">
                <a:highlight>
                  <a:srgbClr val="FFFF00"/>
                </a:highlight>
              </a:rPr>
              <a:t>implementing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Runnable</a:t>
            </a:r>
            <a:r>
              <a:rPr lang="en-US" sz="2000" dirty="0"/>
              <a:t> interface.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305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Create a Thread by Extending a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400" dirty="0"/>
              <a:t>1. You will need to override </a:t>
            </a:r>
            <a:r>
              <a:rPr lang="en-US" sz="2400" b="1" dirty="0"/>
              <a:t>run( )</a:t>
            </a:r>
            <a:r>
              <a:rPr lang="en-US" sz="2400" dirty="0"/>
              <a:t> method available in </a:t>
            </a:r>
            <a:r>
              <a:rPr lang="en-US" sz="2400" b="1" dirty="0"/>
              <a:t>Thread</a:t>
            </a:r>
            <a:r>
              <a:rPr lang="en-US" sz="2400" dirty="0"/>
              <a:t> class. </a:t>
            </a:r>
          </a:p>
          <a:p>
            <a:pPr marL="400050" lvl="2" indent="0"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public void run()</a:t>
            </a:r>
          </a:p>
          <a:p>
            <a:pPr lvl="1" algn="just"/>
            <a:r>
              <a:rPr lang="en-US" sz="2000" dirty="0"/>
              <a:t>You will put all your business for the thread in this method.</a:t>
            </a:r>
          </a:p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2. </a:t>
            </a:r>
            <a:r>
              <a:rPr lang="en-US" sz="2400" dirty="0"/>
              <a:t>Once Thread object is created, you can start it by calling </a:t>
            </a:r>
            <a:r>
              <a:rPr lang="en-US" sz="2400" b="1" dirty="0">
                <a:solidFill>
                  <a:srgbClr val="FF0000"/>
                </a:solidFill>
              </a:rPr>
              <a:t>start()</a:t>
            </a:r>
            <a:r>
              <a:rPr lang="en-US" sz="2400" dirty="0"/>
              <a:t> method, which executes a call to </a:t>
            </a:r>
            <a:r>
              <a:rPr lang="en-US" sz="2400" dirty="0">
                <a:solidFill>
                  <a:srgbClr val="FF0000"/>
                </a:solidFill>
              </a:rPr>
              <a:t>run( ) </a:t>
            </a:r>
            <a:r>
              <a:rPr lang="en-US" sz="2400" dirty="0"/>
              <a:t>method.</a:t>
            </a:r>
          </a:p>
          <a:p>
            <a:pPr lvl="1" algn="just"/>
            <a:r>
              <a:rPr lang="en-US" sz="2000" dirty="0"/>
              <a:t>A new thread starts(with new </a:t>
            </a:r>
            <a:r>
              <a:rPr lang="en-US" sz="2000" dirty="0" err="1"/>
              <a:t>callstack</a:t>
            </a:r>
            <a:r>
              <a:rPr lang="en-US" sz="2000" dirty="0"/>
              <a:t>).</a:t>
            </a:r>
          </a:p>
          <a:p>
            <a:pPr lvl="1" algn="just"/>
            <a:r>
              <a:rPr lang="en-US" sz="2000" dirty="0"/>
              <a:t>The thread moves from New state to the Runnable state.</a:t>
            </a:r>
          </a:p>
          <a:p>
            <a:pPr lvl="1" algn="just"/>
            <a:r>
              <a:rPr lang="en-US" sz="2000" dirty="0"/>
              <a:t>When the thread gets a chance to execute, its target run() method will run.</a:t>
            </a:r>
          </a:p>
          <a:p>
            <a:pPr marL="0" indent="0" algn="just">
              <a:buNone/>
            </a:pPr>
            <a:endParaRPr lang="en-US" sz="2400" dirty="0"/>
          </a:p>
          <a:p>
            <a:pPr lvl="1" algn="just"/>
            <a:endParaRPr lang="en-US" sz="24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1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746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Concurrency</vt:lpstr>
      <vt:lpstr>Introduction</vt:lpstr>
      <vt:lpstr>Introduction</vt:lpstr>
      <vt:lpstr>Why Multithreading?</vt:lpstr>
      <vt:lpstr>Multitasking</vt:lpstr>
      <vt:lpstr>What is Thread in java</vt:lpstr>
      <vt:lpstr>Life cycle of a thread</vt:lpstr>
      <vt:lpstr>Java Thread</vt:lpstr>
      <vt:lpstr>Create a Thread by Extending a Thread Class</vt:lpstr>
      <vt:lpstr>Create a Thread by Implementing a Runnable Interface </vt:lpstr>
      <vt:lpstr>Functions provided by Thread Class</vt:lpstr>
      <vt:lpstr>synchronized keyword</vt:lpstr>
      <vt:lpstr>Functions provided by Thread Class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</dc:creator>
  <cp:lastModifiedBy>fariavns9@gmail.com</cp:lastModifiedBy>
  <cp:revision>19</cp:revision>
  <dcterms:created xsi:type="dcterms:W3CDTF">2006-08-16T00:00:00Z</dcterms:created>
  <dcterms:modified xsi:type="dcterms:W3CDTF">2020-11-04T18:00:46Z</dcterms:modified>
</cp:coreProperties>
</file>