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Swing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715000"/>
            <a:ext cx="6324600" cy="838200"/>
          </a:xfrm>
        </p:spPr>
        <p:txBody>
          <a:bodyPr>
            <a:normAutofit/>
          </a:bodyPr>
          <a:lstStyle/>
          <a:p>
            <a:r>
              <a:rPr lang="en-US" sz="2000" dirty="0"/>
              <a:t>Prepared by: </a:t>
            </a:r>
            <a:r>
              <a:rPr lang="en-US" sz="2000" dirty="0" err="1"/>
              <a:t>Lec</a:t>
            </a:r>
            <a:r>
              <a:rPr lang="en-US" sz="2000" dirty="0"/>
              <a:t> </a:t>
            </a:r>
            <a:r>
              <a:rPr lang="en-US" sz="2000" dirty="0" err="1"/>
              <a:t>Tasmiah</a:t>
            </a:r>
            <a:r>
              <a:rPr lang="en-US" sz="2000" dirty="0"/>
              <a:t> </a:t>
            </a:r>
            <a:r>
              <a:rPr lang="en-US" sz="2000" dirty="0" err="1"/>
              <a:t>Tamzid</a:t>
            </a:r>
            <a:r>
              <a:rPr lang="en-US" sz="2000" dirty="0"/>
              <a:t> </a:t>
            </a:r>
            <a:r>
              <a:rPr lang="en-US" sz="2000" dirty="0" err="1"/>
              <a:t>Anannya</a:t>
            </a:r>
            <a:r>
              <a:rPr lang="en-US" sz="2000" dirty="0"/>
              <a:t>, CSE </a:t>
            </a:r>
            <a:r>
              <a:rPr lang="en-US" sz="2000" dirty="0" err="1"/>
              <a:t>Dept</a:t>
            </a:r>
            <a:r>
              <a:rPr lang="en-US" sz="2000" dirty="0"/>
              <a:t>, MIST</a:t>
            </a:r>
          </a:p>
        </p:txBody>
      </p:sp>
    </p:spTree>
    <p:extLst>
      <p:ext uri="{BB962C8B-B14F-4D97-AF65-F5344CB8AC3E}">
        <p14:creationId xmlns:p14="http://schemas.microsoft.com/office/powerpoint/2010/main" val="383881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What is GUI in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GUI (Graphical User Interface) In Java</a:t>
            </a:r>
            <a:r>
              <a:rPr lang="en-US" sz="2400" dirty="0"/>
              <a:t> gives programmers an easy-to-use visual experience to build Java applications.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Mainly made of graphical components like buttons, tables, </a:t>
            </a:r>
            <a:r>
              <a:rPr lang="en-US" sz="2400" dirty="0" err="1"/>
              <a:t>textfields</a:t>
            </a:r>
            <a:r>
              <a:rPr lang="en-US" sz="2400" dirty="0"/>
              <a:t>, labels, windows, etc. through which the user can interact with the applications.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Swing GUI in Java plays an important role in building easy interfaces.</a:t>
            </a:r>
          </a:p>
        </p:txBody>
      </p:sp>
    </p:spTree>
    <p:extLst>
      <p:ext uri="{BB962C8B-B14F-4D97-AF65-F5344CB8AC3E}">
        <p14:creationId xmlns:p14="http://schemas.microsoft.com/office/powerpoint/2010/main" val="99253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GUI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752600"/>
            <a:ext cx="4495799" cy="4191000"/>
          </a:xfrm>
        </p:spPr>
      </p:pic>
    </p:spTree>
    <p:extLst>
      <p:ext uri="{BB962C8B-B14F-4D97-AF65-F5344CB8AC3E}">
        <p14:creationId xmlns:p14="http://schemas.microsoft.com/office/powerpoint/2010/main" val="294025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What is Swing in Java?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/>
              <a:t>Swing in Java</a:t>
            </a:r>
            <a:r>
              <a:rPr lang="en-US" sz="2200" dirty="0"/>
              <a:t> is a Graphical User Interface (GUI) toolkit that includes a rich set of widgets. </a:t>
            </a:r>
          </a:p>
          <a:p>
            <a:pPr algn="just"/>
            <a:r>
              <a:rPr lang="en-US" sz="2200" dirty="0"/>
              <a:t>It is a part of Java Foundation Classes(JFC), which is an API for Java programs that provide GUI.</a:t>
            </a:r>
          </a:p>
          <a:p>
            <a:pPr algn="just"/>
            <a:r>
              <a:rPr lang="en-US" sz="2200" dirty="0"/>
              <a:t>The Swing library is built on top of the Java Abstract Widget Toolkit (</a:t>
            </a:r>
            <a:r>
              <a:rPr lang="en-US" sz="2200" b="1" dirty="0"/>
              <a:t>AWT</a:t>
            </a:r>
            <a:r>
              <a:rPr lang="en-US" sz="2200" dirty="0"/>
              <a:t>), an older, platform dependent GUI toolkit.</a:t>
            </a:r>
          </a:p>
          <a:p>
            <a:pPr algn="just"/>
            <a:r>
              <a:rPr lang="en-US" sz="2200" dirty="0"/>
              <a:t>Supports MVC architecture</a:t>
            </a:r>
          </a:p>
          <a:p>
            <a:pPr lvl="1"/>
            <a:r>
              <a:rPr lang="en-US" sz="2200" dirty="0"/>
              <a:t>Model represents component's data.</a:t>
            </a:r>
          </a:p>
          <a:p>
            <a:pPr lvl="1"/>
            <a:r>
              <a:rPr lang="en-US" sz="2200" dirty="0"/>
              <a:t>View represents visual representation of the component's data.</a:t>
            </a:r>
          </a:p>
          <a:p>
            <a:pPr lvl="1"/>
            <a:r>
              <a:rPr lang="en-US" sz="2200" dirty="0"/>
              <a:t>Controller takes the input from the user on the view and reflects the changes in Component's data.</a:t>
            </a:r>
          </a:p>
          <a:p>
            <a:pPr lvl="1"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938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Difference between AWT and Swing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804702"/>
              </p:ext>
            </p:extLst>
          </p:nvPr>
        </p:nvGraphicFramePr>
        <p:xfrm>
          <a:off x="533400" y="2286000"/>
          <a:ext cx="7924800" cy="297180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AWT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SWING</a:t>
                      </a:r>
                    </a:p>
                  </a:txBody>
                  <a:tcPr marL="476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Platform Dependent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Platform Independent</a:t>
                      </a:r>
                    </a:p>
                  </a:txBody>
                  <a:tcPr marL="476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Does not follow MVC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>
                          <a:effectLst/>
                        </a:rPr>
                        <a:t>Follows MVC</a:t>
                      </a:r>
                    </a:p>
                  </a:txBody>
                  <a:tcPr marL="476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>
                          <a:effectLst/>
                        </a:rPr>
                        <a:t>Lesser Components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More powerful components</a:t>
                      </a:r>
                    </a:p>
                  </a:txBody>
                  <a:tcPr marL="476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467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>
                          <a:effectLst/>
                        </a:rPr>
                        <a:t>Does not support pluggable look and feel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>
                          <a:effectLst/>
                        </a:rPr>
                        <a:t>Supports pluggable look and feel</a:t>
                      </a:r>
                    </a:p>
                  </a:txBody>
                  <a:tcPr marL="476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267"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>
                          <a:effectLst/>
                        </a:rPr>
                        <a:t>Heavyweight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</a:pPr>
                      <a:r>
                        <a:rPr lang="en-US" dirty="0">
                          <a:effectLst/>
                        </a:rPr>
                        <a:t>Lightweight</a:t>
                      </a:r>
                    </a:p>
                  </a:txBody>
                  <a:tcPr marL="476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54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Container and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Any class which has other components in it is called as a container class. For building GUI applications at least one container class is necessary.</a:t>
            </a:r>
          </a:p>
          <a:p>
            <a:pPr algn="just"/>
            <a:r>
              <a:rPr lang="en-US" sz="2600" dirty="0"/>
              <a:t>Following are </a:t>
            </a:r>
            <a:r>
              <a:rPr lang="en-US" sz="2600" dirty="0">
                <a:highlight>
                  <a:srgbClr val="FFFF00"/>
                </a:highlight>
              </a:rPr>
              <a:t>the three types of container </a:t>
            </a:r>
            <a:r>
              <a:rPr lang="en-US" sz="2600" dirty="0"/>
              <a:t>classes:</a:t>
            </a:r>
          </a:p>
          <a:p>
            <a:pPr lvl="1" algn="just"/>
            <a:r>
              <a:rPr lang="en-US" sz="2200" dirty="0"/>
              <a:t>Panel – It is used to organize components on to a window</a:t>
            </a:r>
          </a:p>
          <a:p>
            <a:pPr lvl="1" algn="just"/>
            <a:r>
              <a:rPr lang="en-US" sz="2200" dirty="0"/>
              <a:t>Frame – A fully functioning window with icons and titles</a:t>
            </a:r>
          </a:p>
          <a:p>
            <a:pPr lvl="1" algn="just"/>
            <a:r>
              <a:rPr lang="en-US" sz="2200" dirty="0"/>
              <a:t>Dialog – It is like a pop up window but not fully functional like the frame</a:t>
            </a:r>
            <a:endParaRPr lang="en-US" sz="2600" dirty="0"/>
          </a:p>
          <a:p>
            <a:pPr algn="just"/>
            <a:r>
              <a:rPr lang="en-US" sz="2600" dirty="0"/>
              <a:t>Components:</a:t>
            </a:r>
          </a:p>
          <a:p>
            <a:pPr lvl="1" algn="just"/>
            <a:r>
              <a:rPr lang="en-US" sz="2200" dirty="0" err="1"/>
              <a:t>Jbutton</a:t>
            </a:r>
            <a:r>
              <a:rPr lang="en-US" sz="2200" dirty="0"/>
              <a:t>, </a:t>
            </a:r>
            <a:r>
              <a:rPr lang="en-US" sz="2200" dirty="0" err="1"/>
              <a:t>Jtextfield</a:t>
            </a:r>
            <a:r>
              <a:rPr lang="en-US" sz="2200" dirty="0"/>
              <a:t>, </a:t>
            </a:r>
            <a:r>
              <a:rPr lang="en-US" sz="2200" dirty="0" err="1"/>
              <a:t>JPasswordField</a:t>
            </a:r>
            <a:r>
              <a:rPr lang="en-US" sz="2200" dirty="0"/>
              <a:t>, </a:t>
            </a:r>
            <a:r>
              <a:rPr lang="en-US" sz="2200" dirty="0" err="1"/>
              <a:t>Jscrollbar</a:t>
            </a:r>
            <a:r>
              <a:rPr lang="en-US" sz="2200" dirty="0"/>
              <a:t> etc.. 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7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Container and Component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8400"/>
            <a:ext cx="7620000" cy="2971800"/>
          </a:xfrm>
        </p:spPr>
      </p:pic>
    </p:spTree>
    <p:extLst>
      <p:ext uri="{BB962C8B-B14F-4D97-AF65-F5344CB8AC3E}">
        <p14:creationId xmlns:p14="http://schemas.microsoft.com/office/powerpoint/2010/main" val="157193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Event Handling-What is an Event?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Change in the state of an object is known as Event.</a:t>
            </a:r>
          </a:p>
          <a:p>
            <a:endParaRPr lang="en-US" sz="2600" dirty="0"/>
          </a:p>
          <a:p>
            <a:r>
              <a:rPr lang="en-US" sz="2600" dirty="0"/>
              <a:t>Events are generated as a result of user interaction with the graphical user interface components. </a:t>
            </a:r>
          </a:p>
          <a:p>
            <a:endParaRPr lang="en-US" sz="2600" dirty="0"/>
          </a:p>
          <a:p>
            <a:r>
              <a:rPr lang="en-US" sz="2600" dirty="0"/>
              <a:t>For example, clicking on a button, moving the mouse, entering a character through keyboard, selecting an item from the list, and scrolling the page are the activities that causes an event to occur.</a:t>
            </a:r>
          </a:p>
        </p:txBody>
      </p:sp>
    </p:spTree>
    <p:extLst>
      <p:ext uri="{BB962C8B-B14F-4D97-AF65-F5344CB8AC3E}">
        <p14:creationId xmlns:p14="http://schemas.microsoft.com/office/powerpoint/2010/main" val="124090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events are handled?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sz="3400" dirty="0"/>
              <a:t>Event Handling is the mechanism that controls the event and decides what should happen if an event occurs. </a:t>
            </a:r>
          </a:p>
          <a:p>
            <a:pPr algn="just"/>
            <a:r>
              <a:rPr lang="en-US" sz="3400" dirty="0"/>
              <a:t>This mechanism has a code which is known as an event handler, that is executed when an event occurs.</a:t>
            </a:r>
          </a:p>
          <a:p>
            <a:pPr algn="just"/>
            <a:r>
              <a:rPr lang="en-US" sz="3400" b="1" u="sng" dirty="0"/>
              <a:t>Source</a:t>
            </a:r>
            <a:r>
              <a:rPr lang="en-US" sz="3400" dirty="0"/>
              <a:t> </a:t>
            </a:r>
            <a:endParaRPr lang="en-US" sz="3000" dirty="0"/>
          </a:p>
          <a:p>
            <a:pPr lvl="1" algn="just"/>
            <a:r>
              <a:rPr lang="en-US" sz="3000" dirty="0"/>
              <a:t>The source is an object on which the event occurs. </a:t>
            </a:r>
          </a:p>
          <a:p>
            <a:pPr lvl="1" algn="just"/>
            <a:r>
              <a:rPr lang="en-US" sz="3000" dirty="0"/>
              <a:t>Source is responsible for providing information of the occurred event to it's handler. </a:t>
            </a:r>
          </a:p>
          <a:p>
            <a:pPr lvl="1" algn="just"/>
            <a:r>
              <a:rPr lang="en-US" sz="3000" dirty="0"/>
              <a:t>Java provide us with classes for the source object.</a:t>
            </a:r>
          </a:p>
          <a:p>
            <a:pPr marL="0" indent="0" algn="just">
              <a:buNone/>
            </a:pPr>
            <a:endParaRPr lang="en-US" sz="3000" dirty="0"/>
          </a:p>
          <a:p>
            <a:pPr algn="just"/>
            <a:r>
              <a:rPr lang="en-US" sz="3400" b="1" u="sng" dirty="0"/>
              <a:t>Listener −</a:t>
            </a:r>
          </a:p>
          <a:p>
            <a:pPr lvl="1" algn="just"/>
            <a:r>
              <a:rPr lang="en-US" sz="3000" dirty="0"/>
              <a:t>It is also known as event handler. </a:t>
            </a:r>
          </a:p>
          <a:p>
            <a:pPr lvl="1" algn="just"/>
            <a:r>
              <a:rPr lang="en-US" sz="3000" dirty="0"/>
              <a:t>The listener is responsible for generating a response to an event.</a:t>
            </a:r>
          </a:p>
          <a:p>
            <a:pPr lvl="1" algn="just"/>
            <a:r>
              <a:rPr lang="en-US" sz="3000" dirty="0"/>
              <a:t>From the point of view of Java implementation, the listener is also an object. The listener waits till it receives an event. </a:t>
            </a:r>
          </a:p>
          <a:p>
            <a:pPr lvl="1" algn="just"/>
            <a:r>
              <a:rPr lang="en-US" sz="3000" dirty="0"/>
              <a:t>Once the event is received, the listener processes the event and then returns.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078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533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Java Swing</vt:lpstr>
      <vt:lpstr>What is GUI in Java?</vt:lpstr>
      <vt:lpstr>GUI Example</vt:lpstr>
      <vt:lpstr>What is Swing in Java? </vt:lpstr>
      <vt:lpstr>Difference between AWT and Swing</vt:lpstr>
      <vt:lpstr>Container and Component</vt:lpstr>
      <vt:lpstr>Container and Component</vt:lpstr>
      <vt:lpstr>Event Handling-What is an Event?</vt:lpstr>
      <vt:lpstr>How events are handled?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fariavns9@gmail.com</cp:lastModifiedBy>
  <cp:revision>9</cp:revision>
  <dcterms:created xsi:type="dcterms:W3CDTF">2006-08-16T00:00:00Z</dcterms:created>
  <dcterms:modified xsi:type="dcterms:W3CDTF">2020-11-04T15:49:18Z</dcterms:modified>
</cp:coreProperties>
</file>