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5"/>
  </p:notesMasterIdLst>
  <p:sldIdLst>
    <p:sldId id="278" r:id="rId2"/>
    <p:sldId id="256" r:id="rId3"/>
    <p:sldId id="261" r:id="rId4"/>
    <p:sldId id="314" r:id="rId5"/>
    <p:sldId id="279" r:id="rId6"/>
    <p:sldId id="262" r:id="rId7"/>
    <p:sldId id="265" r:id="rId8"/>
    <p:sldId id="263" r:id="rId9"/>
    <p:sldId id="268" r:id="rId10"/>
    <p:sldId id="271" r:id="rId11"/>
    <p:sldId id="272" r:id="rId12"/>
    <p:sldId id="273" r:id="rId13"/>
    <p:sldId id="274" r:id="rId14"/>
    <p:sldId id="276" r:id="rId15"/>
    <p:sldId id="277" r:id="rId16"/>
    <p:sldId id="280" r:id="rId17"/>
    <p:sldId id="304" r:id="rId18"/>
    <p:sldId id="283" r:id="rId19"/>
    <p:sldId id="282" r:id="rId20"/>
    <p:sldId id="284" r:id="rId21"/>
    <p:sldId id="286" r:id="rId22"/>
    <p:sldId id="285"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74" autoAdjust="0"/>
  </p:normalViewPr>
  <p:slideViewPr>
    <p:cSldViewPr snapToGrid="0">
      <p:cViewPr varScale="1">
        <p:scale>
          <a:sx n="114" d="100"/>
          <a:sy n="114" d="100"/>
        </p:scale>
        <p:origin x="474" y="114"/>
      </p:cViewPr>
      <p:guideLst>
        <p:guide orient="horz" pos="2160"/>
        <p:guide pos="384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473A0-2B96-435C-BE85-DE142FA1AB78}" type="doc">
      <dgm:prSet loTypeId="urn:microsoft.com/office/officeart/2005/8/layout/radial4" loCatId="relationship" qsTypeId="urn:microsoft.com/office/officeart/2005/8/quickstyle/3d6" qsCatId="3D" csTypeId="urn:microsoft.com/office/officeart/2005/8/colors/colorful4" csCatId="colorful" phldr="1"/>
      <dgm:spPr/>
      <dgm:t>
        <a:bodyPr/>
        <a:lstStyle/>
        <a:p>
          <a:endParaRPr lang="en-US"/>
        </a:p>
      </dgm:t>
    </dgm:pt>
    <dgm:pt modelId="{DB811EC6-BC62-4567-B1D9-3BF5600D0122}">
      <dgm:prSet phldrT="[Text]"/>
      <dgm:spPr/>
      <dgm:t>
        <a:bodyPr/>
        <a:lstStyle/>
        <a:p>
          <a:r>
            <a:rPr lang="en-US" dirty="0"/>
            <a:t>Operating System</a:t>
          </a:r>
        </a:p>
      </dgm:t>
    </dgm:pt>
    <dgm:pt modelId="{422BD5B1-1075-4AF2-90C6-D4254DC5C9AF}" type="parTrans" cxnId="{F58C6E90-0B5C-4537-9F97-8AA5E731BEBB}">
      <dgm:prSet/>
      <dgm:spPr/>
      <dgm:t>
        <a:bodyPr/>
        <a:lstStyle/>
        <a:p>
          <a:endParaRPr lang="en-US"/>
        </a:p>
      </dgm:t>
    </dgm:pt>
    <dgm:pt modelId="{683C579B-A89C-4B86-BFE8-741AE6E9DC27}" type="sibTrans" cxnId="{F58C6E90-0B5C-4537-9F97-8AA5E731BEBB}">
      <dgm:prSet/>
      <dgm:spPr/>
      <dgm:t>
        <a:bodyPr/>
        <a:lstStyle/>
        <a:p>
          <a:endParaRPr lang="en-US"/>
        </a:p>
      </dgm:t>
    </dgm:pt>
    <dgm:pt modelId="{4FD14C78-9384-4D1C-A140-3F9A1CCEE8A4}">
      <dgm:prSet phldrT="[Text]"/>
      <dgm:spPr/>
      <dgm:t>
        <a:bodyPr/>
        <a:lstStyle/>
        <a:p>
          <a:r>
            <a:rPr lang="en-US" dirty="0"/>
            <a:t>Programming Language  </a:t>
          </a:r>
        </a:p>
      </dgm:t>
    </dgm:pt>
    <dgm:pt modelId="{90BB2830-26D9-40B8-82E9-BF796767F29F}" type="parTrans" cxnId="{B82F877D-82D2-40EE-80AF-45FA26178FC0}">
      <dgm:prSet/>
      <dgm:spPr/>
      <dgm:t>
        <a:bodyPr/>
        <a:lstStyle/>
        <a:p>
          <a:endParaRPr lang="en-US"/>
        </a:p>
      </dgm:t>
    </dgm:pt>
    <dgm:pt modelId="{BDAF0F29-4F7A-4EA4-AF60-64AA9D09C237}" type="sibTrans" cxnId="{B82F877D-82D2-40EE-80AF-45FA26178FC0}">
      <dgm:prSet/>
      <dgm:spPr/>
      <dgm:t>
        <a:bodyPr/>
        <a:lstStyle/>
        <a:p>
          <a:endParaRPr lang="en-US"/>
        </a:p>
      </dgm:t>
    </dgm:pt>
    <dgm:pt modelId="{62C8E94F-50D3-4D5D-8A8B-423AF6F613BF}">
      <dgm:prSet phldrT="[Text]"/>
      <dgm:spPr/>
      <dgm:t>
        <a:bodyPr/>
        <a:lstStyle/>
        <a:p>
          <a:r>
            <a:rPr lang="en-US" dirty="0"/>
            <a:t>Data Structure</a:t>
          </a:r>
        </a:p>
      </dgm:t>
    </dgm:pt>
    <dgm:pt modelId="{D78A8747-0FC5-43FD-9D9F-9741818BD6CA}" type="parTrans" cxnId="{0776A2D0-AA69-49ED-BC02-DE746C65BC3F}">
      <dgm:prSet/>
      <dgm:spPr/>
      <dgm:t>
        <a:bodyPr/>
        <a:lstStyle/>
        <a:p>
          <a:endParaRPr lang="en-US"/>
        </a:p>
      </dgm:t>
    </dgm:pt>
    <dgm:pt modelId="{FCD4E793-6420-46D9-8216-329136E8BAAC}" type="sibTrans" cxnId="{0776A2D0-AA69-49ED-BC02-DE746C65BC3F}">
      <dgm:prSet/>
      <dgm:spPr/>
      <dgm:t>
        <a:bodyPr/>
        <a:lstStyle/>
        <a:p>
          <a:endParaRPr lang="en-US"/>
        </a:p>
      </dgm:t>
    </dgm:pt>
    <dgm:pt modelId="{D720DAD0-D340-4FAA-8346-D858F6F7D8CD}">
      <dgm:prSet phldrT="[Text]"/>
      <dgm:spPr/>
      <dgm:t>
        <a:bodyPr/>
        <a:lstStyle/>
        <a:p>
          <a:r>
            <a:rPr lang="en-US" dirty="0"/>
            <a:t>Hardware</a:t>
          </a:r>
        </a:p>
      </dgm:t>
    </dgm:pt>
    <dgm:pt modelId="{1344671E-021C-4AB6-85EB-93CC3CBC4FA3}" type="parTrans" cxnId="{21DD7338-1793-40A2-B707-FEBB18531CD8}">
      <dgm:prSet/>
      <dgm:spPr/>
      <dgm:t>
        <a:bodyPr/>
        <a:lstStyle/>
        <a:p>
          <a:endParaRPr lang="en-US"/>
        </a:p>
      </dgm:t>
    </dgm:pt>
    <dgm:pt modelId="{FA172269-E872-4F1C-B0C1-EE4A58B18708}" type="sibTrans" cxnId="{21DD7338-1793-40A2-B707-FEBB18531CD8}">
      <dgm:prSet/>
      <dgm:spPr/>
      <dgm:t>
        <a:bodyPr/>
        <a:lstStyle/>
        <a:p>
          <a:endParaRPr lang="en-US"/>
        </a:p>
      </dgm:t>
    </dgm:pt>
    <dgm:pt modelId="{971F1838-B5C3-4955-9AA9-0024367314E1}">
      <dgm:prSet phldrT="[Text]"/>
      <dgm:spPr/>
      <dgm:t>
        <a:bodyPr/>
        <a:lstStyle/>
        <a:p>
          <a:r>
            <a:rPr lang="en-US" dirty="0"/>
            <a:t>Algorithm</a:t>
          </a:r>
        </a:p>
      </dgm:t>
    </dgm:pt>
    <dgm:pt modelId="{5281CD62-6C70-4229-A93A-D6BC75298066}" type="parTrans" cxnId="{127E754D-9357-48D2-AFD5-1B7008DB6077}">
      <dgm:prSet/>
      <dgm:spPr/>
      <dgm:t>
        <a:bodyPr/>
        <a:lstStyle/>
        <a:p>
          <a:endParaRPr lang="en-US"/>
        </a:p>
      </dgm:t>
    </dgm:pt>
    <dgm:pt modelId="{44F8A960-77D7-4704-A246-3A14E87A5E52}" type="sibTrans" cxnId="{127E754D-9357-48D2-AFD5-1B7008DB6077}">
      <dgm:prSet/>
      <dgm:spPr/>
      <dgm:t>
        <a:bodyPr/>
        <a:lstStyle/>
        <a:p>
          <a:endParaRPr lang="en-US"/>
        </a:p>
      </dgm:t>
    </dgm:pt>
    <dgm:pt modelId="{F6721EBE-3F36-4B85-A941-93EBC53F1105}">
      <dgm:prSet phldrT="[Text]"/>
      <dgm:spPr/>
      <dgm:t>
        <a:bodyPr/>
        <a:lstStyle/>
        <a:p>
          <a:r>
            <a:rPr lang="en-US" dirty="0"/>
            <a:t>Imagination</a:t>
          </a:r>
        </a:p>
      </dgm:t>
    </dgm:pt>
    <dgm:pt modelId="{F7D9063A-BCD8-459B-9CE9-A38E2017D6A2}" type="parTrans" cxnId="{E170A47A-2637-4F25-8055-72E1A4F91FB8}">
      <dgm:prSet/>
      <dgm:spPr/>
      <dgm:t>
        <a:bodyPr/>
        <a:lstStyle/>
        <a:p>
          <a:endParaRPr lang="en-US"/>
        </a:p>
      </dgm:t>
    </dgm:pt>
    <dgm:pt modelId="{1A84A561-262D-42E3-AAA0-4913FFD9B4B3}" type="sibTrans" cxnId="{E170A47A-2637-4F25-8055-72E1A4F91FB8}">
      <dgm:prSet/>
      <dgm:spPr/>
      <dgm:t>
        <a:bodyPr/>
        <a:lstStyle/>
        <a:p>
          <a:endParaRPr lang="en-US"/>
        </a:p>
      </dgm:t>
    </dgm:pt>
    <dgm:pt modelId="{EE605560-9075-4A34-BD5D-51BFFAEE8F10}" type="pres">
      <dgm:prSet presAssocID="{964473A0-2B96-435C-BE85-DE142FA1AB78}" presName="cycle" presStyleCnt="0">
        <dgm:presLayoutVars>
          <dgm:chMax val="1"/>
          <dgm:dir/>
          <dgm:animLvl val="ctr"/>
          <dgm:resizeHandles val="exact"/>
        </dgm:presLayoutVars>
      </dgm:prSet>
      <dgm:spPr/>
    </dgm:pt>
    <dgm:pt modelId="{10A80894-2A46-4894-A9CD-C103A7B0044C}" type="pres">
      <dgm:prSet presAssocID="{DB811EC6-BC62-4567-B1D9-3BF5600D0122}" presName="centerShape" presStyleLbl="node0" presStyleIdx="0" presStyleCnt="1"/>
      <dgm:spPr/>
    </dgm:pt>
    <dgm:pt modelId="{557CDA68-94C4-4B70-9225-D0FA1D7AA343}" type="pres">
      <dgm:prSet presAssocID="{90BB2830-26D9-40B8-82E9-BF796767F29F}" presName="parTrans" presStyleLbl="bgSibTrans2D1" presStyleIdx="0" presStyleCnt="5"/>
      <dgm:spPr/>
    </dgm:pt>
    <dgm:pt modelId="{0F077C9B-5BFD-46D3-93A8-6942FFB24AA2}" type="pres">
      <dgm:prSet presAssocID="{4FD14C78-9384-4D1C-A140-3F9A1CCEE8A4}" presName="node" presStyleLbl="node1" presStyleIdx="0" presStyleCnt="5">
        <dgm:presLayoutVars>
          <dgm:bulletEnabled val="1"/>
        </dgm:presLayoutVars>
      </dgm:prSet>
      <dgm:spPr/>
    </dgm:pt>
    <dgm:pt modelId="{90CE8E13-973F-4646-928B-E7738EC2976E}" type="pres">
      <dgm:prSet presAssocID="{D78A8747-0FC5-43FD-9D9F-9741818BD6CA}" presName="parTrans" presStyleLbl="bgSibTrans2D1" presStyleIdx="1" presStyleCnt="5"/>
      <dgm:spPr/>
    </dgm:pt>
    <dgm:pt modelId="{481BF765-1D33-4A66-BE78-D835B02D8544}" type="pres">
      <dgm:prSet presAssocID="{62C8E94F-50D3-4D5D-8A8B-423AF6F613BF}" presName="node" presStyleLbl="node1" presStyleIdx="1" presStyleCnt="5">
        <dgm:presLayoutVars>
          <dgm:bulletEnabled val="1"/>
        </dgm:presLayoutVars>
      </dgm:prSet>
      <dgm:spPr/>
    </dgm:pt>
    <dgm:pt modelId="{4A947F38-EDD2-414C-B98E-A3C3D2A6AC5C}" type="pres">
      <dgm:prSet presAssocID="{1344671E-021C-4AB6-85EB-93CC3CBC4FA3}" presName="parTrans" presStyleLbl="bgSibTrans2D1" presStyleIdx="2" presStyleCnt="5"/>
      <dgm:spPr/>
    </dgm:pt>
    <dgm:pt modelId="{A5E06887-49BF-44DD-808D-7ED4C8900ADF}" type="pres">
      <dgm:prSet presAssocID="{D720DAD0-D340-4FAA-8346-D858F6F7D8CD}" presName="node" presStyleLbl="node1" presStyleIdx="2" presStyleCnt="5">
        <dgm:presLayoutVars>
          <dgm:bulletEnabled val="1"/>
        </dgm:presLayoutVars>
      </dgm:prSet>
      <dgm:spPr/>
    </dgm:pt>
    <dgm:pt modelId="{7196A9EA-FD29-4397-A38D-C344EFFC7EEA}" type="pres">
      <dgm:prSet presAssocID="{5281CD62-6C70-4229-A93A-D6BC75298066}" presName="parTrans" presStyleLbl="bgSibTrans2D1" presStyleIdx="3" presStyleCnt="5"/>
      <dgm:spPr/>
    </dgm:pt>
    <dgm:pt modelId="{02D7FF5A-EB40-4AAF-8CD8-E2615C051E43}" type="pres">
      <dgm:prSet presAssocID="{971F1838-B5C3-4955-9AA9-0024367314E1}" presName="node" presStyleLbl="node1" presStyleIdx="3" presStyleCnt="5">
        <dgm:presLayoutVars>
          <dgm:bulletEnabled val="1"/>
        </dgm:presLayoutVars>
      </dgm:prSet>
      <dgm:spPr/>
    </dgm:pt>
    <dgm:pt modelId="{068178E4-F984-41BC-9BB0-715F509A2E29}" type="pres">
      <dgm:prSet presAssocID="{F7D9063A-BCD8-459B-9CE9-A38E2017D6A2}" presName="parTrans" presStyleLbl="bgSibTrans2D1" presStyleIdx="4" presStyleCnt="5"/>
      <dgm:spPr/>
    </dgm:pt>
    <dgm:pt modelId="{00E44C16-74E7-4895-A221-02C079FFA161}" type="pres">
      <dgm:prSet presAssocID="{F6721EBE-3F36-4B85-A941-93EBC53F1105}" presName="node" presStyleLbl="node1" presStyleIdx="4" presStyleCnt="5">
        <dgm:presLayoutVars>
          <dgm:bulletEnabled val="1"/>
        </dgm:presLayoutVars>
      </dgm:prSet>
      <dgm:spPr/>
    </dgm:pt>
  </dgm:ptLst>
  <dgm:cxnLst>
    <dgm:cxn modelId="{3573FF17-E536-43B4-BF91-80674294182B}" type="presOf" srcId="{964473A0-2B96-435C-BE85-DE142FA1AB78}" destId="{EE605560-9075-4A34-BD5D-51BFFAEE8F10}" srcOrd="0" destOrd="0" presId="urn:microsoft.com/office/officeart/2005/8/layout/radial4"/>
    <dgm:cxn modelId="{F2D1DB1B-B991-4C88-87E1-685608FFDE3B}" type="presOf" srcId="{1344671E-021C-4AB6-85EB-93CC3CBC4FA3}" destId="{4A947F38-EDD2-414C-B98E-A3C3D2A6AC5C}" srcOrd="0" destOrd="0" presId="urn:microsoft.com/office/officeart/2005/8/layout/radial4"/>
    <dgm:cxn modelId="{21DD7338-1793-40A2-B707-FEBB18531CD8}" srcId="{DB811EC6-BC62-4567-B1D9-3BF5600D0122}" destId="{D720DAD0-D340-4FAA-8346-D858F6F7D8CD}" srcOrd="2" destOrd="0" parTransId="{1344671E-021C-4AB6-85EB-93CC3CBC4FA3}" sibTransId="{FA172269-E872-4F1C-B0C1-EE4A58B18708}"/>
    <dgm:cxn modelId="{D1F44A3B-E101-4E11-9D72-CA144F55E7E2}" type="presOf" srcId="{62C8E94F-50D3-4D5D-8A8B-423AF6F613BF}" destId="{481BF765-1D33-4A66-BE78-D835B02D8544}" srcOrd="0" destOrd="0" presId="urn:microsoft.com/office/officeart/2005/8/layout/radial4"/>
    <dgm:cxn modelId="{AEE95B3C-436B-4C54-A0D4-8DEFA3B90EF6}" type="presOf" srcId="{5281CD62-6C70-4229-A93A-D6BC75298066}" destId="{7196A9EA-FD29-4397-A38D-C344EFFC7EEA}" srcOrd="0" destOrd="0" presId="urn:microsoft.com/office/officeart/2005/8/layout/radial4"/>
    <dgm:cxn modelId="{785D0A63-633A-4B6E-ABB8-DFB957DD4765}" type="presOf" srcId="{D720DAD0-D340-4FAA-8346-D858F6F7D8CD}" destId="{A5E06887-49BF-44DD-808D-7ED4C8900ADF}" srcOrd="0" destOrd="0" presId="urn:microsoft.com/office/officeart/2005/8/layout/radial4"/>
    <dgm:cxn modelId="{127E754D-9357-48D2-AFD5-1B7008DB6077}" srcId="{DB811EC6-BC62-4567-B1D9-3BF5600D0122}" destId="{971F1838-B5C3-4955-9AA9-0024367314E1}" srcOrd="3" destOrd="0" parTransId="{5281CD62-6C70-4229-A93A-D6BC75298066}" sibTransId="{44F8A960-77D7-4704-A246-3A14E87A5E52}"/>
    <dgm:cxn modelId="{371B864D-F735-4979-9019-C9B317AA01AE}" type="presOf" srcId="{F6721EBE-3F36-4B85-A941-93EBC53F1105}" destId="{00E44C16-74E7-4895-A221-02C079FFA161}" srcOrd="0" destOrd="0" presId="urn:microsoft.com/office/officeart/2005/8/layout/radial4"/>
    <dgm:cxn modelId="{C3AE1A54-8AB9-415F-8FB9-7CC920FDB6EB}" type="presOf" srcId="{D78A8747-0FC5-43FD-9D9F-9741818BD6CA}" destId="{90CE8E13-973F-4646-928B-E7738EC2976E}" srcOrd="0" destOrd="0" presId="urn:microsoft.com/office/officeart/2005/8/layout/radial4"/>
    <dgm:cxn modelId="{E170A47A-2637-4F25-8055-72E1A4F91FB8}" srcId="{DB811EC6-BC62-4567-B1D9-3BF5600D0122}" destId="{F6721EBE-3F36-4B85-A941-93EBC53F1105}" srcOrd="4" destOrd="0" parTransId="{F7D9063A-BCD8-459B-9CE9-A38E2017D6A2}" sibTransId="{1A84A561-262D-42E3-AAA0-4913FFD9B4B3}"/>
    <dgm:cxn modelId="{B82F877D-82D2-40EE-80AF-45FA26178FC0}" srcId="{DB811EC6-BC62-4567-B1D9-3BF5600D0122}" destId="{4FD14C78-9384-4D1C-A140-3F9A1CCEE8A4}" srcOrd="0" destOrd="0" parTransId="{90BB2830-26D9-40B8-82E9-BF796767F29F}" sibTransId="{BDAF0F29-4F7A-4EA4-AF60-64AA9D09C237}"/>
    <dgm:cxn modelId="{F58C6E90-0B5C-4537-9F97-8AA5E731BEBB}" srcId="{964473A0-2B96-435C-BE85-DE142FA1AB78}" destId="{DB811EC6-BC62-4567-B1D9-3BF5600D0122}" srcOrd="0" destOrd="0" parTransId="{422BD5B1-1075-4AF2-90C6-D4254DC5C9AF}" sibTransId="{683C579B-A89C-4B86-BFE8-741AE6E9DC27}"/>
    <dgm:cxn modelId="{8136D0B8-FD8A-410F-AD0D-C8284F3B71A8}" type="presOf" srcId="{DB811EC6-BC62-4567-B1D9-3BF5600D0122}" destId="{10A80894-2A46-4894-A9CD-C103A7B0044C}" srcOrd="0" destOrd="0" presId="urn:microsoft.com/office/officeart/2005/8/layout/radial4"/>
    <dgm:cxn modelId="{1A441ECB-7045-409F-8292-65B4C282B826}" type="presOf" srcId="{F7D9063A-BCD8-459B-9CE9-A38E2017D6A2}" destId="{068178E4-F984-41BC-9BB0-715F509A2E29}" srcOrd="0" destOrd="0" presId="urn:microsoft.com/office/officeart/2005/8/layout/radial4"/>
    <dgm:cxn modelId="{9632DECB-5681-419D-9D83-CDF3C4C116B1}" type="presOf" srcId="{90BB2830-26D9-40B8-82E9-BF796767F29F}" destId="{557CDA68-94C4-4B70-9225-D0FA1D7AA343}" srcOrd="0" destOrd="0" presId="urn:microsoft.com/office/officeart/2005/8/layout/radial4"/>
    <dgm:cxn modelId="{0776A2D0-AA69-49ED-BC02-DE746C65BC3F}" srcId="{DB811EC6-BC62-4567-B1D9-3BF5600D0122}" destId="{62C8E94F-50D3-4D5D-8A8B-423AF6F613BF}" srcOrd="1" destOrd="0" parTransId="{D78A8747-0FC5-43FD-9D9F-9741818BD6CA}" sibTransId="{FCD4E793-6420-46D9-8216-329136E8BAAC}"/>
    <dgm:cxn modelId="{0E0BEADF-6250-48D7-AAC8-FDE8E5ED3E2C}" type="presOf" srcId="{4FD14C78-9384-4D1C-A140-3F9A1CCEE8A4}" destId="{0F077C9B-5BFD-46D3-93A8-6942FFB24AA2}" srcOrd="0" destOrd="0" presId="urn:microsoft.com/office/officeart/2005/8/layout/radial4"/>
    <dgm:cxn modelId="{907E79E7-E7BF-44D8-890F-8BB32517E80A}" type="presOf" srcId="{971F1838-B5C3-4955-9AA9-0024367314E1}" destId="{02D7FF5A-EB40-4AAF-8CD8-E2615C051E43}" srcOrd="0" destOrd="0" presId="urn:microsoft.com/office/officeart/2005/8/layout/radial4"/>
    <dgm:cxn modelId="{BB59AB13-45AE-4A70-97DA-7205B5097377}" type="presParOf" srcId="{EE605560-9075-4A34-BD5D-51BFFAEE8F10}" destId="{10A80894-2A46-4894-A9CD-C103A7B0044C}" srcOrd="0" destOrd="0" presId="urn:microsoft.com/office/officeart/2005/8/layout/radial4"/>
    <dgm:cxn modelId="{CC8FE9D0-CFAA-4A42-99C7-C5BD3E8091AE}" type="presParOf" srcId="{EE605560-9075-4A34-BD5D-51BFFAEE8F10}" destId="{557CDA68-94C4-4B70-9225-D0FA1D7AA343}" srcOrd="1" destOrd="0" presId="urn:microsoft.com/office/officeart/2005/8/layout/radial4"/>
    <dgm:cxn modelId="{3B55596F-3CD3-4815-874F-93EFCE9AF0A9}" type="presParOf" srcId="{EE605560-9075-4A34-BD5D-51BFFAEE8F10}" destId="{0F077C9B-5BFD-46D3-93A8-6942FFB24AA2}" srcOrd="2" destOrd="0" presId="urn:microsoft.com/office/officeart/2005/8/layout/radial4"/>
    <dgm:cxn modelId="{D4EB213D-1196-494A-8C50-692FBD6EAFE5}" type="presParOf" srcId="{EE605560-9075-4A34-BD5D-51BFFAEE8F10}" destId="{90CE8E13-973F-4646-928B-E7738EC2976E}" srcOrd="3" destOrd="0" presId="urn:microsoft.com/office/officeart/2005/8/layout/radial4"/>
    <dgm:cxn modelId="{D602F80B-154A-41B2-BCB6-5BE216AC83DF}" type="presParOf" srcId="{EE605560-9075-4A34-BD5D-51BFFAEE8F10}" destId="{481BF765-1D33-4A66-BE78-D835B02D8544}" srcOrd="4" destOrd="0" presId="urn:microsoft.com/office/officeart/2005/8/layout/radial4"/>
    <dgm:cxn modelId="{F838ED11-9AD1-4C30-8417-A821A4127F8F}" type="presParOf" srcId="{EE605560-9075-4A34-BD5D-51BFFAEE8F10}" destId="{4A947F38-EDD2-414C-B98E-A3C3D2A6AC5C}" srcOrd="5" destOrd="0" presId="urn:microsoft.com/office/officeart/2005/8/layout/radial4"/>
    <dgm:cxn modelId="{74CE78B6-9AFC-463C-9B0D-6BB20CD2211B}" type="presParOf" srcId="{EE605560-9075-4A34-BD5D-51BFFAEE8F10}" destId="{A5E06887-49BF-44DD-808D-7ED4C8900ADF}" srcOrd="6" destOrd="0" presId="urn:microsoft.com/office/officeart/2005/8/layout/radial4"/>
    <dgm:cxn modelId="{2F602DD9-BE4B-4486-945B-220E1EC7AB37}" type="presParOf" srcId="{EE605560-9075-4A34-BD5D-51BFFAEE8F10}" destId="{7196A9EA-FD29-4397-A38D-C344EFFC7EEA}" srcOrd="7" destOrd="0" presId="urn:microsoft.com/office/officeart/2005/8/layout/radial4"/>
    <dgm:cxn modelId="{49FC7B54-F8D5-4A48-97C1-3A8CCE4BBFFC}" type="presParOf" srcId="{EE605560-9075-4A34-BD5D-51BFFAEE8F10}" destId="{02D7FF5A-EB40-4AAF-8CD8-E2615C051E43}" srcOrd="8" destOrd="0" presId="urn:microsoft.com/office/officeart/2005/8/layout/radial4"/>
    <dgm:cxn modelId="{EB0728C5-3AFA-44D2-85BC-4636F663A4EF}" type="presParOf" srcId="{EE605560-9075-4A34-BD5D-51BFFAEE8F10}" destId="{068178E4-F984-41BC-9BB0-715F509A2E29}" srcOrd="9" destOrd="0" presId="urn:microsoft.com/office/officeart/2005/8/layout/radial4"/>
    <dgm:cxn modelId="{380AC7EB-3A7F-46B4-8996-7D1ADEDED920}" type="presParOf" srcId="{EE605560-9075-4A34-BD5D-51BFFAEE8F10}" destId="{00E44C16-74E7-4895-A221-02C079FFA161}"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80894-2A46-4894-A9CD-C103A7B0044C}">
      <dsp:nvSpPr>
        <dsp:cNvPr id="0" name=""/>
        <dsp:cNvSpPr/>
      </dsp:nvSpPr>
      <dsp:spPr>
        <a:xfrm>
          <a:off x="4349323" y="3087900"/>
          <a:ext cx="2288665" cy="2288665"/>
        </a:xfrm>
        <a:prstGeom prst="ellipse">
          <a:avLst/>
        </a:prstGeom>
        <a:solidFill>
          <a:schemeClr val="accent3">
            <a:hueOff val="0"/>
            <a:satOff val="0"/>
            <a:lumOff val="0"/>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Operating System</a:t>
          </a:r>
        </a:p>
      </dsp:txBody>
      <dsp:txXfrm>
        <a:off x="4684490" y="3423067"/>
        <a:ext cx="1618331" cy="1618331"/>
      </dsp:txXfrm>
    </dsp:sp>
    <dsp:sp modelId="{557CDA68-94C4-4B70-9225-D0FA1D7AA343}">
      <dsp:nvSpPr>
        <dsp:cNvPr id="0" name=""/>
        <dsp:cNvSpPr/>
      </dsp:nvSpPr>
      <dsp:spPr>
        <a:xfrm rot="10800000">
          <a:off x="2132092" y="3906098"/>
          <a:ext cx="2095283" cy="652269"/>
        </a:xfrm>
        <a:prstGeom prst="leftArrow">
          <a:avLst>
            <a:gd name="adj1" fmla="val 60000"/>
            <a:gd name="adj2" fmla="val 50000"/>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ln>
        <a:effectLst>
          <a:softEdge rad="12700"/>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0F077C9B-5BFD-46D3-93A8-6942FFB24AA2}">
      <dsp:nvSpPr>
        <dsp:cNvPr id="0" name=""/>
        <dsp:cNvSpPr/>
      </dsp:nvSpPr>
      <dsp:spPr>
        <a:xfrm>
          <a:off x="1044975" y="3362540"/>
          <a:ext cx="2174232" cy="1739386"/>
        </a:xfrm>
        <a:prstGeom prst="roundRect">
          <a:avLst>
            <a:gd name="adj" fmla="val 10000"/>
          </a:avLst>
        </a:prstGeom>
        <a:solidFill>
          <a:schemeClr val="accent4">
            <a:hueOff val="0"/>
            <a:satOff val="0"/>
            <a:lumOff val="0"/>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Programming Language  </a:t>
          </a:r>
        </a:p>
      </dsp:txBody>
      <dsp:txXfrm>
        <a:off x="1095920" y="3413485"/>
        <a:ext cx="2072342" cy="1637496"/>
      </dsp:txXfrm>
    </dsp:sp>
    <dsp:sp modelId="{90CE8E13-973F-4646-928B-E7738EC2976E}">
      <dsp:nvSpPr>
        <dsp:cNvPr id="0" name=""/>
        <dsp:cNvSpPr/>
      </dsp:nvSpPr>
      <dsp:spPr>
        <a:xfrm rot="13500000">
          <a:off x="2809824" y="2269908"/>
          <a:ext cx="2095283" cy="652269"/>
        </a:xfrm>
        <a:prstGeom prst="leftArrow">
          <a:avLst>
            <a:gd name="adj1" fmla="val 60000"/>
            <a:gd name="adj2" fmla="val 50000"/>
          </a:avLst>
        </a:prstGeom>
        <a:solidFill>
          <a:schemeClr val="accent4">
            <a:hueOff val="5105758"/>
            <a:satOff val="-5996"/>
            <a:lumOff val="2304"/>
            <a:alphaOff val="0"/>
          </a:schemeClr>
        </a:solidFill>
        <a:ln w="6350" cap="flat" cmpd="sng" algn="ctr">
          <a:solidFill>
            <a:schemeClr val="lt1">
              <a:hueOff val="0"/>
              <a:satOff val="0"/>
              <a:lumOff val="0"/>
              <a:alphaOff val="0"/>
            </a:schemeClr>
          </a:solidFill>
          <a:prstDash val="solid"/>
        </a:ln>
        <a:effectLst>
          <a:softEdge rad="12700"/>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481BF765-1D33-4A66-BE78-D835B02D8544}">
      <dsp:nvSpPr>
        <dsp:cNvPr id="0" name=""/>
        <dsp:cNvSpPr/>
      </dsp:nvSpPr>
      <dsp:spPr>
        <a:xfrm>
          <a:off x="2029555" y="985555"/>
          <a:ext cx="2174232" cy="1739386"/>
        </a:xfrm>
        <a:prstGeom prst="roundRect">
          <a:avLst>
            <a:gd name="adj" fmla="val 10000"/>
          </a:avLst>
        </a:prstGeom>
        <a:solidFill>
          <a:schemeClr val="accent4">
            <a:hueOff val="5105758"/>
            <a:satOff val="-5996"/>
            <a:lumOff val="2304"/>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Data Structure</a:t>
          </a:r>
        </a:p>
      </dsp:txBody>
      <dsp:txXfrm>
        <a:off x="2080500" y="1036500"/>
        <a:ext cx="2072342" cy="1637496"/>
      </dsp:txXfrm>
    </dsp:sp>
    <dsp:sp modelId="{4A947F38-EDD2-414C-B98E-A3C3D2A6AC5C}">
      <dsp:nvSpPr>
        <dsp:cNvPr id="0" name=""/>
        <dsp:cNvSpPr/>
      </dsp:nvSpPr>
      <dsp:spPr>
        <a:xfrm rot="16200000">
          <a:off x="4446014" y="1592176"/>
          <a:ext cx="2095283" cy="652269"/>
        </a:xfrm>
        <a:prstGeom prst="leftArrow">
          <a:avLst>
            <a:gd name="adj1" fmla="val 60000"/>
            <a:gd name="adj2" fmla="val 50000"/>
          </a:avLst>
        </a:prstGeom>
        <a:solidFill>
          <a:schemeClr val="accent4">
            <a:hueOff val="10211516"/>
            <a:satOff val="-11993"/>
            <a:lumOff val="4608"/>
            <a:alphaOff val="0"/>
          </a:schemeClr>
        </a:solidFill>
        <a:ln w="6350" cap="flat" cmpd="sng" algn="ctr">
          <a:solidFill>
            <a:schemeClr val="lt1">
              <a:hueOff val="0"/>
              <a:satOff val="0"/>
              <a:lumOff val="0"/>
              <a:alphaOff val="0"/>
            </a:schemeClr>
          </a:solidFill>
          <a:prstDash val="solid"/>
        </a:ln>
        <a:effectLst>
          <a:softEdge rad="12700"/>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A5E06887-49BF-44DD-808D-7ED4C8900ADF}">
      <dsp:nvSpPr>
        <dsp:cNvPr id="0" name=""/>
        <dsp:cNvSpPr/>
      </dsp:nvSpPr>
      <dsp:spPr>
        <a:xfrm>
          <a:off x="4406540" y="976"/>
          <a:ext cx="2174232" cy="1739386"/>
        </a:xfrm>
        <a:prstGeom prst="roundRect">
          <a:avLst>
            <a:gd name="adj" fmla="val 10000"/>
          </a:avLst>
        </a:prstGeom>
        <a:solidFill>
          <a:schemeClr val="accent4">
            <a:hueOff val="10211516"/>
            <a:satOff val="-11993"/>
            <a:lumOff val="4608"/>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Hardware</a:t>
          </a:r>
        </a:p>
      </dsp:txBody>
      <dsp:txXfrm>
        <a:off x="4457485" y="51921"/>
        <a:ext cx="2072342" cy="1637496"/>
      </dsp:txXfrm>
    </dsp:sp>
    <dsp:sp modelId="{7196A9EA-FD29-4397-A38D-C344EFFC7EEA}">
      <dsp:nvSpPr>
        <dsp:cNvPr id="0" name=""/>
        <dsp:cNvSpPr/>
      </dsp:nvSpPr>
      <dsp:spPr>
        <a:xfrm rot="18900000">
          <a:off x="6082204" y="2269908"/>
          <a:ext cx="2095283" cy="652269"/>
        </a:xfrm>
        <a:prstGeom prst="leftArrow">
          <a:avLst>
            <a:gd name="adj1" fmla="val 60000"/>
            <a:gd name="adj2" fmla="val 50000"/>
          </a:avLst>
        </a:prstGeom>
        <a:solidFill>
          <a:schemeClr val="accent4">
            <a:hueOff val="15317274"/>
            <a:satOff val="-17989"/>
            <a:lumOff val="6912"/>
            <a:alphaOff val="0"/>
          </a:schemeClr>
        </a:solidFill>
        <a:ln w="6350" cap="flat" cmpd="sng" algn="ctr">
          <a:solidFill>
            <a:schemeClr val="lt1">
              <a:hueOff val="0"/>
              <a:satOff val="0"/>
              <a:lumOff val="0"/>
              <a:alphaOff val="0"/>
            </a:schemeClr>
          </a:solidFill>
          <a:prstDash val="solid"/>
        </a:ln>
        <a:effectLst>
          <a:softEdge rad="12700"/>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02D7FF5A-EB40-4AAF-8CD8-E2615C051E43}">
      <dsp:nvSpPr>
        <dsp:cNvPr id="0" name=""/>
        <dsp:cNvSpPr/>
      </dsp:nvSpPr>
      <dsp:spPr>
        <a:xfrm>
          <a:off x="6783525" y="985555"/>
          <a:ext cx="2174232" cy="1739386"/>
        </a:xfrm>
        <a:prstGeom prst="roundRect">
          <a:avLst>
            <a:gd name="adj" fmla="val 10000"/>
          </a:avLst>
        </a:prstGeom>
        <a:solidFill>
          <a:schemeClr val="accent4">
            <a:hueOff val="15317274"/>
            <a:satOff val="-17989"/>
            <a:lumOff val="6912"/>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Algorithm</a:t>
          </a:r>
        </a:p>
      </dsp:txBody>
      <dsp:txXfrm>
        <a:off x="6834470" y="1036500"/>
        <a:ext cx="2072342" cy="1637496"/>
      </dsp:txXfrm>
    </dsp:sp>
    <dsp:sp modelId="{068178E4-F984-41BC-9BB0-715F509A2E29}">
      <dsp:nvSpPr>
        <dsp:cNvPr id="0" name=""/>
        <dsp:cNvSpPr/>
      </dsp:nvSpPr>
      <dsp:spPr>
        <a:xfrm>
          <a:off x="6759937" y="3906098"/>
          <a:ext cx="2095283" cy="652269"/>
        </a:xfrm>
        <a:prstGeom prst="leftArrow">
          <a:avLst>
            <a:gd name="adj1" fmla="val 60000"/>
            <a:gd name="adj2" fmla="val 50000"/>
          </a:avLst>
        </a:prstGeom>
        <a:solidFill>
          <a:schemeClr val="accent4">
            <a:hueOff val="20423033"/>
            <a:satOff val="-23986"/>
            <a:lumOff val="9216"/>
            <a:alphaOff val="0"/>
          </a:schemeClr>
        </a:solidFill>
        <a:ln w="6350" cap="flat" cmpd="sng" algn="ctr">
          <a:solidFill>
            <a:schemeClr val="lt1">
              <a:hueOff val="0"/>
              <a:satOff val="0"/>
              <a:lumOff val="0"/>
              <a:alphaOff val="0"/>
            </a:schemeClr>
          </a:solidFill>
          <a:prstDash val="solid"/>
        </a:ln>
        <a:effectLst>
          <a:softEdge rad="12700"/>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00E44C16-74E7-4895-A221-02C079FFA161}">
      <dsp:nvSpPr>
        <dsp:cNvPr id="0" name=""/>
        <dsp:cNvSpPr/>
      </dsp:nvSpPr>
      <dsp:spPr>
        <a:xfrm>
          <a:off x="7768104" y="3362540"/>
          <a:ext cx="2174232" cy="1739386"/>
        </a:xfrm>
        <a:prstGeom prst="roundRect">
          <a:avLst>
            <a:gd name="adj" fmla="val 10000"/>
          </a:avLst>
        </a:prstGeom>
        <a:solidFill>
          <a:schemeClr val="accent4">
            <a:hueOff val="20423033"/>
            <a:satOff val="-23986"/>
            <a:lumOff val="9216"/>
            <a:alphaOff val="0"/>
          </a:schemeClr>
        </a:solidFill>
        <a:ln>
          <a:noFill/>
        </a:ln>
        <a:effectLst>
          <a:softEdge rad="12700"/>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Imagination</a:t>
          </a:r>
        </a:p>
      </dsp:txBody>
      <dsp:txXfrm>
        <a:off x="7819049" y="3413485"/>
        <a:ext cx="2072342" cy="163749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9C2FB-3E4A-49EF-9EDB-7081E8118D97}" type="datetimeFigureOut">
              <a:rPr lang="en-US" smtClean="0"/>
              <a:pPr/>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1AF7F-4C9E-4630-859F-252E15E029C6}" type="slidenum">
              <a:rPr lang="en-US" smtClean="0"/>
              <a:pPr/>
              <a:t>‹#›</a:t>
            </a:fld>
            <a:endParaRPr lang="en-US"/>
          </a:p>
        </p:txBody>
      </p:sp>
    </p:spTree>
    <p:extLst>
      <p:ext uri="{BB962C8B-B14F-4D97-AF65-F5344CB8AC3E}">
        <p14:creationId xmlns:p14="http://schemas.microsoft.com/office/powerpoint/2010/main" val="67310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28547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a:solidFill>
                  <a:srgbClr val="555555"/>
                </a:solidFill>
                <a:effectLst/>
                <a:latin typeface="inherit"/>
              </a:rPr>
              <a:t>-&gt; Operating System provides a simple, high level abstraction such that these devices contain a collection of named files.</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Such files consist of useful piece of information like a digital photo, e mail messages, or web page.</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Operating System provides a set of basic commands or instructions to perform various operations such as read, write, modify, save or close. </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Dealing with them is easier than directly dealing with hardware.</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Thus, Operating System hides the complexity of hardware and presents a beautiful interface to the users.</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Just as the operating system shields (protect from an unpleasant experience) the programmer from the disk hardware and presents a simple file-oriented interface, it also conceals a lot of unpleasant business concerning interrupts, timers, memory management, and other low level features.</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In each case, the abstraction offered by the operating system is simpler and easier to use than that offered by the underlying hardware.</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In this view, the function of the operating system is to present the user with the equivalent of an extended machine or virtual machine that is easier to work with than the underlying hardware.</a:t>
            </a:r>
            <a:endParaRPr lang="en-US" b="0" i="0" dirty="0">
              <a:solidFill>
                <a:srgbClr val="555555"/>
              </a:solidFill>
              <a:effectLst/>
              <a:latin typeface="Lato" panose="020F0502020204030203" pitchFamily="34" charset="0"/>
            </a:endParaRPr>
          </a:p>
          <a:p>
            <a:pPr algn="just" fontAlgn="base"/>
            <a:r>
              <a:rPr lang="en-US" b="0" i="0" dirty="0">
                <a:solidFill>
                  <a:srgbClr val="555555"/>
                </a:solidFill>
                <a:effectLst/>
                <a:latin typeface="inherit"/>
              </a:rPr>
              <a:t>-&gt; The operating system provides a variety of services that programs can obtain using special instructions called system calls. </a:t>
            </a:r>
            <a:endParaRPr lang="en-US" b="0" i="0" dirty="0">
              <a:solidFill>
                <a:srgbClr val="555555"/>
              </a:solidFill>
              <a:effectLst/>
              <a:latin typeface="Lato" panose="020F0502020204030203" pitchFamily="34" charset="0"/>
            </a:endParaRPr>
          </a:p>
          <a:p>
            <a:endParaRPr lang="en-US" b="1" dirty="0"/>
          </a:p>
        </p:txBody>
      </p:sp>
      <p:sp>
        <p:nvSpPr>
          <p:cNvPr id="4" name="Slide Number Placeholder 3"/>
          <p:cNvSpPr>
            <a:spLocks noGrp="1"/>
          </p:cNvSpPr>
          <p:nvPr>
            <p:ph type="sldNum" sz="quarter" idx="5"/>
          </p:nvPr>
        </p:nvSpPr>
        <p:spPr/>
        <p:txBody>
          <a:bodyPr/>
          <a:lstStyle/>
          <a:p>
            <a:fld id="{55A1AF7F-4C9E-4630-859F-252E15E029C6}" type="slidenum">
              <a:rPr lang="en-US" smtClean="0"/>
              <a:pPr/>
              <a:t>10</a:t>
            </a:fld>
            <a:endParaRPr lang="en-US"/>
          </a:p>
        </p:txBody>
      </p:sp>
    </p:spTree>
    <p:extLst>
      <p:ext uri="{BB962C8B-B14F-4D97-AF65-F5344CB8AC3E}">
        <p14:creationId xmlns:p14="http://schemas.microsoft.com/office/powerpoint/2010/main" val="25345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cap="flat"/>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22670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2884550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E3E080-7285-4B4B-BA27-F70DD4B799F6}" type="slidenum">
              <a:rPr lang="en-US">
                <a:latin typeface="Calibri" panose="020F0502020204030204" pitchFamily="34" charset="0"/>
              </a:rPr>
              <a:pPr/>
              <a:t>19</a:t>
            </a:fld>
            <a:endParaRPr lang="en-US">
              <a:latin typeface="Calibri" panose="020F050202020403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26753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E3E080-7285-4B4B-BA27-F70DD4B799F6}" type="slidenum">
              <a:rPr lang="en-US">
                <a:latin typeface="Calibri" panose="020F0502020204030204" pitchFamily="34" charset="0"/>
              </a:rPr>
              <a:pPr/>
              <a:t>20</a:t>
            </a:fld>
            <a:endParaRPr lang="en-US">
              <a:latin typeface="Calibri" panose="020F050202020403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146307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E3E080-7285-4B4B-BA27-F70DD4B799F6}" type="slidenum">
              <a:rPr lang="en-US">
                <a:latin typeface="Calibri" panose="020F0502020204030204" pitchFamily="34" charset="0"/>
              </a:rPr>
              <a:pPr/>
              <a:t>21</a:t>
            </a:fld>
            <a:endParaRPr lang="en-US">
              <a:latin typeface="Calibri" panose="020F050202020403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88262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E3E080-7285-4B4B-BA27-F70DD4B799F6}" type="slidenum">
              <a:rPr lang="en-US">
                <a:latin typeface="Calibri" panose="020F0502020204030204" pitchFamily="34" charset="0"/>
              </a:rPr>
              <a:pPr/>
              <a:t>22</a:t>
            </a:fld>
            <a:endParaRPr lang="en-US">
              <a:latin typeface="Calibri" panose="020F050202020403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66200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5437188" y="6948488"/>
            <a:ext cx="41624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Comic Sans MS" panose="030F0702030302020204" pitchFamily="66" charset="0"/>
                <a:ea typeface="ＭＳ Ｐゴシック" panose="020B0600070205080204" pitchFamily="34" charset="-128"/>
              </a:defRPr>
            </a:lvl1pPr>
            <a:lvl2pPr marL="742950" indent="-285750">
              <a:defRPr b="1">
                <a:solidFill>
                  <a:schemeClr val="tx1"/>
                </a:solidFill>
                <a:latin typeface="Comic Sans MS" panose="030F0702030302020204" pitchFamily="66" charset="0"/>
                <a:ea typeface="ＭＳ Ｐゴシック" panose="020B0600070205080204" pitchFamily="34" charset="-128"/>
              </a:defRPr>
            </a:lvl2pPr>
            <a:lvl3pPr marL="1143000" indent="-228600">
              <a:defRPr b="1">
                <a:solidFill>
                  <a:schemeClr val="tx1"/>
                </a:solidFill>
                <a:latin typeface="Comic Sans MS" panose="030F0702030302020204" pitchFamily="66" charset="0"/>
                <a:ea typeface="ＭＳ Ｐゴシック" panose="020B0600070205080204" pitchFamily="34" charset="-128"/>
              </a:defRPr>
            </a:lvl3pPr>
            <a:lvl4pPr marL="1600200" indent="-228600">
              <a:defRPr b="1">
                <a:solidFill>
                  <a:schemeClr val="tx1"/>
                </a:solidFill>
                <a:latin typeface="Comic Sans MS" panose="030F0702030302020204" pitchFamily="66" charset="0"/>
                <a:ea typeface="ＭＳ Ｐゴシック" panose="020B0600070205080204" pitchFamily="34" charset="-128"/>
              </a:defRPr>
            </a:lvl4pPr>
            <a:lvl5pPr marL="2057400" indent="-228600">
              <a:defRPr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ＭＳ Ｐゴシック" panose="020B0600070205080204" pitchFamily="34" charset="-128"/>
              </a:defRPr>
            </a:lvl9pPr>
          </a:lstStyle>
          <a:p>
            <a:fld id="{6A71311E-BBA9-4BA8-97F1-97CFD91BB276}" type="slidenum">
              <a:rPr lang="en-US"/>
              <a:pPr/>
              <a:t>23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361748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03DD23-617C-4204-B319-5D002BC8A1C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BA238FA-3A56-40DC-88CD-834A81905D36}" type="slidenum">
              <a:rPr lang="en-US" smtClean="0"/>
              <a:pPr/>
              <a:t>‹#›</a:t>
            </a:fld>
            <a:endParaRPr lang="en-US"/>
          </a:p>
        </p:txBody>
      </p:sp>
    </p:spTree>
    <p:extLst>
      <p:ext uri="{BB962C8B-B14F-4D97-AF65-F5344CB8AC3E}">
        <p14:creationId xmlns:p14="http://schemas.microsoft.com/office/powerpoint/2010/main" val="161067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3DD23-617C-4204-B319-5D002BC8A1C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107587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3DD23-617C-4204-B319-5D002BC8A1C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6392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24854"/>
          </a:xfrm>
        </p:spPr>
        <p:txBody>
          <a:bodyPr/>
          <a:lstStyle/>
          <a:p>
            <a:r>
              <a:rPr lang="en-US"/>
              <a:t>Click to edit Master title style</a:t>
            </a:r>
            <a:endParaRPr lang="en-US" dirty="0"/>
          </a:p>
        </p:txBody>
      </p:sp>
      <p:sp>
        <p:nvSpPr>
          <p:cNvPr id="3" name="Content Placeholder 2"/>
          <p:cNvSpPr>
            <a:spLocks noGrp="1"/>
          </p:cNvSpPr>
          <p:nvPr>
            <p:ph idx="1"/>
          </p:nvPr>
        </p:nvSpPr>
        <p:spPr>
          <a:xfrm>
            <a:off x="1069848" y="1625600"/>
            <a:ext cx="10058400" cy="4546600"/>
          </a:xfrm>
        </p:spPr>
        <p:txBody>
          <a:bodyPr>
            <a:normAutofit/>
          </a:bodyPr>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03DD23-617C-4204-B319-5D002BC8A1C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38FA-3A56-40DC-88CD-834A81905D36}" type="slidenum">
              <a:rPr lang="en-US" smtClean="0"/>
              <a:pPr/>
              <a:t>‹#›</a:t>
            </a:fld>
            <a:endParaRPr lang="en-US" dirty="0"/>
          </a:p>
        </p:txBody>
      </p:sp>
    </p:spTree>
    <p:extLst>
      <p:ext uri="{BB962C8B-B14F-4D97-AF65-F5344CB8AC3E}">
        <p14:creationId xmlns:p14="http://schemas.microsoft.com/office/powerpoint/2010/main" val="79537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E03DD23-617C-4204-B319-5D002BC8A1C8}" type="datetimeFigureOut">
              <a:rPr lang="en-US" smtClean="0"/>
              <a:pPr/>
              <a:t>11/1/2021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BA238FA-3A56-40DC-88CD-834A81905D36}" type="slidenum">
              <a:rPr lang="en-US" smtClean="0"/>
              <a:pPr/>
              <a:t>‹#›</a:t>
            </a:fld>
            <a:endParaRPr lang="en-US"/>
          </a:p>
        </p:txBody>
      </p:sp>
    </p:spTree>
    <p:extLst>
      <p:ext uri="{BB962C8B-B14F-4D97-AF65-F5344CB8AC3E}">
        <p14:creationId xmlns:p14="http://schemas.microsoft.com/office/powerpoint/2010/main" val="369582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3DD23-617C-4204-B319-5D002BC8A1C8}"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224146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3DD23-617C-4204-B319-5D002BC8A1C8}"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374705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03DD23-617C-4204-B319-5D002BC8A1C8}"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174480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3DD23-617C-4204-B319-5D002BC8A1C8}"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259072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3DD23-617C-4204-B319-5D002BC8A1C8}"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111509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3DD23-617C-4204-B319-5D002BC8A1C8}" type="datetimeFigureOut">
              <a:rPr lang="en-US" smtClean="0"/>
              <a:pPr/>
              <a:t>11/1/2021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BA238FA-3A56-40DC-88CD-834A81905D36}" type="slidenum">
              <a:rPr lang="en-US" smtClean="0"/>
              <a:pPr/>
              <a:t>‹#›</a:t>
            </a:fld>
            <a:endParaRPr lang="en-US"/>
          </a:p>
        </p:txBody>
      </p:sp>
    </p:spTree>
    <p:extLst>
      <p:ext uri="{BB962C8B-B14F-4D97-AF65-F5344CB8AC3E}">
        <p14:creationId xmlns:p14="http://schemas.microsoft.com/office/powerpoint/2010/main" val="416407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E03DD23-617C-4204-B319-5D002BC8A1C8}" type="datetimeFigureOut">
              <a:rPr lang="en-US" smtClean="0"/>
              <a:pPr/>
              <a:t>11/1/2021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BA238FA-3A56-40DC-88CD-834A81905D36}" type="slidenum">
              <a:rPr lang="en-US" smtClean="0"/>
              <a:pPr/>
              <a:t>‹#›</a:t>
            </a:fld>
            <a:endParaRPr lang="en-US"/>
          </a:p>
        </p:txBody>
      </p:sp>
    </p:spTree>
    <p:extLst>
      <p:ext uri="{BB962C8B-B14F-4D97-AF65-F5344CB8AC3E}">
        <p14:creationId xmlns:p14="http://schemas.microsoft.com/office/powerpoint/2010/main" val="29759467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901371"/>
            <a:ext cx="9966960" cy="3046962"/>
          </a:xfrm>
        </p:spPr>
        <p:txBody>
          <a:bodyPr>
            <a:normAutofit fontScale="90000"/>
          </a:bodyPr>
          <a:lstStyle/>
          <a:p>
            <a:pPr algn="ctr"/>
            <a:r>
              <a:rPr lang="en-US" sz="12800" dirty="0">
                <a:solidFill>
                  <a:schemeClr val="tx1"/>
                </a:solidFill>
              </a:rPr>
              <a:t>CSI 307 </a:t>
            </a:r>
            <a:br>
              <a:rPr lang="en-US" sz="12800" dirty="0">
                <a:solidFill>
                  <a:schemeClr val="tx1"/>
                </a:solidFill>
              </a:rPr>
            </a:br>
            <a:r>
              <a:rPr lang="en-US" sz="9800" dirty="0">
                <a:solidFill>
                  <a:schemeClr val="tx1"/>
                </a:solidFill>
                <a:effectLst>
                  <a:outerShdw blurRad="38100" dist="38100" dir="2700000" algn="tl">
                    <a:srgbClr val="000000">
                      <a:alpha val="43137"/>
                    </a:srgbClr>
                  </a:outerShdw>
                </a:effectLst>
              </a:rPr>
              <a:t>Operating System</a:t>
            </a:r>
            <a:br>
              <a:rPr lang="en-US" sz="9800" dirty="0">
                <a:effectLst>
                  <a:outerShdw blurRad="38100" dist="38100" dir="2700000" algn="tl">
                    <a:srgbClr val="000000">
                      <a:alpha val="43137"/>
                    </a:srgbClr>
                  </a:outerShdw>
                </a:effectLst>
              </a:rPr>
            </a:br>
            <a:endParaRPr lang="en-US" sz="9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458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dirty="0">
                <a:solidFill>
                  <a:schemeClr val="tx1"/>
                </a:solidFill>
                <a:ea typeface="ＭＳ Ｐゴシック" panose="020B0600070205080204" pitchFamily="34" charset="-128"/>
              </a:rPr>
              <a:t>Role of OS</a:t>
            </a:r>
          </a:p>
        </p:txBody>
      </p:sp>
      <p:sp>
        <p:nvSpPr>
          <p:cNvPr id="6149" name="Rectangle 3"/>
          <p:cNvSpPr>
            <a:spLocks noGrp="1" noChangeArrowheads="1"/>
          </p:cNvSpPr>
          <p:nvPr>
            <p:ph idx="1"/>
          </p:nvPr>
        </p:nvSpPr>
        <p:spPr>
          <a:noFill/>
        </p:spPr>
        <p:txBody>
          <a:bodyPr>
            <a:normAutofit/>
          </a:bodyPr>
          <a:lstStyle/>
          <a:p>
            <a:pPr eaLnBrk="1" hangingPunct="1">
              <a:defRPr/>
            </a:pPr>
            <a:r>
              <a:rPr lang="en-US" dirty="0">
                <a:ea typeface="ＭＳ Ｐゴシック" panose="020B0600070205080204" pitchFamily="34" charset="-128"/>
              </a:rPr>
              <a:t>An extended machine</a:t>
            </a:r>
          </a:p>
          <a:p>
            <a:pPr lvl="1">
              <a:defRPr/>
            </a:pPr>
            <a:r>
              <a:rPr lang="en-US" sz="2400" dirty="0">
                <a:ea typeface="ＭＳ Ｐゴシック" panose="020B0600070205080204" pitchFamily="34" charset="-128"/>
              </a:rPr>
              <a:t>Provide application programmers a clean </a:t>
            </a:r>
            <a:r>
              <a:rPr lang="en-US" sz="2400" u="sng" dirty="0">
                <a:solidFill>
                  <a:srgbClr val="FF0000"/>
                </a:solidFill>
                <a:ea typeface="ＭＳ Ｐゴシック" panose="020B0600070205080204" pitchFamily="34" charset="-128"/>
              </a:rPr>
              <a:t>abstract</a:t>
            </a:r>
            <a:r>
              <a:rPr lang="en-US" sz="2400" dirty="0">
                <a:ea typeface="ＭＳ Ｐゴシック" panose="020B0600070205080204" pitchFamily="34" charset="-128"/>
              </a:rPr>
              <a:t> set of resources instead of the messy hardware ones</a:t>
            </a:r>
          </a:p>
          <a:p>
            <a:pPr eaLnBrk="1" hangingPunct="1">
              <a:defRPr/>
            </a:pPr>
            <a:r>
              <a:rPr lang="en-US" dirty="0">
                <a:ea typeface="ＭＳ Ｐゴシック" panose="020B0600070205080204" pitchFamily="34" charset="-128"/>
              </a:rPr>
              <a:t>A resource manager</a:t>
            </a:r>
            <a:endParaRPr lang="bn-BD" dirty="0">
              <a:ea typeface="ＭＳ Ｐゴシック" panose="020B0600070205080204" pitchFamily="34" charset="-128"/>
            </a:endParaRPr>
          </a:p>
          <a:p>
            <a:pPr lvl="1">
              <a:defRPr/>
            </a:pPr>
            <a:r>
              <a:rPr lang="en-US" sz="2400" dirty="0">
                <a:ea typeface="ＭＳ Ｐゴシック" panose="020B0600070205080204" pitchFamily="34" charset="-128"/>
              </a:rPr>
              <a:t>M</a:t>
            </a:r>
            <a:r>
              <a:rPr lang="bn-BD" sz="2400" dirty="0">
                <a:ea typeface="ＭＳ Ｐゴシック" panose="020B0600070205080204" pitchFamily="34" charset="-128"/>
              </a:rPr>
              <a:t>anage the </a:t>
            </a:r>
            <a:r>
              <a:rPr lang="en-US" sz="2400" dirty="0">
                <a:ea typeface="ＭＳ Ｐゴシック" panose="020B0600070205080204" pitchFamily="34" charset="-128"/>
              </a:rPr>
              <a:t>hardware resources(Book 36)</a:t>
            </a:r>
          </a:p>
        </p:txBody>
      </p:sp>
    </p:spTree>
    <p:extLst>
      <p:ext uri="{BB962C8B-B14F-4D97-AF65-F5344CB8AC3E}">
        <p14:creationId xmlns:p14="http://schemas.microsoft.com/office/powerpoint/2010/main" val="225317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2725003" y="310430"/>
            <a:ext cx="91440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eaLnBrk="1" hangingPunct="1"/>
            <a:endParaRPr lang="en-US" sz="4000" cap="all" dirty="0">
              <a:latin typeface="+mj-lt"/>
              <a:ea typeface="ＭＳ Ｐゴシック" panose="020B0600070205080204" pitchFamily="34" charset="-128"/>
              <a:cs typeface="+mj-cs"/>
            </a:endParaRPr>
          </a:p>
        </p:txBody>
      </p:sp>
      <p:sp>
        <p:nvSpPr>
          <p:cNvPr id="12291" name="Rectangle 1027"/>
          <p:cNvSpPr>
            <a:spLocks noChangeArrowheads="1"/>
          </p:cNvSpPr>
          <p:nvPr/>
        </p:nvSpPr>
        <p:spPr bwMode="auto">
          <a:xfrm>
            <a:off x="1524000" y="5715000"/>
            <a:ext cx="9144000" cy="56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sz="2400" dirty="0">
                <a:latin typeface="Arial" panose="020B0604020202020204" pitchFamily="34" charset="0"/>
              </a:rPr>
              <a:t>Operating systems turn </a:t>
            </a:r>
            <a:r>
              <a:rPr lang="en-US" sz="2400" dirty="0">
                <a:solidFill>
                  <a:srgbClr val="FF0000"/>
                </a:solidFill>
                <a:latin typeface="Arial" panose="020B0604020202020204" pitchFamily="34" charset="0"/>
              </a:rPr>
              <a:t>ugly</a:t>
            </a:r>
            <a:r>
              <a:rPr lang="en-US" sz="2400" dirty="0">
                <a:latin typeface="Arial" panose="020B0604020202020204" pitchFamily="34" charset="0"/>
              </a:rPr>
              <a:t> hardware into beautiful abstractions</a:t>
            </a:r>
          </a:p>
        </p:txBody>
      </p:sp>
      <p:pic>
        <p:nvPicPr>
          <p:cNvPr id="12293" name="Picture 1029" descr="0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3" y="1732558"/>
            <a:ext cx="59817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3414713" y="2470243"/>
            <a:ext cx="942342" cy="694433"/>
          </a:xfrm>
          <a:prstGeom prst="rect">
            <a:avLst/>
          </a:prstGeom>
        </p:spPr>
      </p:pic>
      <p:sp>
        <p:nvSpPr>
          <p:cNvPr id="3" name="Title 2"/>
          <p:cNvSpPr>
            <a:spLocks noGrp="1"/>
          </p:cNvSpPr>
          <p:nvPr>
            <p:ph type="title"/>
          </p:nvPr>
        </p:nvSpPr>
        <p:spPr/>
        <p:txBody>
          <a:bodyPr>
            <a:normAutofit/>
          </a:bodyPr>
          <a:lstStyle/>
          <a:p>
            <a:r>
              <a:rPr lang="en-US" dirty="0">
                <a:solidFill>
                  <a:schemeClr val="tx1"/>
                </a:solidFill>
                <a:ea typeface="ＭＳ Ｐゴシック" panose="020B0600070205080204" pitchFamily="34" charset="-128"/>
              </a:rPr>
              <a:t>an Extended Machine</a:t>
            </a:r>
            <a:endParaRPr lang="en-US" dirty="0">
              <a:solidFill>
                <a:schemeClr val="tx1"/>
              </a:solidFill>
            </a:endParaRPr>
          </a:p>
        </p:txBody>
      </p:sp>
    </p:spTree>
    <p:extLst>
      <p:ext uri="{BB962C8B-B14F-4D97-AF65-F5344CB8AC3E}">
        <p14:creationId xmlns:p14="http://schemas.microsoft.com/office/powerpoint/2010/main" val="355539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ea typeface="ＭＳ Ｐゴシック" panose="020B0600070205080204" pitchFamily="34" charset="-128"/>
              </a:rPr>
              <a:t>an Extended Machine</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bn-BD" dirty="0"/>
              <a:t>Direct communication</a:t>
            </a:r>
            <a:r>
              <a:rPr lang="en-US" dirty="0"/>
              <a:t> </a:t>
            </a:r>
            <a:r>
              <a:rPr lang="bn-BD" dirty="0"/>
              <a:t>with hardware is </a:t>
            </a:r>
            <a:r>
              <a:rPr lang="en-US" dirty="0"/>
              <a:t>very difficult </a:t>
            </a:r>
          </a:p>
          <a:p>
            <a:pPr lvl="1"/>
            <a:r>
              <a:rPr lang="en-US" dirty="0"/>
              <a:t>Need to understand the operation</a:t>
            </a:r>
          </a:p>
          <a:p>
            <a:pPr lvl="1"/>
            <a:r>
              <a:rPr lang="en-US" dirty="0"/>
              <a:t>Need low level programming </a:t>
            </a:r>
          </a:p>
          <a:p>
            <a:pPr lvl="1"/>
            <a:r>
              <a:rPr lang="en-US" b="1" dirty="0">
                <a:solidFill>
                  <a:srgbClr val="FF0000"/>
                </a:solidFill>
              </a:rPr>
              <a:t>Consider direct read write to hard disk</a:t>
            </a:r>
          </a:p>
          <a:p>
            <a:r>
              <a:rPr lang="en-US" dirty="0"/>
              <a:t>What programmer wants is a simple, high-level abstraction to deal with hardware</a:t>
            </a:r>
          </a:p>
          <a:p>
            <a:r>
              <a:rPr lang="en-US" dirty="0"/>
              <a:t>The job of the OS </a:t>
            </a:r>
          </a:p>
          <a:p>
            <a:pPr lvl="1"/>
            <a:r>
              <a:rPr lang="en-US" dirty="0"/>
              <a:t>Create good abstractions </a:t>
            </a:r>
          </a:p>
          <a:p>
            <a:pPr lvl="1"/>
            <a:r>
              <a:rPr lang="en-US" dirty="0"/>
              <a:t>Implement and manage the abstract objects </a:t>
            </a:r>
          </a:p>
          <a:p>
            <a:r>
              <a:rPr lang="en-US" dirty="0"/>
              <a:t>Example:</a:t>
            </a:r>
          </a:p>
          <a:p>
            <a:pPr lvl="1"/>
            <a:r>
              <a:rPr lang="en-US" dirty="0"/>
              <a:t>OS abstracts </a:t>
            </a:r>
            <a:r>
              <a:rPr lang="en-US" dirty="0">
                <a:solidFill>
                  <a:srgbClr val="FF0000"/>
                </a:solidFill>
              </a:rPr>
              <a:t>hard disk </a:t>
            </a:r>
            <a:r>
              <a:rPr lang="en-US" dirty="0"/>
              <a:t>by the </a:t>
            </a:r>
            <a:r>
              <a:rPr lang="en-US" dirty="0">
                <a:solidFill>
                  <a:srgbClr val="FF0000"/>
                </a:solidFill>
              </a:rPr>
              <a:t>file-system</a:t>
            </a:r>
            <a:endParaRPr lang="en-US" dirty="0"/>
          </a:p>
          <a:p>
            <a:pPr lvl="1"/>
            <a:r>
              <a:rPr lang="en-US" dirty="0"/>
              <a:t>Allow programmers to read write files without concern for how precisely they get stored</a:t>
            </a:r>
          </a:p>
        </p:txBody>
      </p:sp>
    </p:spTree>
    <p:extLst>
      <p:ext uri="{BB962C8B-B14F-4D97-AF65-F5344CB8AC3E}">
        <p14:creationId xmlns:p14="http://schemas.microsoft.com/office/powerpoint/2010/main" val="291568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a typeface="ＭＳ Ｐゴシック" panose="020B0600070205080204" pitchFamily="34" charset="-128"/>
              </a:rPr>
              <a:t>a resource manager</a:t>
            </a:r>
            <a:endParaRPr lang="en-US" dirty="0">
              <a:solidFill>
                <a:schemeClr val="tx1"/>
              </a:solidFill>
            </a:endParaRPr>
          </a:p>
        </p:txBody>
      </p:sp>
      <p:sp>
        <p:nvSpPr>
          <p:cNvPr id="3" name="Content Placeholder 2"/>
          <p:cNvSpPr>
            <a:spLocks noGrp="1"/>
          </p:cNvSpPr>
          <p:nvPr>
            <p:ph idx="1"/>
          </p:nvPr>
        </p:nvSpPr>
        <p:spPr>
          <a:xfrm>
            <a:off x="1069847" y="1625600"/>
            <a:ext cx="10788324" cy="4546600"/>
          </a:xfrm>
        </p:spPr>
        <p:txBody>
          <a:bodyPr>
            <a:normAutofit lnSpcReduction="10000"/>
          </a:bodyPr>
          <a:lstStyle/>
          <a:p>
            <a:r>
              <a:rPr lang="en-US" dirty="0"/>
              <a:t>Allows multiple programs to run at the </a:t>
            </a:r>
            <a:br>
              <a:rPr lang="en-US" dirty="0"/>
            </a:br>
            <a:r>
              <a:rPr lang="en-US" dirty="0"/>
              <a:t>same time</a:t>
            </a:r>
          </a:p>
          <a:p>
            <a:r>
              <a:rPr lang="en-US" dirty="0"/>
              <a:t>Provide an </a:t>
            </a:r>
            <a:r>
              <a:rPr lang="en-US" dirty="0">
                <a:solidFill>
                  <a:srgbClr val="FF0000"/>
                </a:solidFill>
              </a:rPr>
              <a:t>orderly</a:t>
            </a:r>
            <a:r>
              <a:rPr lang="en-US" dirty="0"/>
              <a:t> and </a:t>
            </a:r>
            <a:r>
              <a:rPr lang="en-US" dirty="0">
                <a:solidFill>
                  <a:srgbClr val="FF0000"/>
                </a:solidFill>
              </a:rPr>
              <a:t>controlled</a:t>
            </a:r>
            <a:r>
              <a:rPr lang="en-US" dirty="0"/>
              <a:t> </a:t>
            </a:r>
            <a:br>
              <a:rPr lang="en-US" dirty="0"/>
            </a:br>
            <a:r>
              <a:rPr lang="en-US" dirty="0"/>
              <a:t>allocation of</a:t>
            </a:r>
          </a:p>
          <a:p>
            <a:pPr lvl="1"/>
            <a:r>
              <a:rPr lang="en-US" dirty="0"/>
              <a:t>Processors</a:t>
            </a:r>
          </a:p>
          <a:p>
            <a:pPr lvl="1"/>
            <a:r>
              <a:rPr lang="en-US" dirty="0"/>
              <a:t>Memories </a:t>
            </a:r>
          </a:p>
          <a:p>
            <a:pPr lvl="1"/>
            <a:r>
              <a:rPr lang="en-US" dirty="0"/>
              <a:t>I/0 devices </a:t>
            </a:r>
          </a:p>
          <a:p>
            <a:r>
              <a:rPr lang="en-US" dirty="0"/>
              <a:t>Among the competing programs </a:t>
            </a:r>
          </a:p>
          <a:p>
            <a:r>
              <a:rPr lang="en-US" dirty="0"/>
              <a:t>Example: </a:t>
            </a:r>
          </a:p>
          <a:p>
            <a:pPr lvl="1"/>
            <a:r>
              <a:rPr lang="en-US" dirty="0"/>
              <a:t>3 programs running on some computer </a:t>
            </a:r>
          </a:p>
          <a:p>
            <a:pPr lvl="1"/>
            <a:r>
              <a:rPr lang="en-US" dirty="0"/>
              <a:t>All tried to print their output simultaneously on the same printer</a:t>
            </a:r>
          </a:p>
          <a:p>
            <a:pPr lvl="1"/>
            <a:r>
              <a:rPr lang="en-US" dirty="0"/>
              <a:t>The OS can bring order to the potential chaos by buffering all the output on the disk</a:t>
            </a:r>
          </a:p>
          <a:p>
            <a:endParaRPr lang="en-US" dirty="0"/>
          </a:p>
          <a:p>
            <a:endParaRPr lang="en-US" dirty="0"/>
          </a:p>
        </p:txBody>
      </p:sp>
      <p:pic>
        <p:nvPicPr>
          <p:cNvPr id="5" name="Picture 4"/>
          <p:cNvPicPr>
            <a:picLocks noChangeAspect="1"/>
          </p:cNvPicPr>
          <p:nvPr/>
        </p:nvPicPr>
        <p:blipFill>
          <a:blip r:embed="rId2"/>
          <a:stretch>
            <a:fillRect/>
          </a:stretch>
        </p:blipFill>
        <p:spPr>
          <a:xfrm>
            <a:off x="6877624" y="0"/>
            <a:ext cx="5314375" cy="4746171"/>
          </a:xfrm>
          <a:prstGeom prst="rect">
            <a:avLst/>
          </a:prstGeom>
        </p:spPr>
      </p:pic>
    </p:spTree>
    <p:extLst>
      <p:ext uri="{BB962C8B-B14F-4D97-AF65-F5344CB8AC3E}">
        <p14:creationId xmlns:p14="http://schemas.microsoft.com/office/powerpoint/2010/main" val="172838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a typeface="ＭＳ Ｐゴシック" panose="020B0600070205080204" pitchFamily="34" charset="-128"/>
              </a:rPr>
              <a:t>a resource manager</a:t>
            </a:r>
            <a:endParaRPr lang="en-US" dirty="0">
              <a:solidFill>
                <a:schemeClr val="tx1"/>
              </a:solidFill>
            </a:endParaRPr>
          </a:p>
        </p:txBody>
      </p:sp>
      <p:sp>
        <p:nvSpPr>
          <p:cNvPr id="3" name="Content Placeholder 2"/>
          <p:cNvSpPr>
            <a:spLocks noGrp="1"/>
          </p:cNvSpPr>
          <p:nvPr>
            <p:ph idx="1"/>
          </p:nvPr>
        </p:nvSpPr>
        <p:spPr/>
        <p:txBody>
          <a:bodyPr/>
          <a:lstStyle/>
          <a:p>
            <a:r>
              <a:rPr lang="en-US" dirty="0"/>
              <a:t>Resources can be shared in two different ways: </a:t>
            </a:r>
          </a:p>
          <a:p>
            <a:pPr lvl="1"/>
            <a:r>
              <a:rPr lang="en-US" dirty="0"/>
              <a:t>Time multiplexing: </a:t>
            </a:r>
          </a:p>
          <a:p>
            <a:pPr lvl="2"/>
            <a:r>
              <a:rPr lang="en-US" dirty="0"/>
              <a:t>In a single CPU system, several running programs take turns</a:t>
            </a:r>
          </a:p>
          <a:p>
            <a:pPr lvl="1"/>
            <a:r>
              <a:rPr lang="en-US" dirty="0"/>
              <a:t>Space multiplexing: </a:t>
            </a:r>
          </a:p>
          <a:p>
            <a:pPr lvl="2"/>
            <a:r>
              <a:rPr lang="en-US" dirty="0"/>
              <a:t>main memory is divided up among several running programs</a:t>
            </a:r>
          </a:p>
          <a:p>
            <a:r>
              <a:rPr lang="en-US" dirty="0"/>
              <a:t>OS has to implement these multiplexing </a:t>
            </a:r>
          </a:p>
          <a:p>
            <a:endParaRPr lang="en-US" dirty="0"/>
          </a:p>
        </p:txBody>
      </p:sp>
    </p:spTree>
    <p:extLst>
      <p:ext uri="{BB962C8B-B14F-4D97-AF65-F5344CB8AC3E}">
        <p14:creationId xmlns:p14="http://schemas.microsoft.com/office/powerpoint/2010/main" val="144850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normAutofit/>
          </a:bodyPr>
          <a:lstStyle/>
          <a:p>
            <a:pPr>
              <a:lnSpc>
                <a:spcPct val="80000"/>
              </a:lnSpc>
            </a:pPr>
            <a:r>
              <a:rPr lang="en-US" dirty="0"/>
              <a:t>An Operating system</a:t>
            </a:r>
          </a:p>
          <a:p>
            <a:pPr lvl="1">
              <a:lnSpc>
                <a:spcPct val="80000"/>
              </a:lnSpc>
            </a:pPr>
            <a:r>
              <a:rPr lang="en-US" dirty="0"/>
              <a:t>Makes a computer more convenient to use</a:t>
            </a:r>
            <a:endParaRPr lang="en-US" sz="2000" dirty="0"/>
          </a:p>
          <a:p>
            <a:pPr lvl="1">
              <a:lnSpc>
                <a:spcPct val="80000"/>
              </a:lnSpc>
            </a:pPr>
            <a:r>
              <a:rPr lang="en-US" dirty="0"/>
              <a:t>Allows the resources to be used in efficient manner</a:t>
            </a:r>
            <a:endParaRPr lang="en-US" sz="2000" dirty="0"/>
          </a:p>
          <a:p>
            <a:pPr>
              <a:lnSpc>
                <a:spcPct val="80000"/>
              </a:lnSpc>
            </a:pPr>
            <a:r>
              <a:rPr lang="en-US" dirty="0"/>
              <a:t>Who are the real customers of OS?</a:t>
            </a:r>
          </a:p>
          <a:p>
            <a:pPr lvl="1">
              <a:lnSpc>
                <a:spcPct val="80000"/>
              </a:lnSpc>
            </a:pPr>
            <a:r>
              <a:rPr lang="en-US" dirty="0"/>
              <a:t>End users</a:t>
            </a:r>
          </a:p>
          <a:p>
            <a:pPr lvl="1">
              <a:lnSpc>
                <a:spcPct val="80000"/>
              </a:lnSpc>
            </a:pPr>
            <a:r>
              <a:rPr lang="en-US" dirty="0"/>
              <a:t>Application programmers</a:t>
            </a:r>
          </a:p>
          <a:p>
            <a:pPr marL="548640" lvl="2" indent="0">
              <a:lnSpc>
                <a:spcPct val="80000"/>
              </a:lnSpc>
              <a:buNone/>
            </a:pPr>
            <a:endParaRPr lang="en-US" dirty="0">
              <a:latin typeface="Helvetica" panose="020B0604020202020204" pitchFamily="34" charset="0"/>
              <a:ea typeface="ＭＳ Ｐゴシック" panose="020B0600070205080204" pitchFamily="34" charset="-128"/>
            </a:endParaRPr>
          </a:p>
          <a:p>
            <a:pPr lvl="1">
              <a:lnSpc>
                <a:spcPct val="80000"/>
              </a:lnSpc>
              <a:buFontTx/>
              <a:buNone/>
            </a:pPr>
            <a:r>
              <a:rPr lang="en-US" dirty="0">
                <a:latin typeface="Helvetica" panose="020B0604020202020204" pitchFamily="34" charset="0"/>
                <a:ea typeface="ＭＳ Ｐゴシック" panose="020B0600070205080204" pitchFamily="34" charset="-128"/>
              </a:rPr>
              <a:t> </a:t>
            </a:r>
          </a:p>
        </p:txBody>
      </p:sp>
    </p:spTree>
    <p:custDataLst>
      <p:tags r:id="rId1"/>
    </p:custDataLst>
    <p:extLst>
      <p:ext uri="{BB962C8B-B14F-4D97-AF65-F5344CB8AC3E}">
        <p14:creationId xmlns:p14="http://schemas.microsoft.com/office/powerpoint/2010/main" val="32586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fade">
                                      <p:cBhvr>
                                        <p:cTn id="7" dur="500"/>
                                        <p:tgtEl>
                                          <p:spTgt spid="7475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755">
                                            <p:txEl>
                                              <p:pRg st="2" end="2"/>
                                            </p:txEl>
                                          </p:spTgt>
                                        </p:tgtEl>
                                        <p:attrNameLst>
                                          <p:attrName>style.visibility</p:attrName>
                                        </p:attrNameLst>
                                      </p:cBhvr>
                                      <p:to>
                                        <p:strVal val="visible"/>
                                      </p:to>
                                    </p:set>
                                    <p:animEffect transition="in" filter="fade">
                                      <p:cBhvr>
                                        <p:cTn id="10" dur="500"/>
                                        <p:tgtEl>
                                          <p:spTgt spid="74755">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4755">
                                            <p:txEl>
                                              <p:pRg st="3" end="3"/>
                                            </p:txEl>
                                          </p:spTgt>
                                        </p:tgtEl>
                                        <p:attrNameLst>
                                          <p:attrName>style.visibility</p:attrName>
                                        </p:attrNameLst>
                                      </p:cBhvr>
                                      <p:to>
                                        <p:strVal val="visible"/>
                                      </p:to>
                                    </p:set>
                                    <p:animEffect transition="in" filter="fade">
                                      <p:cBhvr>
                                        <p:cTn id="14" dur="500"/>
                                        <p:tgtEl>
                                          <p:spTgt spid="74755">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4755">
                                            <p:txEl>
                                              <p:pRg st="4" end="4"/>
                                            </p:txEl>
                                          </p:spTgt>
                                        </p:tgtEl>
                                        <p:attrNameLst>
                                          <p:attrName>style.visibility</p:attrName>
                                        </p:attrNameLst>
                                      </p:cBhvr>
                                      <p:to>
                                        <p:strVal val="visible"/>
                                      </p:to>
                                    </p:set>
                                    <p:animEffect transition="in" filter="fade">
                                      <p:cBhvr>
                                        <p:cTn id="17" dur="500"/>
                                        <p:tgtEl>
                                          <p:spTgt spid="7475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4755">
                                            <p:txEl>
                                              <p:pRg st="5" end="5"/>
                                            </p:txEl>
                                          </p:spTgt>
                                        </p:tgtEl>
                                        <p:attrNameLst>
                                          <p:attrName>style.visibility</p:attrName>
                                        </p:attrNameLst>
                                      </p:cBhvr>
                                      <p:to>
                                        <p:strVal val="visible"/>
                                      </p:to>
                                    </p:set>
                                    <p:animEffect transition="in" filter="fade">
                                      <p:cBhvr>
                                        <p:cTn id="20" dur="500"/>
                                        <p:tgtEl>
                                          <p:spTgt spid="7475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74755">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rPr>
              <a:t>OS Operations</a:t>
            </a:r>
          </a:p>
        </p:txBody>
      </p:sp>
    </p:spTree>
    <p:extLst>
      <p:ext uri="{BB962C8B-B14F-4D97-AF65-F5344CB8AC3E}">
        <p14:creationId xmlns:p14="http://schemas.microsoft.com/office/powerpoint/2010/main" val="66269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dirty="0">
                <a:solidFill>
                  <a:schemeClr val="tx1"/>
                </a:solidFill>
                <a:ea typeface="ＭＳ Ｐゴシック" panose="020B0600070205080204" pitchFamily="34" charset="-128"/>
              </a:rPr>
              <a:t>Some OS Components/Services/functions</a:t>
            </a:r>
          </a:p>
        </p:txBody>
      </p:sp>
      <p:sp>
        <p:nvSpPr>
          <p:cNvPr id="18435" name="Rectangle 3"/>
          <p:cNvSpPr>
            <a:spLocks noGrp="1" noChangeArrowheads="1"/>
          </p:cNvSpPr>
          <p:nvPr>
            <p:ph idx="1"/>
          </p:nvPr>
        </p:nvSpPr>
        <p:spPr>
          <a:solidFill>
            <a:srgbClr val="F8F8F8">
              <a:alpha val="78822"/>
            </a:srgbClr>
          </a:solidFill>
        </p:spPr>
        <p:txBody>
          <a:bodyPr>
            <a:normAutofit/>
          </a:bodyPr>
          <a:lstStyle/>
          <a:p>
            <a:pPr eaLnBrk="1" hangingPunct="1">
              <a:defRPr/>
            </a:pPr>
            <a:r>
              <a:rPr lang="en-US" dirty="0"/>
              <a:t>Process Management</a:t>
            </a:r>
          </a:p>
          <a:p>
            <a:pPr eaLnBrk="1" hangingPunct="1">
              <a:defRPr/>
            </a:pPr>
            <a:r>
              <a:rPr lang="en-US" dirty="0"/>
              <a:t>Memory Management</a:t>
            </a:r>
          </a:p>
          <a:p>
            <a:pPr eaLnBrk="1" hangingPunct="1">
              <a:defRPr/>
            </a:pPr>
            <a:r>
              <a:rPr lang="en-US" dirty="0"/>
              <a:t>I/O Management</a:t>
            </a:r>
          </a:p>
          <a:p>
            <a:pPr>
              <a:defRPr/>
            </a:pPr>
            <a:r>
              <a:rPr lang="en-US" dirty="0"/>
              <a:t>Deadlock Management</a:t>
            </a:r>
          </a:p>
          <a:p>
            <a:pPr>
              <a:defRPr/>
            </a:pPr>
            <a:r>
              <a:rPr lang="en-US" dirty="0"/>
              <a:t>File system Management</a:t>
            </a:r>
          </a:p>
        </p:txBody>
      </p:sp>
    </p:spTree>
    <p:extLst>
      <p:ext uri="{BB962C8B-B14F-4D97-AF65-F5344CB8AC3E}">
        <p14:creationId xmlns:p14="http://schemas.microsoft.com/office/powerpoint/2010/main" val="26057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 calcmode="lin" valueType="num">
                                      <p:cBhvr additive="base">
                                        <p:cTn id="12"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 calcmode="lin" valueType="num">
                                      <p:cBhvr additive="base">
                                        <p:cTn id="1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 calcmode="lin" valueType="num">
                                      <p:cBhvr additive="base">
                                        <p:cTn id="22"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 calcmode="lin" valueType="num">
                                      <p:cBhvr additive="base">
                                        <p:cTn id="2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Kernel</a:t>
            </a:r>
          </a:p>
        </p:txBody>
      </p:sp>
      <p:sp>
        <p:nvSpPr>
          <p:cNvPr id="3" name="Content Placeholder 2"/>
          <p:cNvSpPr>
            <a:spLocks noGrp="1"/>
          </p:cNvSpPr>
          <p:nvPr>
            <p:ph idx="1"/>
          </p:nvPr>
        </p:nvSpPr>
        <p:spPr/>
        <p:txBody>
          <a:bodyPr>
            <a:normAutofit/>
          </a:bodyPr>
          <a:lstStyle/>
          <a:p>
            <a:r>
              <a:rPr lang="en-US" dirty="0"/>
              <a:t>The most fundamental part of an OS</a:t>
            </a:r>
          </a:p>
          <a:p>
            <a:r>
              <a:rPr lang="en-US" dirty="0"/>
              <a:t>Running at all times on the computer </a:t>
            </a:r>
          </a:p>
          <a:p>
            <a:r>
              <a:rPr lang="en-US" dirty="0"/>
              <a:t>Often used as another name of OS</a:t>
            </a:r>
          </a:p>
          <a:p>
            <a:r>
              <a:rPr lang="en-US" dirty="0"/>
              <a:t>Typical components</a:t>
            </a:r>
          </a:p>
          <a:p>
            <a:pPr lvl="1"/>
            <a:r>
              <a:rPr lang="en-US" dirty="0"/>
              <a:t>interrupt handlers</a:t>
            </a:r>
          </a:p>
          <a:p>
            <a:pPr lvl="2"/>
            <a:r>
              <a:rPr lang="en-US" dirty="0"/>
              <a:t>to service interrupt requests</a:t>
            </a:r>
          </a:p>
          <a:p>
            <a:pPr lvl="1"/>
            <a:r>
              <a:rPr lang="en-US" dirty="0"/>
              <a:t>a scheduler </a:t>
            </a:r>
          </a:p>
          <a:p>
            <a:pPr lvl="2"/>
            <a:r>
              <a:rPr lang="en-US" dirty="0"/>
              <a:t>to share processor time among multiple processes </a:t>
            </a:r>
          </a:p>
          <a:p>
            <a:pPr lvl="1"/>
            <a:r>
              <a:rPr lang="en-US" dirty="0"/>
              <a:t>a memory management system </a:t>
            </a:r>
          </a:p>
          <a:p>
            <a:pPr lvl="2"/>
            <a:r>
              <a:rPr lang="en-US" dirty="0"/>
              <a:t>to manage process address spaces</a:t>
            </a:r>
          </a:p>
          <a:p>
            <a:pPr lvl="1"/>
            <a:r>
              <a:rPr lang="en-US" dirty="0"/>
              <a:t>system services </a:t>
            </a:r>
          </a:p>
          <a:p>
            <a:pPr lvl="2"/>
            <a:r>
              <a:rPr lang="en-US" dirty="0"/>
              <a:t>Networking, inter-process communication …</a:t>
            </a:r>
          </a:p>
        </p:txBody>
      </p:sp>
    </p:spTree>
    <p:extLst>
      <p:ext uri="{BB962C8B-B14F-4D97-AF65-F5344CB8AC3E}">
        <p14:creationId xmlns:p14="http://schemas.microsoft.com/office/powerpoint/2010/main" val="69000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Dual-Mode Operation</a:t>
            </a:r>
          </a:p>
        </p:txBody>
      </p:sp>
      <p:sp>
        <p:nvSpPr>
          <p:cNvPr id="21509" name="Rectangle 3"/>
          <p:cNvSpPr>
            <a:spLocks noGrp="1" noChangeArrowheads="1"/>
          </p:cNvSpPr>
          <p:nvPr>
            <p:ph idx="1"/>
          </p:nvPr>
        </p:nvSpPr>
        <p:spPr/>
        <p:txBody>
          <a:bodyPr>
            <a:normAutofit/>
          </a:bodyPr>
          <a:lstStyle/>
          <a:p>
            <a:pPr>
              <a:spcAft>
                <a:spcPct val="10000"/>
              </a:spcAft>
            </a:pPr>
            <a:r>
              <a:rPr lang="en-US" dirty="0">
                <a:solidFill>
                  <a:srgbClr val="FF0000"/>
                </a:solidFill>
              </a:rPr>
              <a:t>CPU</a:t>
            </a:r>
            <a:r>
              <a:rPr lang="en-US" dirty="0"/>
              <a:t> executes in 2 Modes</a:t>
            </a:r>
          </a:p>
          <a:p>
            <a:pPr lvl="1">
              <a:spcAft>
                <a:spcPct val="10000"/>
              </a:spcAft>
            </a:pPr>
            <a:r>
              <a:rPr lang="en-US" dirty="0"/>
              <a:t>Kernel mode</a:t>
            </a:r>
          </a:p>
          <a:p>
            <a:pPr lvl="2">
              <a:spcAft>
                <a:spcPct val="10000"/>
              </a:spcAft>
            </a:pPr>
            <a:r>
              <a:rPr lang="en-US" sz="2400" dirty="0"/>
              <a:t>CPU can execute all machine instructions</a:t>
            </a:r>
          </a:p>
          <a:p>
            <a:pPr lvl="2">
              <a:spcAft>
                <a:spcPct val="10000"/>
              </a:spcAft>
            </a:pPr>
            <a:r>
              <a:rPr lang="en-US" sz="2400" dirty="0"/>
              <a:t>CPU can use every hardware feature </a:t>
            </a:r>
          </a:p>
          <a:p>
            <a:pPr lvl="1">
              <a:spcAft>
                <a:spcPct val="10000"/>
              </a:spcAft>
            </a:pPr>
            <a:r>
              <a:rPr lang="en-US" dirty="0"/>
              <a:t>User mode</a:t>
            </a:r>
          </a:p>
          <a:p>
            <a:pPr lvl="2">
              <a:spcAft>
                <a:spcPct val="10000"/>
              </a:spcAft>
            </a:pPr>
            <a:r>
              <a:rPr lang="en-US" sz="2400" dirty="0"/>
              <a:t>permits only a subset of the instructions  and a subset of the hardware features to CPU</a:t>
            </a:r>
          </a:p>
        </p:txBody>
      </p:sp>
      <p:sp>
        <p:nvSpPr>
          <p:cNvPr id="4" name="Date Placeholder 3"/>
          <p:cNvSpPr>
            <a:spLocks noGrp="1"/>
          </p:cNvSpPr>
          <p:nvPr>
            <p:ph type="dt" sz="half" idx="10"/>
          </p:nvPr>
        </p:nvSpPr>
        <p:spPr/>
        <p:txBody>
          <a:bodyPr/>
          <a:lstStyle/>
          <a:p>
            <a:pPr>
              <a:defRPr/>
            </a:pPr>
            <a:fld id="{0A449809-A2F9-422D-9942-EFF8814792D0}" type="datetime1">
              <a:rPr lang="en-US"/>
              <a:pPr>
                <a:defRPr/>
              </a:pPr>
              <a:t>11/1/2021</a:t>
            </a:fld>
            <a:endParaRPr lang="en-US"/>
          </a:p>
        </p:txBody>
      </p:sp>
      <p:sp>
        <p:nvSpPr>
          <p:cNvPr id="5" name="Footer Placeholder 4"/>
          <p:cNvSpPr>
            <a:spLocks noGrp="1"/>
          </p:cNvSpPr>
          <p:nvPr>
            <p:ph type="ftr" sz="quarter" idx="11"/>
          </p:nvPr>
        </p:nvSpPr>
        <p:spPr/>
        <p:txBody>
          <a:bodyPr/>
          <a:lstStyle/>
          <a:p>
            <a:pPr>
              <a:defRPr/>
            </a:pPr>
            <a:r>
              <a:rPr lang="en-US"/>
              <a:t>Operating Systems</a:t>
            </a: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95AEFB-D276-4DC6-A536-FE0391816773}" type="slidenum">
              <a:rPr lang="en-US" sz="1200">
                <a:solidFill>
                  <a:srgbClr val="898989"/>
                </a:solidFill>
              </a:rPr>
              <a:pPr>
                <a:spcBef>
                  <a:spcPct val="0"/>
                </a:spcBef>
                <a:buFontTx/>
                <a:buNone/>
              </a:pPr>
              <a:t>19</a:t>
            </a:fld>
            <a:endParaRPr lang="en-US" sz="1200">
              <a:solidFill>
                <a:srgbClr val="898989"/>
              </a:solidFill>
            </a:endParaRPr>
          </a:p>
        </p:txBody>
      </p:sp>
      <p:sp>
        <p:nvSpPr>
          <p:cNvPr id="7" name="Rectangle 2"/>
          <p:cNvSpPr txBox="1">
            <a:spLocks noChangeArrowheads="1"/>
          </p:cNvSpPr>
          <p:nvPr/>
        </p:nvSpPr>
        <p:spPr>
          <a:xfrm>
            <a:off x="1905000" y="381000"/>
            <a:ext cx="8229600" cy="1143000"/>
          </a:xfrm>
          <a:prstGeom prst="rect">
            <a:avLst/>
          </a:prstGeom>
          <a:noFill/>
        </p:spPr>
        <p:txBody>
          <a:bodyPr anchor="ctr">
            <a:normAutofit/>
          </a:bodyPr>
          <a:lstStyle/>
          <a:p>
            <a:pPr algn="r">
              <a:defRPr/>
            </a:pPr>
            <a:endParaRPr lang="en-US" sz="4400" dirty="0">
              <a:latin typeface="+mj-lt"/>
              <a:ea typeface="+mj-ea"/>
              <a:cs typeface="+mj-cs"/>
            </a:endParaRPr>
          </a:p>
        </p:txBody>
      </p:sp>
    </p:spTree>
    <p:extLst>
      <p:ext uri="{BB962C8B-B14F-4D97-AF65-F5344CB8AC3E}">
        <p14:creationId xmlns:p14="http://schemas.microsoft.com/office/powerpoint/2010/main" val="426533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effectLst>
                  <a:outerShdw blurRad="38100" dist="38100" dir="2700000" algn="tl">
                    <a:srgbClr val="000000">
                      <a:alpha val="43137"/>
                    </a:srgbClr>
                  </a:outerShdw>
                </a:effectLst>
              </a:rPr>
              <a:t>Course overview</a:t>
            </a:r>
          </a:p>
        </p:txBody>
      </p:sp>
    </p:spTree>
    <p:extLst>
      <p:ext uri="{BB962C8B-B14F-4D97-AF65-F5344CB8AC3E}">
        <p14:creationId xmlns:p14="http://schemas.microsoft.com/office/powerpoint/2010/main" val="228457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Dual-Mode Operation</a:t>
            </a:r>
          </a:p>
        </p:txBody>
      </p:sp>
      <p:sp>
        <p:nvSpPr>
          <p:cNvPr id="21509" name="Rectangle 3"/>
          <p:cNvSpPr>
            <a:spLocks noGrp="1" noChangeArrowheads="1"/>
          </p:cNvSpPr>
          <p:nvPr>
            <p:ph idx="1"/>
          </p:nvPr>
        </p:nvSpPr>
        <p:spPr/>
        <p:txBody>
          <a:bodyPr>
            <a:normAutofit/>
          </a:bodyPr>
          <a:lstStyle/>
          <a:p>
            <a:pPr eaLnBrk="1" hangingPunct="1">
              <a:spcAft>
                <a:spcPct val="10000"/>
              </a:spcAft>
            </a:pPr>
            <a:r>
              <a:rPr lang="en-US" dirty="0"/>
              <a:t>OS runs in kernel mode, user programs in user mode</a:t>
            </a:r>
          </a:p>
          <a:p>
            <a:pPr lvl="1">
              <a:spcAft>
                <a:spcPct val="10000"/>
              </a:spcAft>
            </a:pPr>
            <a:r>
              <a:rPr lang="en-US" dirty="0"/>
              <a:t>Allows OS to protect itself and other system components</a:t>
            </a:r>
          </a:p>
          <a:p>
            <a:pPr>
              <a:spcAft>
                <a:spcPct val="10000"/>
              </a:spcAft>
            </a:pPr>
            <a:r>
              <a:rPr lang="en-US" dirty="0"/>
              <a:t>OS is </a:t>
            </a:r>
            <a:r>
              <a:rPr lang="en-US" sz="3200" b="1" dirty="0"/>
              <a:t>Boss</a:t>
            </a:r>
            <a:r>
              <a:rPr lang="en-US" dirty="0"/>
              <a:t>, the applications are laborers</a:t>
            </a:r>
          </a:p>
          <a:p>
            <a:pPr eaLnBrk="1" hangingPunct="1">
              <a:spcAft>
                <a:spcPct val="10000"/>
              </a:spcAft>
            </a:pPr>
            <a:r>
              <a:rPr lang="en-US" dirty="0"/>
              <a:t>Mode bit provided by </a:t>
            </a:r>
            <a:r>
              <a:rPr lang="en-US" b="1" dirty="0">
                <a:solidFill>
                  <a:srgbClr val="FF0033"/>
                </a:solidFill>
              </a:rPr>
              <a:t>hardware</a:t>
            </a:r>
          </a:p>
          <a:p>
            <a:pPr lvl="1">
              <a:spcAft>
                <a:spcPct val="10000"/>
              </a:spcAft>
            </a:pPr>
            <a:r>
              <a:rPr lang="en-US" dirty="0"/>
              <a:t>Provides ability to distinguish when system is running user code or kernel code</a:t>
            </a:r>
          </a:p>
        </p:txBody>
      </p:sp>
      <p:sp>
        <p:nvSpPr>
          <p:cNvPr id="4" name="Date Placeholder 3"/>
          <p:cNvSpPr>
            <a:spLocks noGrp="1"/>
          </p:cNvSpPr>
          <p:nvPr>
            <p:ph type="dt" sz="half" idx="10"/>
          </p:nvPr>
        </p:nvSpPr>
        <p:spPr/>
        <p:txBody>
          <a:bodyPr/>
          <a:lstStyle/>
          <a:p>
            <a:pPr>
              <a:defRPr/>
            </a:pPr>
            <a:fld id="{0A449809-A2F9-422D-9942-EFF8814792D0}" type="datetime1">
              <a:rPr lang="en-US"/>
              <a:pPr>
                <a:defRPr/>
              </a:pPr>
              <a:t>11/1/2021</a:t>
            </a:fld>
            <a:endParaRPr lang="en-US"/>
          </a:p>
        </p:txBody>
      </p:sp>
      <p:sp>
        <p:nvSpPr>
          <p:cNvPr id="5" name="Footer Placeholder 4"/>
          <p:cNvSpPr>
            <a:spLocks noGrp="1"/>
          </p:cNvSpPr>
          <p:nvPr>
            <p:ph type="ftr" sz="quarter" idx="11"/>
          </p:nvPr>
        </p:nvSpPr>
        <p:spPr/>
        <p:txBody>
          <a:bodyPr/>
          <a:lstStyle/>
          <a:p>
            <a:pPr>
              <a:defRPr/>
            </a:pPr>
            <a:r>
              <a:rPr lang="en-US"/>
              <a:t>Operating Systems</a:t>
            </a: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95AEFB-D276-4DC6-A536-FE0391816773}" type="slidenum">
              <a:rPr lang="en-US" sz="1200">
                <a:solidFill>
                  <a:srgbClr val="898989"/>
                </a:solidFill>
              </a:rPr>
              <a:pPr>
                <a:spcBef>
                  <a:spcPct val="0"/>
                </a:spcBef>
                <a:buFontTx/>
                <a:buNone/>
              </a:pPr>
              <a:t>20</a:t>
            </a:fld>
            <a:endParaRPr lang="en-US" sz="1200">
              <a:solidFill>
                <a:srgbClr val="898989"/>
              </a:solidFill>
            </a:endParaRPr>
          </a:p>
        </p:txBody>
      </p:sp>
      <p:sp>
        <p:nvSpPr>
          <p:cNvPr id="7" name="Rectangle 2"/>
          <p:cNvSpPr txBox="1">
            <a:spLocks noChangeArrowheads="1"/>
          </p:cNvSpPr>
          <p:nvPr/>
        </p:nvSpPr>
        <p:spPr>
          <a:xfrm>
            <a:off x="1905000" y="381000"/>
            <a:ext cx="8229600" cy="1143000"/>
          </a:xfrm>
          <a:prstGeom prst="rect">
            <a:avLst/>
          </a:prstGeom>
          <a:noFill/>
        </p:spPr>
        <p:txBody>
          <a:bodyPr anchor="ctr">
            <a:normAutofit/>
          </a:bodyPr>
          <a:lstStyle/>
          <a:p>
            <a:pPr algn="r">
              <a:defRPr/>
            </a:pPr>
            <a:endParaRPr lang="en-US" sz="4400" dirty="0">
              <a:latin typeface="+mj-lt"/>
              <a:ea typeface="+mj-ea"/>
              <a:cs typeface="+mj-cs"/>
            </a:endParaRPr>
          </a:p>
        </p:txBody>
      </p:sp>
    </p:spTree>
    <p:extLst>
      <p:ext uri="{BB962C8B-B14F-4D97-AF65-F5344CB8AC3E}">
        <p14:creationId xmlns:p14="http://schemas.microsoft.com/office/powerpoint/2010/main" val="39425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Dual-Mode Operation</a:t>
            </a:r>
          </a:p>
        </p:txBody>
      </p:sp>
      <p:sp>
        <p:nvSpPr>
          <p:cNvPr id="21509" name="Rectangle 3"/>
          <p:cNvSpPr>
            <a:spLocks noGrp="1" noChangeArrowheads="1"/>
          </p:cNvSpPr>
          <p:nvPr>
            <p:ph idx="1"/>
          </p:nvPr>
        </p:nvSpPr>
        <p:spPr/>
        <p:txBody>
          <a:bodyPr>
            <a:normAutofit/>
          </a:bodyPr>
          <a:lstStyle/>
          <a:p>
            <a:pPr>
              <a:spcAft>
                <a:spcPct val="10000"/>
              </a:spcAft>
            </a:pPr>
            <a:r>
              <a:rPr lang="en-US" dirty="0"/>
              <a:t>When CPU starts executing in kernel mode?</a:t>
            </a:r>
          </a:p>
          <a:p>
            <a:pPr lvl="1">
              <a:spcAft>
                <a:spcPct val="10000"/>
              </a:spcAft>
            </a:pPr>
            <a:r>
              <a:rPr lang="en-US" dirty="0"/>
              <a:t>System Boot</a:t>
            </a:r>
          </a:p>
          <a:p>
            <a:pPr lvl="2">
              <a:spcAft>
                <a:spcPct val="10000"/>
              </a:spcAft>
            </a:pPr>
            <a:r>
              <a:rPr lang="en-US" sz="2000" dirty="0"/>
              <a:t>Starting a computer</a:t>
            </a:r>
          </a:p>
          <a:p>
            <a:pPr lvl="1">
              <a:spcAft>
                <a:spcPct val="10000"/>
              </a:spcAft>
            </a:pPr>
            <a:r>
              <a:rPr lang="en-US" dirty="0"/>
              <a:t>Hardware Interrupt </a:t>
            </a:r>
          </a:p>
          <a:p>
            <a:pPr lvl="2">
              <a:spcAft>
                <a:spcPct val="10000"/>
              </a:spcAft>
            </a:pPr>
            <a:r>
              <a:rPr lang="en-US" sz="2000" dirty="0"/>
              <a:t>g</a:t>
            </a:r>
            <a:r>
              <a:rPr lang="en-US" dirty="0"/>
              <a:t>enerated by hardware devices to signal that they need some attention from the OS</a:t>
            </a:r>
          </a:p>
          <a:p>
            <a:pPr lvl="1">
              <a:spcAft>
                <a:spcPct val="10000"/>
              </a:spcAft>
            </a:pPr>
            <a:r>
              <a:rPr lang="en-US" dirty="0"/>
              <a:t>Trap</a:t>
            </a:r>
            <a:r>
              <a:rPr lang="en-US" sz="2400" dirty="0"/>
              <a:t> </a:t>
            </a:r>
            <a:endParaRPr lang="en-US" dirty="0"/>
          </a:p>
          <a:p>
            <a:pPr lvl="2">
              <a:spcAft>
                <a:spcPct val="10000"/>
              </a:spcAft>
            </a:pPr>
            <a:r>
              <a:rPr lang="en-US" sz="2000" dirty="0"/>
              <a:t>a software-generated interrupt caused by </a:t>
            </a:r>
          </a:p>
          <a:p>
            <a:pPr lvl="3">
              <a:spcAft>
                <a:spcPct val="10000"/>
              </a:spcAft>
            </a:pPr>
            <a:r>
              <a:rPr lang="en-US" dirty="0"/>
              <a:t>an error (i.e. division by 0 or invalid memory access)</a:t>
            </a:r>
          </a:p>
          <a:p>
            <a:pPr lvl="3">
              <a:spcAft>
                <a:spcPct val="10000"/>
              </a:spcAft>
            </a:pPr>
            <a:r>
              <a:rPr lang="en-US" dirty="0"/>
              <a:t>a specific request from a user program for an operating-system service</a:t>
            </a:r>
          </a:p>
        </p:txBody>
      </p:sp>
      <p:sp>
        <p:nvSpPr>
          <p:cNvPr id="4" name="Date Placeholder 3"/>
          <p:cNvSpPr>
            <a:spLocks noGrp="1"/>
          </p:cNvSpPr>
          <p:nvPr>
            <p:ph type="dt" sz="half" idx="10"/>
          </p:nvPr>
        </p:nvSpPr>
        <p:spPr/>
        <p:txBody>
          <a:bodyPr/>
          <a:lstStyle/>
          <a:p>
            <a:pPr>
              <a:defRPr/>
            </a:pPr>
            <a:fld id="{0A449809-A2F9-422D-9942-EFF8814792D0}" type="datetime1">
              <a:rPr lang="en-US"/>
              <a:pPr>
                <a:defRPr/>
              </a:pPr>
              <a:t>11/1/2021</a:t>
            </a:fld>
            <a:endParaRPr lang="en-US"/>
          </a:p>
        </p:txBody>
      </p:sp>
      <p:sp>
        <p:nvSpPr>
          <p:cNvPr id="5" name="Footer Placeholder 4"/>
          <p:cNvSpPr>
            <a:spLocks noGrp="1"/>
          </p:cNvSpPr>
          <p:nvPr>
            <p:ph type="ftr" sz="quarter" idx="11"/>
          </p:nvPr>
        </p:nvSpPr>
        <p:spPr/>
        <p:txBody>
          <a:bodyPr/>
          <a:lstStyle/>
          <a:p>
            <a:pPr>
              <a:defRPr/>
            </a:pPr>
            <a:r>
              <a:rPr lang="en-US"/>
              <a:t>Operating Systems</a:t>
            </a: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95AEFB-D276-4DC6-A536-FE0391816773}" type="slidenum">
              <a:rPr lang="en-US" sz="1200">
                <a:solidFill>
                  <a:srgbClr val="898989"/>
                </a:solidFill>
              </a:rPr>
              <a:pPr>
                <a:spcBef>
                  <a:spcPct val="0"/>
                </a:spcBef>
                <a:buFontTx/>
                <a:buNone/>
              </a:pPr>
              <a:t>21</a:t>
            </a:fld>
            <a:endParaRPr lang="en-US" sz="1200">
              <a:solidFill>
                <a:srgbClr val="898989"/>
              </a:solidFill>
            </a:endParaRPr>
          </a:p>
        </p:txBody>
      </p:sp>
    </p:spTree>
    <p:extLst>
      <p:ext uri="{BB962C8B-B14F-4D97-AF65-F5344CB8AC3E}">
        <p14:creationId xmlns:p14="http://schemas.microsoft.com/office/powerpoint/2010/main" val="1204179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Dual-Mode Operation</a:t>
            </a:r>
          </a:p>
        </p:txBody>
      </p:sp>
      <p:sp>
        <p:nvSpPr>
          <p:cNvPr id="21509" name="Rectangle 3"/>
          <p:cNvSpPr>
            <a:spLocks noGrp="1" noChangeArrowheads="1"/>
          </p:cNvSpPr>
          <p:nvPr>
            <p:ph idx="1"/>
          </p:nvPr>
        </p:nvSpPr>
        <p:spPr>
          <a:xfrm>
            <a:off x="1088136" y="1509486"/>
            <a:ext cx="10040112" cy="4662714"/>
          </a:xfrm>
        </p:spPr>
        <p:txBody>
          <a:bodyPr>
            <a:normAutofit/>
          </a:bodyPr>
          <a:lstStyle/>
          <a:p>
            <a:pPr>
              <a:spcAft>
                <a:spcPct val="10000"/>
              </a:spcAft>
            </a:pPr>
            <a:r>
              <a:rPr lang="en-US" dirty="0"/>
              <a:t>To obtain services from the operating system </a:t>
            </a:r>
          </a:p>
          <a:p>
            <a:pPr lvl="1">
              <a:spcAft>
                <a:spcPct val="10000"/>
              </a:spcAft>
            </a:pPr>
            <a:r>
              <a:rPr lang="en-US" dirty="0"/>
              <a:t>a user program must make a </a:t>
            </a:r>
            <a:r>
              <a:rPr lang="en-US" b="1" i="1" dirty="0"/>
              <a:t>system call</a:t>
            </a:r>
            <a:r>
              <a:rPr lang="en-US" dirty="0"/>
              <a:t>, which </a:t>
            </a:r>
            <a:r>
              <a:rPr lang="en-US" b="1" i="1" dirty="0">
                <a:solidFill>
                  <a:srgbClr val="FF0000"/>
                </a:solidFill>
              </a:rPr>
              <a:t>traps</a:t>
            </a:r>
            <a:r>
              <a:rPr lang="en-US" dirty="0">
                <a:solidFill>
                  <a:srgbClr val="FF0000"/>
                </a:solidFill>
              </a:rPr>
              <a:t> </a:t>
            </a:r>
            <a:r>
              <a:rPr lang="en-US" dirty="0"/>
              <a:t>into the kernel and invokes the operating system. </a:t>
            </a:r>
          </a:p>
          <a:p>
            <a:pPr>
              <a:spcAft>
                <a:spcPct val="10000"/>
              </a:spcAft>
            </a:pPr>
            <a:r>
              <a:rPr lang="en-US" dirty="0"/>
              <a:t>The TRAP </a:t>
            </a:r>
            <a:r>
              <a:rPr lang="en-US" dirty="0">
                <a:solidFill>
                  <a:srgbClr val="FF0000"/>
                </a:solidFill>
              </a:rPr>
              <a:t>instruction</a:t>
            </a:r>
            <a:r>
              <a:rPr lang="en-US" dirty="0"/>
              <a:t> switches from user mode to kernel mode and starts the operating system. </a:t>
            </a:r>
          </a:p>
          <a:p>
            <a:pPr>
              <a:spcAft>
                <a:spcPct val="10000"/>
              </a:spcAft>
            </a:pPr>
            <a:r>
              <a:rPr lang="en-US" dirty="0"/>
              <a:t>When the work has been completed, control is returned to the user program at the instruction following the system call.</a:t>
            </a:r>
          </a:p>
        </p:txBody>
      </p:sp>
      <p:sp>
        <p:nvSpPr>
          <p:cNvPr id="4" name="Date Placeholder 3"/>
          <p:cNvSpPr>
            <a:spLocks noGrp="1"/>
          </p:cNvSpPr>
          <p:nvPr>
            <p:ph type="dt" sz="half" idx="10"/>
          </p:nvPr>
        </p:nvSpPr>
        <p:spPr/>
        <p:txBody>
          <a:bodyPr/>
          <a:lstStyle/>
          <a:p>
            <a:pPr>
              <a:defRPr/>
            </a:pPr>
            <a:fld id="{0A449809-A2F9-422D-9942-EFF8814792D0}" type="datetime1">
              <a:rPr lang="en-US"/>
              <a:pPr>
                <a:defRPr/>
              </a:pPr>
              <a:t>11/1/2021</a:t>
            </a:fld>
            <a:endParaRPr lang="en-US" dirty="0"/>
          </a:p>
        </p:txBody>
      </p:sp>
      <p:sp>
        <p:nvSpPr>
          <p:cNvPr id="5" name="Footer Placeholder 4"/>
          <p:cNvSpPr>
            <a:spLocks noGrp="1"/>
          </p:cNvSpPr>
          <p:nvPr>
            <p:ph type="ftr" sz="quarter" idx="11"/>
          </p:nvPr>
        </p:nvSpPr>
        <p:spPr/>
        <p:txBody>
          <a:bodyPr/>
          <a:lstStyle/>
          <a:p>
            <a:pPr>
              <a:defRPr/>
            </a:pPr>
            <a:r>
              <a:rPr lang="en-US"/>
              <a:t>Operating Systems</a:t>
            </a: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95AEFB-D276-4DC6-A536-FE0391816773}" type="slidenum">
              <a:rPr lang="en-US" sz="1200">
                <a:solidFill>
                  <a:srgbClr val="898989"/>
                </a:solidFill>
              </a:rPr>
              <a:pPr>
                <a:spcBef>
                  <a:spcPct val="0"/>
                </a:spcBef>
                <a:buFontTx/>
                <a:buNone/>
              </a:pPr>
              <a:t>22</a:t>
            </a:fld>
            <a:endParaRPr lang="en-US" sz="1200">
              <a:solidFill>
                <a:srgbClr val="898989"/>
              </a:solidFill>
            </a:endParaRPr>
          </a:p>
        </p:txBody>
      </p:sp>
    </p:spTree>
    <p:extLst>
      <p:ext uri="{BB962C8B-B14F-4D97-AF65-F5344CB8AC3E}">
        <p14:creationId xmlns:p14="http://schemas.microsoft.com/office/powerpoint/2010/main" val="4254830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solidFill>
                  <a:schemeClr val="tx1"/>
                </a:solidFill>
                <a:ea typeface="ＭＳ Ｐゴシック" panose="020B0600070205080204" pitchFamily="34" charset="-128"/>
              </a:rPr>
              <a:t>System Calls</a:t>
            </a:r>
          </a:p>
        </p:txBody>
      </p:sp>
      <p:sp>
        <p:nvSpPr>
          <p:cNvPr id="38915" name="Rectangle 3"/>
          <p:cNvSpPr>
            <a:spLocks noGrp="1" noChangeArrowheads="1"/>
          </p:cNvSpPr>
          <p:nvPr>
            <p:ph idx="1"/>
          </p:nvPr>
        </p:nvSpPr>
        <p:spPr>
          <a:xfrm>
            <a:off x="1160060" y="1807523"/>
            <a:ext cx="10194878" cy="5050477"/>
          </a:xfrm>
        </p:spPr>
        <p:txBody>
          <a:bodyPr>
            <a:normAutofit lnSpcReduction="10000"/>
          </a:bodyPr>
          <a:lstStyle/>
          <a:p>
            <a:r>
              <a:rPr lang="en-US" dirty="0">
                <a:solidFill>
                  <a:srgbClr val="FF0000"/>
                </a:solidFill>
                <a:ea typeface="ＭＳ Ｐゴシック" panose="020B0600070205080204" pitchFamily="34" charset="-128"/>
              </a:rPr>
              <a:t>Programming interface </a:t>
            </a:r>
            <a:r>
              <a:rPr lang="en-US" dirty="0">
                <a:ea typeface="ＭＳ Ｐゴシック" panose="020B0600070205080204" pitchFamily="34" charset="-128"/>
              </a:rPr>
              <a:t>to the </a:t>
            </a:r>
            <a:r>
              <a:rPr lang="en-US" dirty="0">
                <a:solidFill>
                  <a:srgbClr val="FF0000"/>
                </a:solidFill>
                <a:ea typeface="ＭＳ Ｐゴシック" panose="020B0600070205080204" pitchFamily="34" charset="-128"/>
              </a:rPr>
              <a:t>services</a:t>
            </a:r>
            <a:r>
              <a:rPr lang="en-US" dirty="0">
                <a:ea typeface="ＭＳ Ｐゴシック" panose="020B0600070205080204" pitchFamily="34" charset="-128"/>
              </a:rPr>
              <a:t> provided by the </a:t>
            </a:r>
            <a:r>
              <a:rPr lang="en-US" dirty="0">
                <a:solidFill>
                  <a:srgbClr val="FF0000"/>
                </a:solidFill>
                <a:ea typeface="ＭＳ Ｐゴシック" panose="020B0600070205080204" pitchFamily="34" charset="-128"/>
              </a:rPr>
              <a:t>OS</a:t>
            </a:r>
          </a:p>
          <a:p>
            <a:endParaRPr lang="en-US" sz="900" dirty="0">
              <a:ea typeface="ＭＳ Ｐゴシック" panose="020B0600070205080204" pitchFamily="34" charset="-128"/>
            </a:endParaRPr>
          </a:p>
          <a:p>
            <a:r>
              <a:rPr lang="en-US" dirty="0">
                <a:ea typeface="ＭＳ Ｐゴシック" panose="020B0600070205080204" pitchFamily="34" charset="-128"/>
              </a:rPr>
              <a:t>Typically written in a high-level language (C or C++)</a:t>
            </a:r>
          </a:p>
          <a:p>
            <a:endParaRPr lang="en-US" sz="900" dirty="0">
              <a:ea typeface="ＭＳ Ｐゴシック" panose="020B0600070205080204" pitchFamily="34" charset="-128"/>
            </a:endParaRPr>
          </a:p>
          <a:p>
            <a:r>
              <a:rPr lang="en-US" dirty="0">
                <a:ea typeface="ＭＳ Ｐゴシック" panose="020B0600070205080204" pitchFamily="34" charset="-128"/>
              </a:rPr>
              <a:t>Mostly accessed by programs via a </a:t>
            </a:r>
            <a:r>
              <a:rPr lang="en-US" dirty="0">
                <a:solidFill>
                  <a:srgbClr val="3366FF"/>
                </a:solidFill>
                <a:ea typeface="ＭＳ Ｐゴシック" panose="020B0600070205080204" pitchFamily="34" charset="-128"/>
              </a:rPr>
              <a:t>library</a:t>
            </a:r>
            <a:r>
              <a:rPr lang="en-US" dirty="0"/>
              <a:t> or </a:t>
            </a:r>
            <a:r>
              <a:rPr lang="en-US" dirty="0">
                <a:solidFill>
                  <a:srgbClr val="3366FF"/>
                </a:solidFill>
                <a:ea typeface="ＭＳ Ｐゴシック" panose="020B0600070205080204" pitchFamily="34" charset="-128"/>
              </a:rPr>
              <a:t>Application Program Interface (API) </a:t>
            </a:r>
            <a:r>
              <a:rPr lang="en-US" dirty="0">
                <a:ea typeface="ＭＳ Ｐゴシック" panose="020B0600070205080204" pitchFamily="34" charset="-128"/>
              </a:rPr>
              <a:t>rather than </a:t>
            </a:r>
            <a:r>
              <a:rPr lang="en-US" dirty="0">
                <a:solidFill>
                  <a:srgbClr val="FF0000"/>
                </a:solidFill>
                <a:ea typeface="ＭＳ Ｐゴシック" panose="020B0600070205080204" pitchFamily="34" charset="-128"/>
              </a:rPr>
              <a:t>direct</a:t>
            </a:r>
            <a:r>
              <a:rPr lang="en-US" dirty="0">
                <a:ea typeface="ＭＳ Ｐゴシック" panose="020B0600070205080204" pitchFamily="34" charset="-128"/>
              </a:rPr>
              <a:t> system call use</a:t>
            </a:r>
          </a:p>
          <a:p>
            <a:r>
              <a:rPr lang="en-US" dirty="0"/>
              <a:t>library or API </a:t>
            </a:r>
            <a:r>
              <a:rPr lang="en-US" dirty="0">
                <a:ea typeface="ＭＳ Ｐゴシック" panose="020B0600070205080204" pitchFamily="34" charset="-128"/>
              </a:rPr>
              <a:t>Provides </a:t>
            </a:r>
            <a:r>
              <a:rPr lang="en-US" dirty="0">
                <a:solidFill>
                  <a:srgbClr val="FF0000"/>
                </a:solidFill>
                <a:ea typeface="ＭＳ Ｐゴシック" panose="020B0600070205080204" pitchFamily="34" charset="-128"/>
              </a:rPr>
              <a:t>wrapper</a:t>
            </a:r>
            <a:r>
              <a:rPr lang="en-US" dirty="0">
                <a:ea typeface="ＭＳ Ｐゴシック" panose="020B0600070205080204" pitchFamily="34" charset="-128"/>
              </a:rPr>
              <a:t> functions for the system calls</a:t>
            </a:r>
          </a:p>
          <a:p>
            <a:r>
              <a:rPr lang="en-US" dirty="0">
                <a:ea typeface="ＭＳ Ｐゴシック" panose="020B0600070205080204" pitchFamily="34" charset="-128"/>
              </a:rPr>
              <a:t>Typically a number is associated with each system call, and the OS maintains a table indexed according to these numbers.</a:t>
            </a:r>
          </a:p>
          <a:p>
            <a:endParaRPr lang="en-US" dirty="0">
              <a:ea typeface="ＭＳ Ｐゴシック" panose="020B0600070205080204" pitchFamily="34" charset="-128"/>
            </a:endParaRPr>
          </a:p>
          <a:p>
            <a:pPr marL="0" indent="0">
              <a:buNone/>
            </a:pPr>
            <a:br>
              <a:rPr lang="en-US" sz="2000" dirty="0">
                <a:ea typeface="ＭＳ Ｐゴシック" panose="020B0600070205080204" pitchFamily="34" charset="-128"/>
              </a:rPr>
            </a:br>
            <a:endParaRPr lang="en-US" sz="2000" dirty="0">
              <a:ea typeface="ＭＳ Ｐゴシック" panose="020B0600070205080204" pitchFamily="34" charset="-128"/>
            </a:endParaRPr>
          </a:p>
          <a:p>
            <a:pPr>
              <a:buFont typeface="Monotype Sorts" pitchFamily="2" charset="2"/>
              <a:buNone/>
            </a:pPr>
            <a:r>
              <a:rPr lang="en-US" sz="2000" dirty="0">
                <a:ea typeface="ＭＳ Ｐゴシック" panose="020B0600070205080204" pitchFamily="34" charset="-128"/>
              </a:rPr>
              <a:t>	</a:t>
            </a:r>
          </a:p>
        </p:txBody>
      </p:sp>
    </p:spTree>
    <p:extLst>
      <p:ext uri="{BB962C8B-B14F-4D97-AF65-F5344CB8AC3E}">
        <p14:creationId xmlns:p14="http://schemas.microsoft.com/office/powerpoint/2010/main" val="313897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Background</a:t>
            </a:r>
          </a:p>
        </p:txBody>
      </p:sp>
      <p:sp>
        <p:nvSpPr>
          <p:cNvPr id="3" name="Content Placeholder 2"/>
          <p:cNvSpPr>
            <a:spLocks noGrp="1"/>
          </p:cNvSpPr>
          <p:nvPr>
            <p:ph idx="1"/>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017569507"/>
              </p:ext>
            </p:extLst>
          </p:nvPr>
        </p:nvGraphicFramePr>
        <p:xfrm>
          <a:off x="478971" y="823686"/>
          <a:ext cx="10987313" cy="5377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1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0A80894-2A46-4894-A9CD-C103A7B0044C}"/>
                                            </p:graphicEl>
                                          </p:spTgt>
                                        </p:tgtEl>
                                        <p:attrNameLst>
                                          <p:attrName>style.visibility</p:attrName>
                                        </p:attrNameLst>
                                      </p:cBhvr>
                                      <p:to>
                                        <p:strVal val="visible"/>
                                      </p:to>
                                    </p:set>
                                    <p:anim calcmode="lin" valueType="num">
                                      <p:cBhvr additive="base">
                                        <p:cTn id="7" dur="500" fill="hold"/>
                                        <p:tgtEl>
                                          <p:spTgt spid="4">
                                            <p:graphicEl>
                                              <a:dgm id="{10A80894-2A46-4894-A9CD-C103A7B0044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0A80894-2A46-4894-A9CD-C103A7B0044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557CDA68-94C4-4B70-9225-D0FA1D7AA343}"/>
                                            </p:graphicEl>
                                          </p:spTgt>
                                        </p:tgtEl>
                                        <p:attrNameLst>
                                          <p:attrName>style.visibility</p:attrName>
                                        </p:attrNameLst>
                                      </p:cBhvr>
                                      <p:to>
                                        <p:strVal val="visible"/>
                                      </p:to>
                                    </p:set>
                                    <p:anim calcmode="lin" valueType="num">
                                      <p:cBhvr additive="base">
                                        <p:cTn id="13" dur="500" fill="hold"/>
                                        <p:tgtEl>
                                          <p:spTgt spid="4">
                                            <p:graphicEl>
                                              <a:dgm id="{557CDA68-94C4-4B70-9225-D0FA1D7AA34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57CDA68-94C4-4B70-9225-D0FA1D7AA34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0F077C9B-5BFD-46D3-93A8-6942FFB24AA2}"/>
                                            </p:graphicEl>
                                          </p:spTgt>
                                        </p:tgtEl>
                                        <p:attrNameLst>
                                          <p:attrName>style.visibility</p:attrName>
                                        </p:attrNameLst>
                                      </p:cBhvr>
                                      <p:to>
                                        <p:strVal val="visible"/>
                                      </p:to>
                                    </p:set>
                                    <p:anim calcmode="lin" valueType="num">
                                      <p:cBhvr additive="base">
                                        <p:cTn id="17" dur="500" fill="hold"/>
                                        <p:tgtEl>
                                          <p:spTgt spid="4">
                                            <p:graphicEl>
                                              <a:dgm id="{0F077C9B-5BFD-46D3-93A8-6942FFB24AA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0F077C9B-5BFD-46D3-93A8-6942FFB24AA2}"/>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90CE8E13-973F-4646-928B-E7738EC2976E}"/>
                                            </p:graphicEl>
                                          </p:spTgt>
                                        </p:tgtEl>
                                        <p:attrNameLst>
                                          <p:attrName>style.visibility</p:attrName>
                                        </p:attrNameLst>
                                      </p:cBhvr>
                                      <p:to>
                                        <p:strVal val="visible"/>
                                      </p:to>
                                    </p:set>
                                    <p:anim calcmode="lin" valueType="num">
                                      <p:cBhvr additive="base">
                                        <p:cTn id="23" dur="500" fill="hold"/>
                                        <p:tgtEl>
                                          <p:spTgt spid="4">
                                            <p:graphicEl>
                                              <a:dgm id="{90CE8E13-973F-4646-928B-E7738EC2976E}"/>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90CE8E13-973F-4646-928B-E7738EC2976E}"/>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481BF765-1D33-4A66-BE78-D835B02D8544}"/>
                                            </p:graphicEl>
                                          </p:spTgt>
                                        </p:tgtEl>
                                        <p:attrNameLst>
                                          <p:attrName>style.visibility</p:attrName>
                                        </p:attrNameLst>
                                      </p:cBhvr>
                                      <p:to>
                                        <p:strVal val="visible"/>
                                      </p:to>
                                    </p:set>
                                    <p:anim calcmode="lin" valueType="num">
                                      <p:cBhvr additive="base">
                                        <p:cTn id="27" dur="500" fill="hold"/>
                                        <p:tgtEl>
                                          <p:spTgt spid="4">
                                            <p:graphicEl>
                                              <a:dgm id="{481BF765-1D33-4A66-BE78-D835B02D8544}"/>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481BF765-1D33-4A66-BE78-D835B02D8544}"/>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4A947F38-EDD2-414C-B98E-A3C3D2A6AC5C}"/>
                                            </p:graphicEl>
                                          </p:spTgt>
                                        </p:tgtEl>
                                        <p:attrNameLst>
                                          <p:attrName>style.visibility</p:attrName>
                                        </p:attrNameLst>
                                      </p:cBhvr>
                                      <p:to>
                                        <p:strVal val="visible"/>
                                      </p:to>
                                    </p:set>
                                    <p:anim calcmode="lin" valueType="num">
                                      <p:cBhvr additive="base">
                                        <p:cTn id="33" dur="500" fill="hold"/>
                                        <p:tgtEl>
                                          <p:spTgt spid="4">
                                            <p:graphicEl>
                                              <a:dgm id="{4A947F38-EDD2-414C-B98E-A3C3D2A6AC5C}"/>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4A947F38-EDD2-414C-B98E-A3C3D2A6AC5C}"/>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A5E06887-49BF-44DD-808D-7ED4C8900ADF}"/>
                                            </p:graphicEl>
                                          </p:spTgt>
                                        </p:tgtEl>
                                        <p:attrNameLst>
                                          <p:attrName>style.visibility</p:attrName>
                                        </p:attrNameLst>
                                      </p:cBhvr>
                                      <p:to>
                                        <p:strVal val="visible"/>
                                      </p:to>
                                    </p:set>
                                    <p:anim calcmode="lin" valueType="num">
                                      <p:cBhvr additive="base">
                                        <p:cTn id="37" dur="500" fill="hold"/>
                                        <p:tgtEl>
                                          <p:spTgt spid="4">
                                            <p:graphicEl>
                                              <a:dgm id="{A5E06887-49BF-44DD-808D-7ED4C8900AD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A5E06887-49BF-44DD-808D-7ED4C8900AD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7196A9EA-FD29-4397-A38D-C344EFFC7EEA}"/>
                                            </p:graphicEl>
                                          </p:spTgt>
                                        </p:tgtEl>
                                        <p:attrNameLst>
                                          <p:attrName>style.visibility</p:attrName>
                                        </p:attrNameLst>
                                      </p:cBhvr>
                                      <p:to>
                                        <p:strVal val="visible"/>
                                      </p:to>
                                    </p:set>
                                    <p:anim calcmode="lin" valueType="num">
                                      <p:cBhvr additive="base">
                                        <p:cTn id="43" dur="500" fill="hold"/>
                                        <p:tgtEl>
                                          <p:spTgt spid="4">
                                            <p:graphicEl>
                                              <a:dgm id="{7196A9EA-FD29-4397-A38D-C344EFFC7EEA}"/>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7196A9EA-FD29-4397-A38D-C344EFFC7EEA}"/>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02D7FF5A-EB40-4AAF-8CD8-E2615C051E43}"/>
                                            </p:graphicEl>
                                          </p:spTgt>
                                        </p:tgtEl>
                                        <p:attrNameLst>
                                          <p:attrName>style.visibility</p:attrName>
                                        </p:attrNameLst>
                                      </p:cBhvr>
                                      <p:to>
                                        <p:strVal val="visible"/>
                                      </p:to>
                                    </p:set>
                                    <p:anim calcmode="lin" valueType="num">
                                      <p:cBhvr additive="base">
                                        <p:cTn id="47" dur="500" fill="hold"/>
                                        <p:tgtEl>
                                          <p:spTgt spid="4">
                                            <p:graphicEl>
                                              <a:dgm id="{02D7FF5A-EB40-4AAF-8CD8-E2615C051E43}"/>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02D7FF5A-EB40-4AAF-8CD8-E2615C051E43}"/>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068178E4-F984-41BC-9BB0-715F509A2E29}"/>
                                            </p:graphicEl>
                                          </p:spTgt>
                                        </p:tgtEl>
                                        <p:attrNameLst>
                                          <p:attrName>style.visibility</p:attrName>
                                        </p:attrNameLst>
                                      </p:cBhvr>
                                      <p:to>
                                        <p:strVal val="visible"/>
                                      </p:to>
                                    </p:set>
                                    <p:anim calcmode="lin" valueType="num">
                                      <p:cBhvr additive="base">
                                        <p:cTn id="53" dur="500" fill="hold"/>
                                        <p:tgtEl>
                                          <p:spTgt spid="4">
                                            <p:graphicEl>
                                              <a:dgm id="{068178E4-F984-41BC-9BB0-715F509A2E29}"/>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068178E4-F984-41BC-9BB0-715F509A2E29}"/>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00E44C16-74E7-4895-A221-02C079FFA161}"/>
                                            </p:graphicEl>
                                          </p:spTgt>
                                        </p:tgtEl>
                                        <p:attrNameLst>
                                          <p:attrName>style.visibility</p:attrName>
                                        </p:attrNameLst>
                                      </p:cBhvr>
                                      <p:to>
                                        <p:strVal val="visible"/>
                                      </p:to>
                                    </p:set>
                                    <p:anim calcmode="lin" valueType="num">
                                      <p:cBhvr additive="base">
                                        <p:cTn id="57" dur="500" fill="hold"/>
                                        <p:tgtEl>
                                          <p:spTgt spid="4">
                                            <p:graphicEl>
                                              <a:dgm id="{00E44C16-74E7-4895-A221-02C079FFA161}"/>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00E44C16-74E7-4895-A221-02C079FFA16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Let’s start the journey</a:t>
            </a:r>
          </a:p>
        </p:txBody>
      </p:sp>
    </p:spTree>
    <p:extLst>
      <p:ext uri="{BB962C8B-B14F-4D97-AF65-F5344CB8AC3E}">
        <p14:creationId xmlns:p14="http://schemas.microsoft.com/office/powerpoint/2010/main" val="21532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rPr>
              <a:t>A mental picture</a:t>
            </a:r>
          </a:p>
        </p:txBody>
      </p:sp>
    </p:spTree>
    <p:extLst>
      <p:ext uri="{BB962C8B-B14F-4D97-AF65-F5344CB8AC3E}">
        <p14:creationId xmlns:p14="http://schemas.microsoft.com/office/powerpoint/2010/main" val="5923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modern computer system</a:t>
            </a:r>
          </a:p>
        </p:txBody>
      </p:sp>
      <p:sp>
        <p:nvSpPr>
          <p:cNvPr id="3" name="Content Placeholder 2"/>
          <p:cNvSpPr>
            <a:spLocks noGrp="1"/>
          </p:cNvSpPr>
          <p:nvPr>
            <p:ph idx="1"/>
          </p:nvPr>
        </p:nvSpPr>
        <p:spPr>
          <a:xfrm>
            <a:off x="1069848" y="1625600"/>
            <a:ext cx="4469044" cy="4546600"/>
          </a:xfrm>
        </p:spPr>
        <p:txBody>
          <a:bodyPr>
            <a:normAutofit/>
          </a:bodyPr>
          <a:lstStyle/>
          <a:p>
            <a:r>
              <a:rPr lang="en-US" dirty="0"/>
              <a:t>Complex system</a:t>
            </a:r>
          </a:p>
          <a:p>
            <a:pPr lvl="1"/>
            <a:r>
              <a:rPr lang="en-US" dirty="0"/>
              <a:t>Many H/W components</a:t>
            </a:r>
          </a:p>
          <a:p>
            <a:pPr lvl="1"/>
            <a:r>
              <a:rPr lang="en-US" dirty="0"/>
              <a:t>Many programs running</a:t>
            </a:r>
            <a:br>
              <a:rPr lang="en-US" dirty="0"/>
            </a:br>
            <a:r>
              <a:rPr lang="en-US" dirty="0"/>
              <a:t>simultaneously </a:t>
            </a:r>
          </a:p>
          <a:p>
            <a:r>
              <a:rPr lang="en-US" dirty="0"/>
              <a:t>Each running program</a:t>
            </a:r>
          </a:p>
          <a:p>
            <a:pPr lvl="1"/>
            <a:r>
              <a:rPr lang="en-US" dirty="0"/>
              <a:t>Executed in the CPU</a:t>
            </a:r>
          </a:p>
          <a:p>
            <a:pPr lvl="1"/>
            <a:r>
              <a:rPr lang="en-US" dirty="0"/>
              <a:t>Resides in the Memory</a:t>
            </a:r>
          </a:p>
          <a:p>
            <a:pPr lvl="1"/>
            <a:r>
              <a:rPr lang="en-US" dirty="0"/>
              <a:t>May Interact with several devices</a:t>
            </a:r>
          </a:p>
          <a:p>
            <a:pPr lvl="1"/>
            <a:endParaRPr lang="en-US" dirty="0"/>
          </a:p>
          <a:p>
            <a:pPr marL="0" indent="0">
              <a:buNone/>
            </a:pPr>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427" t="17949" r="427" b="17664"/>
          <a:stretch>
            <a:fillRect/>
          </a:stretch>
        </p:blipFill>
        <p:spPr bwMode="auto">
          <a:xfrm>
            <a:off x="5738070" y="1803633"/>
            <a:ext cx="6300413" cy="32226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866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427" t="17949" r="427" b="17664"/>
          <a:stretch>
            <a:fillRect/>
          </a:stretch>
        </p:blipFill>
        <p:spPr bwMode="auto">
          <a:xfrm>
            <a:off x="7581643" y="2082989"/>
            <a:ext cx="4027620" cy="19616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a:t> </a:t>
            </a:r>
            <a:r>
              <a:rPr lang="en-US" dirty="0">
                <a:solidFill>
                  <a:schemeClr val="tx1"/>
                </a:solidFill>
              </a:rPr>
              <a:t>modern computer system</a:t>
            </a:r>
          </a:p>
        </p:txBody>
      </p:sp>
      <p:sp>
        <p:nvSpPr>
          <p:cNvPr id="3" name="Content Placeholder 2"/>
          <p:cNvSpPr>
            <a:spLocks noGrp="1"/>
          </p:cNvSpPr>
          <p:nvPr>
            <p:ph idx="1"/>
          </p:nvPr>
        </p:nvSpPr>
        <p:spPr/>
        <p:txBody>
          <a:bodyPr>
            <a:normAutofit/>
          </a:bodyPr>
          <a:lstStyle/>
          <a:p>
            <a:r>
              <a:rPr lang="en-US" dirty="0"/>
              <a:t>To ensure the correct operation someone needs to</a:t>
            </a:r>
          </a:p>
          <a:p>
            <a:pPr lvl="1"/>
            <a:r>
              <a:rPr lang="en-US" dirty="0">
                <a:solidFill>
                  <a:srgbClr val="FF0000"/>
                </a:solidFill>
              </a:rPr>
              <a:t>Understand</a:t>
            </a:r>
            <a:r>
              <a:rPr lang="en-US" dirty="0"/>
              <a:t> how all these components work</a:t>
            </a:r>
          </a:p>
          <a:p>
            <a:pPr lvl="1"/>
            <a:r>
              <a:rPr lang="en-US" dirty="0">
                <a:solidFill>
                  <a:srgbClr val="FF0000"/>
                </a:solidFill>
              </a:rPr>
              <a:t>Manage</a:t>
            </a:r>
            <a:r>
              <a:rPr lang="en-US" dirty="0"/>
              <a:t> them wisely</a:t>
            </a:r>
          </a:p>
          <a:p>
            <a:pPr lvl="1"/>
            <a:r>
              <a:rPr lang="en-US" dirty="0">
                <a:solidFill>
                  <a:srgbClr val="FF0000"/>
                </a:solidFill>
              </a:rPr>
              <a:t>Allocate </a:t>
            </a:r>
            <a:r>
              <a:rPr lang="en-US" dirty="0"/>
              <a:t>them efficiently</a:t>
            </a:r>
          </a:p>
          <a:p>
            <a:pPr lvl="1"/>
            <a:endParaRPr lang="en-US" dirty="0"/>
          </a:p>
          <a:p>
            <a:r>
              <a:rPr lang="en-US" sz="3200" b="1" dirty="0"/>
              <a:t>A very challenging task!!!</a:t>
            </a:r>
          </a:p>
          <a:p>
            <a:r>
              <a:rPr lang="en-US" dirty="0"/>
              <a:t>If application programmer had to consider everything</a:t>
            </a:r>
          </a:p>
          <a:p>
            <a:r>
              <a:rPr lang="en-US" dirty="0"/>
              <a:t>So, computers are equipped with a </a:t>
            </a:r>
            <a:r>
              <a:rPr lang="en-US" b="1" dirty="0">
                <a:solidFill>
                  <a:srgbClr val="FF0000"/>
                </a:solidFill>
              </a:rPr>
              <a:t>special software</a:t>
            </a:r>
          </a:p>
          <a:p>
            <a:pPr lvl="1"/>
            <a:r>
              <a:rPr lang="en-US" dirty="0"/>
              <a:t>THE OPERATING SYSTEM</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32885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449" y="1776549"/>
            <a:ext cx="5431551" cy="302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solidFill>
                  <a:schemeClr val="tx1"/>
                </a:solidFill>
              </a:rPr>
              <a:t>operating system</a:t>
            </a:r>
          </a:p>
        </p:txBody>
      </p:sp>
      <p:sp>
        <p:nvSpPr>
          <p:cNvPr id="3" name="Content Placeholder 2"/>
          <p:cNvSpPr>
            <a:spLocks noGrp="1"/>
          </p:cNvSpPr>
          <p:nvPr>
            <p:ph idx="1"/>
          </p:nvPr>
        </p:nvSpPr>
        <p:spPr>
          <a:xfrm>
            <a:off x="1069848" y="1625600"/>
            <a:ext cx="6637238" cy="4546600"/>
          </a:xfrm>
        </p:spPr>
        <p:txBody>
          <a:bodyPr>
            <a:normAutofit/>
          </a:bodyPr>
          <a:lstStyle/>
          <a:p>
            <a:r>
              <a:rPr lang="en-US" dirty="0"/>
              <a:t>A </a:t>
            </a:r>
            <a:r>
              <a:rPr lang="en-US" dirty="0">
                <a:solidFill>
                  <a:srgbClr val="FF0000"/>
                </a:solidFill>
              </a:rPr>
              <a:t>collection</a:t>
            </a:r>
            <a:r>
              <a:rPr lang="en-US" dirty="0"/>
              <a:t> of exceptionally complex programs</a:t>
            </a:r>
          </a:p>
          <a:p>
            <a:r>
              <a:rPr lang="en-US" dirty="0"/>
              <a:t>Runs on the bare hardware and provides the base for all the other software</a:t>
            </a:r>
          </a:p>
          <a:p>
            <a:r>
              <a:rPr lang="en-US" dirty="0"/>
              <a:t>Makes the computer system </a:t>
            </a:r>
            <a:r>
              <a:rPr lang="en-US" b="1" dirty="0"/>
              <a:t>easy to  use</a:t>
            </a:r>
            <a:r>
              <a:rPr lang="en-US" dirty="0"/>
              <a:t> </a:t>
            </a:r>
          </a:p>
          <a:p>
            <a:r>
              <a:rPr lang="en-US" dirty="0"/>
              <a:t>Simplify application development by providing standard services and abstractions</a:t>
            </a:r>
          </a:p>
          <a:p>
            <a:pPr marL="0" indent="0">
              <a:buNone/>
            </a:pPr>
            <a:endParaRPr lang="en-US" dirty="0"/>
          </a:p>
        </p:txBody>
      </p:sp>
    </p:spTree>
    <p:extLst>
      <p:ext uri="{BB962C8B-B14F-4D97-AF65-F5344CB8AC3E}">
        <p14:creationId xmlns:p14="http://schemas.microsoft.com/office/powerpoint/2010/main" val="227756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ea typeface="ＭＳ Ｐゴシック" panose="020B0600070205080204" pitchFamily="34" charset="-128"/>
              </a:rPr>
              <a:t>Why Study OS?</a:t>
            </a:r>
          </a:p>
        </p:txBody>
      </p:sp>
      <p:sp>
        <p:nvSpPr>
          <p:cNvPr id="28675" name="Rectangle 3"/>
          <p:cNvSpPr>
            <a:spLocks noGrp="1" noChangeArrowheads="1"/>
          </p:cNvSpPr>
          <p:nvPr>
            <p:ph idx="1"/>
          </p:nvPr>
        </p:nvSpPr>
        <p:spPr>
          <a:xfrm>
            <a:off x="1318846" y="1509487"/>
            <a:ext cx="9630508" cy="4118581"/>
          </a:xfrm>
        </p:spPr>
        <p:txBody>
          <a:bodyPr/>
          <a:lstStyle/>
          <a:p>
            <a:pPr>
              <a:lnSpc>
                <a:spcPct val="80000"/>
              </a:lnSpc>
            </a:pPr>
            <a:r>
              <a:rPr lang="en-US" dirty="0">
                <a:ea typeface="ＭＳ Ｐゴシック" panose="020B0600070205080204" pitchFamily="34" charset="-128"/>
              </a:rPr>
              <a:t>Learn how to build complex systems:</a:t>
            </a:r>
          </a:p>
          <a:p>
            <a:pPr lvl="1">
              <a:lnSpc>
                <a:spcPct val="80000"/>
              </a:lnSpc>
            </a:pPr>
            <a:r>
              <a:rPr lang="en-US" dirty="0">
                <a:ea typeface="ＭＳ Ｐゴシック" panose="020B0600070205080204" pitchFamily="34" charset="-128"/>
              </a:rPr>
              <a:t>How does H/W &amp; S/W interact?</a:t>
            </a:r>
          </a:p>
          <a:p>
            <a:pPr>
              <a:lnSpc>
                <a:spcPct val="80000"/>
              </a:lnSpc>
            </a:pPr>
            <a:r>
              <a:rPr lang="en-US" dirty="0">
                <a:ea typeface="ＭＳ Ｐゴシック" panose="020B0600070205080204" pitchFamily="34" charset="-128"/>
              </a:rPr>
              <a:t>Engineering issues:</a:t>
            </a:r>
          </a:p>
          <a:p>
            <a:pPr lvl="1">
              <a:lnSpc>
                <a:spcPct val="80000"/>
              </a:lnSpc>
            </a:pPr>
            <a:r>
              <a:rPr lang="en-US" dirty="0">
                <a:ea typeface="ＭＳ Ｐゴシック" panose="020B0600070205080204" pitchFamily="34" charset="-128"/>
              </a:rPr>
              <a:t>How do large distributed systems work? </a:t>
            </a:r>
          </a:p>
          <a:p>
            <a:pPr lvl="1">
              <a:lnSpc>
                <a:spcPct val="80000"/>
              </a:lnSpc>
            </a:pPr>
            <a:r>
              <a:rPr lang="en-US" dirty="0"/>
              <a:t>What are the tradeoff among different design choices?</a:t>
            </a:r>
            <a:endParaRPr lang="en-US" dirty="0">
              <a:ea typeface="ＭＳ Ｐゴシック" panose="020B0600070205080204" pitchFamily="34" charset="-128"/>
            </a:endParaRPr>
          </a:p>
          <a:p>
            <a:pPr>
              <a:lnSpc>
                <a:spcPct val="80000"/>
              </a:lnSpc>
            </a:pPr>
            <a:r>
              <a:rPr lang="en-US" dirty="0">
                <a:ea typeface="ＭＳ Ｐゴシック" panose="020B0600070205080204" pitchFamily="34" charset="-128"/>
              </a:rPr>
              <a:t>Buying and using a personal computer:</a:t>
            </a:r>
          </a:p>
          <a:p>
            <a:pPr lvl="1">
              <a:lnSpc>
                <a:spcPct val="80000"/>
              </a:lnSpc>
            </a:pPr>
            <a:r>
              <a:rPr lang="en-US" dirty="0">
                <a:ea typeface="ＭＳ Ｐゴシック" panose="020B0600070205080204" pitchFamily="34" charset="-128"/>
              </a:rPr>
              <a:t>Why different PCs with same CPU behave differently</a:t>
            </a:r>
          </a:p>
          <a:p>
            <a:pPr lvl="1">
              <a:lnSpc>
                <a:spcPct val="70000"/>
              </a:lnSpc>
            </a:pPr>
            <a:r>
              <a:rPr lang="en-US" dirty="0">
                <a:ea typeface="ＭＳ Ｐゴシック" panose="020B0600070205080204" pitchFamily="34" charset="-128"/>
              </a:rPr>
              <a:t>Should you get Windows 8, Linux or Mac OS …?</a:t>
            </a:r>
          </a:p>
          <a:p>
            <a:pPr>
              <a:lnSpc>
                <a:spcPct val="80000"/>
              </a:lnSpc>
            </a:pPr>
            <a:r>
              <a:rPr lang="en-US" dirty="0">
                <a:ea typeface="ＭＳ Ｐゴシック" panose="020B0600070205080204" pitchFamily="34" charset="-128"/>
              </a:rPr>
              <a:t>Security, viruses, and worms</a:t>
            </a:r>
          </a:p>
          <a:p>
            <a:pPr lvl="1">
              <a:lnSpc>
                <a:spcPct val="80000"/>
              </a:lnSpc>
            </a:pPr>
            <a:r>
              <a:rPr lang="en-US" dirty="0">
                <a:ea typeface="ＭＳ Ｐゴシック" panose="020B0600070205080204" pitchFamily="34" charset="-128"/>
              </a:rPr>
              <a:t>What exposure do you have to worry about?</a:t>
            </a:r>
          </a:p>
        </p:txBody>
      </p:sp>
    </p:spTree>
    <p:custDataLst>
      <p:tags r:id="rId1"/>
    </p:custDataLst>
    <p:extLst>
      <p:ext uri="{BB962C8B-B14F-4D97-AF65-F5344CB8AC3E}">
        <p14:creationId xmlns:p14="http://schemas.microsoft.com/office/powerpoint/2010/main" val="1923825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23.2|56.1|116.1|29.3"/>
</p:tagLst>
</file>

<file path=ppt/tags/tag2.xml><?xml version="1.0" encoding="utf-8"?>
<p:tagLst xmlns:a="http://schemas.openxmlformats.org/drawingml/2006/main" xmlns:r="http://schemas.openxmlformats.org/officeDocument/2006/relationships" xmlns:p="http://schemas.openxmlformats.org/presentationml/2006/main">
  <p:tag name="TIMING" val="|1.6|13|11.3|10.9|1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5811</TotalTime>
  <Words>1111</Words>
  <Application>Microsoft Office PowerPoint</Application>
  <PresentationFormat>Widescreen</PresentationFormat>
  <Paragraphs>179</Paragraphs>
  <Slides>23</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Comic Sans MS</vt:lpstr>
      <vt:lpstr>Helvetica</vt:lpstr>
      <vt:lpstr>inherit</vt:lpstr>
      <vt:lpstr>Lato</vt:lpstr>
      <vt:lpstr>Monotype Sorts</vt:lpstr>
      <vt:lpstr>Rockwell</vt:lpstr>
      <vt:lpstr>Rockwell Condensed</vt:lpstr>
      <vt:lpstr>Times New Roman</vt:lpstr>
      <vt:lpstr>Wingdings</vt:lpstr>
      <vt:lpstr>Wood Type</vt:lpstr>
      <vt:lpstr>CSI 307  Operating System </vt:lpstr>
      <vt:lpstr>Course overview</vt:lpstr>
      <vt:lpstr>Background</vt:lpstr>
      <vt:lpstr>Let’s start the journey</vt:lpstr>
      <vt:lpstr>A mental picture</vt:lpstr>
      <vt:lpstr>modern computer system</vt:lpstr>
      <vt:lpstr> modern computer system</vt:lpstr>
      <vt:lpstr>operating system</vt:lpstr>
      <vt:lpstr>Why Study OS?</vt:lpstr>
      <vt:lpstr>Role of OS</vt:lpstr>
      <vt:lpstr>an Extended Machine</vt:lpstr>
      <vt:lpstr>an Extended Machine</vt:lpstr>
      <vt:lpstr>a resource manager</vt:lpstr>
      <vt:lpstr>a resource manager</vt:lpstr>
      <vt:lpstr>PowerPoint Presentation</vt:lpstr>
      <vt:lpstr>OS Operations</vt:lpstr>
      <vt:lpstr>Some OS Components/Services/functions</vt:lpstr>
      <vt:lpstr>Kernel</vt:lpstr>
      <vt:lpstr>Dual-Mode Operation</vt:lpstr>
      <vt:lpstr>Dual-Mode Operation</vt:lpstr>
      <vt:lpstr>Dual-Mode Operation</vt:lpstr>
      <vt:lpstr>Dual-Mode Operation</vt:lpstr>
      <vt:lpstr>System Calls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313 Operating System</dc:title>
  <dc:creator>user</dc:creator>
  <cp:lastModifiedBy>201914012</cp:lastModifiedBy>
  <cp:revision>193</cp:revision>
  <dcterms:created xsi:type="dcterms:W3CDTF">2014-07-04T16:04:13Z</dcterms:created>
  <dcterms:modified xsi:type="dcterms:W3CDTF">2021-11-01T15:34:53Z</dcterms:modified>
</cp:coreProperties>
</file>