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80" r:id="rId5"/>
    <p:sldId id="278" r:id="rId6"/>
    <p:sldId id="281" r:id="rId7"/>
    <p:sldId id="282" r:id="rId8"/>
    <p:sldId id="260" r:id="rId9"/>
    <p:sldId id="261" r:id="rId10"/>
    <p:sldId id="262" r:id="rId11"/>
    <p:sldId id="283" r:id="rId12"/>
    <p:sldId id="263" r:id="rId13"/>
    <p:sldId id="264" r:id="rId14"/>
    <p:sldId id="265" r:id="rId15"/>
    <p:sldId id="284" r:id="rId16"/>
    <p:sldId id="266" r:id="rId17"/>
    <p:sldId id="285" r:id="rId18"/>
    <p:sldId id="267" r:id="rId19"/>
    <p:sldId id="286" r:id="rId20"/>
    <p:sldId id="268" r:id="rId21"/>
    <p:sldId id="287" r:id="rId22"/>
    <p:sldId id="28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89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C7ACCA-99CC-4715-AEE2-E8B379B545A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47189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2895600" cy="4373563"/>
          </a:xfrm>
        </p:spPr>
        <p:txBody>
          <a:bodyPr>
            <a:normAutofit/>
          </a:bodyPr>
          <a:lstStyle/>
          <a:p>
            <a:r>
              <a:rPr lang="en-US" dirty="0"/>
              <a:t>JMP 28 in program cause program counter to move to ADD instruction in location 28. </a:t>
            </a:r>
          </a:p>
          <a:p>
            <a:r>
              <a:rPr lang="en-US" dirty="0"/>
              <a:t>Program crashes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86400" cy="493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1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667000"/>
          </a:xfrm>
        </p:spPr>
        <p:txBody>
          <a:bodyPr/>
          <a:lstStyle/>
          <a:p>
            <a:r>
              <a:rPr lang="en-US" dirty="0"/>
              <a:t>exposing physical memory to processes has several major drawbacks.</a:t>
            </a:r>
          </a:p>
          <a:p>
            <a:pPr lvl="1"/>
            <a:r>
              <a:rPr lang="en-US" dirty="0"/>
              <a:t>if user programs can address every byte of memory, they can easily trash the operating system intentionally or by accident</a:t>
            </a:r>
          </a:p>
          <a:p>
            <a:pPr lvl="1"/>
            <a:r>
              <a:rPr lang="en-US" dirty="0"/>
              <a:t>it is difficult to have multiple programs running at once</a:t>
            </a:r>
          </a:p>
        </p:txBody>
      </p:sp>
    </p:spTree>
    <p:extLst>
      <p:ext uri="{BB962C8B-B14F-4D97-AF65-F5344CB8AC3E}">
        <p14:creationId xmlns:p14="http://schemas.microsoft.com/office/powerpoint/2010/main" val="373582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relocation</a:t>
            </a:r>
            <a:r>
              <a:rPr lang="en-US" dirty="0"/>
              <a:t> – load first instruction of program at address x, and add x to every subsequent address during loading</a:t>
            </a:r>
          </a:p>
          <a:p>
            <a:pPr lvl="1"/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too slow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Not all addresses can be modified</a:t>
            </a:r>
          </a:p>
          <a:p>
            <a:pPr lvl="2"/>
            <a:r>
              <a:rPr lang="en-US" dirty="0"/>
              <a:t>Mov register 1, 28 can’t be modified</a:t>
            </a:r>
            <a:r>
              <a:rPr lang="en-US" dirty="0">
                <a:solidFill>
                  <a:srgbClr val="FF0000"/>
                </a:solidFill>
              </a:rPr>
              <a:t> [Register indirect addressing!]</a:t>
            </a:r>
          </a:p>
        </p:txBody>
      </p:sp>
    </p:spTree>
    <p:extLst>
      <p:ext uri="{BB962C8B-B14F-4D97-AF65-F5344CB8AC3E}">
        <p14:creationId xmlns:p14="http://schemas.microsoft.com/office/powerpoint/2010/main" val="128815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>
                <a:solidFill>
                  <a:srgbClr val="FF0000"/>
                </a:solidFill>
              </a:rPr>
              <a:t>problems</a:t>
            </a:r>
            <a:r>
              <a:rPr lang="en-US" dirty="0"/>
              <a:t> have to be solved: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Relocation</a:t>
            </a:r>
          </a:p>
          <a:p>
            <a:r>
              <a:rPr lang="en-US" dirty="0">
                <a:solidFill>
                  <a:srgbClr val="FF0000"/>
                </a:solidFill>
              </a:rPr>
              <a:t>Solution: </a:t>
            </a:r>
            <a:r>
              <a:rPr lang="en-US" dirty="0"/>
              <a:t>Create abstract memory space for program to exist in </a:t>
            </a:r>
          </a:p>
          <a:p>
            <a:pPr lvl="1"/>
            <a:r>
              <a:rPr lang="en-US" dirty="0"/>
              <a:t>Each program has its own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set of addresses</a:t>
            </a:r>
          </a:p>
          <a:p>
            <a:pPr lvl="1"/>
            <a:r>
              <a:rPr lang="en-US" dirty="0"/>
              <a:t>The addresses are different for each program </a:t>
            </a:r>
          </a:p>
          <a:p>
            <a:pPr lvl="1"/>
            <a:r>
              <a:rPr lang="en-US" dirty="0"/>
              <a:t>Call it the address space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79780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A form of dynamic relocation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Base contains beginning address of 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Limit contains length of 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Program references memory, adds base address to address generated by process. Checks to see if address is larger then limit. If so, generates fault</a:t>
            </a:r>
          </a:p>
        </p:txBody>
      </p:sp>
    </p:spTree>
    <p:extLst>
      <p:ext uri="{BB962C8B-B14F-4D97-AF65-F5344CB8AC3E}">
        <p14:creationId xmlns:p14="http://schemas.microsoft.com/office/powerpoint/2010/main" val="3677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14" y="1905000"/>
            <a:ext cx="7028572" cy="45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8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/>
              <a:t>Add 16384 to JMP 28. </a:t>
            </a:r>
          </a:p>
          <a:p>
            <a:r>
              <a:rPr lang="en-US" dirty="0"/>
              <a:t>Hardware adds 16384 to 28 resulting in JMP 16412</a:t>
            </a:r>
          </a:p>
        </p:txBody>
      </p:sp>
      <p:pic>
        <p:nvPicPr>
          <p:cNvPr id="4" name="03-03.jpg" descr="D:\b\b4\IBM\03-0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975224" y="1470025"/>
            <a:ext cx="3254376" cy="48545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966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Disadvantage</a:t>
            </a:r>
            <a:r>
              <a:rPr lang="en-US" dirty="0">
                <a:ea typeface="Arial"/>
                <a:cs typeface="Arial"/>
                <a:sym typeface="Arial"/>
              </a:rPr>
              <a:t>-addition and comparison have to be done on every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run more programs </a:t>
            </a:r>
            <a:r>
              <a:rPr lang="en-US" dirty="0" err="1"/>
              <a:t>thAn</a:t>
            </a:r>
            <a:r>
              <a:rPr lang="en-US" dirty="0"/>
              <a:t> fit in main memory at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keep all processes in main memory</a:t>
            </a:r>
          </a:p>
          <a:p>
            <a:pPr lvl="1"/>
            <a:r>
              <a:rPr lang="en-US" dirty="0"/>
              <a:t>Too many (hundreds)</a:t>
            </a:r>
          </a:p>
          <a:p>
            <a:pPr lvl="1"/>
            <a:r>
              <a:rPr lang="en-US" dirty="0"/>
              <a:t>Too big (</a:t>
            </a:r>
            <a:r>
              <a:rPr lang="en-US" dirty="0" err="1"/>
              <a:t>eg</a:t>
            </a:r>
            <a:r>
              <a:rPr lang="en-US" dirty="0"/>
              <a:t> 200MB program)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Swap</a:t>
            </a:r>
            <a:r>
              <a:rPr lang="en-US" dirty="0"/>
              <a:t>-bring program in and run it for a while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Virtual memory </a:t>
            </a:r>
            <a:r>
              <a:rPr lang="en-US" dirty="0"/>
              <a:t>– allow program to run even if only part of it is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130210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97028"/>
          </a:xfrm>
        </p:spPr>
        <p:txBody>
          <a:bodyPr/>
          <a:lstStyle/>
          <a:p>
            <a:pPr lvl="1"/>
            <a:r>
              <a:rPr lang="en-US" dirty="0"/>
              <a:t>Bringing in each process in its </a:t>
            </a:r>
            <a:r>
              <a:rPr lang="en-US" dirty="0">
                <a:solidFill>
                  <a:srgbClr val="FF0000"/>
                </a:solidFill>
              </a:rPr>
              <a:t>entirety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running it for a while </a:t>
            </a:r>
          </a:p>
          <a:p>
            <a:pPr lvl="1"/>
            <a:r>
              <a:rPr lang="en-US" dirty="0"/>
              <a:t>then putting it back on the disk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83847"/>
            <a:ext cx="4876800" cy="32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1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resides on a </a:t>
            </a:r>
            <a:r>
              <a:rPr lang="en-US" dirty="0">
                <a:solidFill>
                  <a:srgbClr val="FF0000"/>
                </a:solidFill>
              </a:rPr>
              <a:t>disk</a:t>
            </a:r>
            <a:r>
              <a:rPr lang="en-US" dirty="0"/>
              <a:t> as binary executable file</a:t>
            </a:r>
          </a:p>
          <a:p>
            <a:r>
              <a:rPr lang="en-US" dirty="0"/>
              <a:t>To be </a:t>
            </a:r>
            <a:r>
              <a:rPr lang="en-US" dirty="0">
                <a:solidFill>
                  <a:srgbClr val="FF0000"/>
                </a:solidFill>
              </a:rPr>
              <a:t>executed</a:t>
            </a:r>
            <a:r>
              <a:rPr lang="en-US" dirty="0"/>
              <a:t> the program must be brought into RAM</a:t>
            </a:r>
          </a:p>
          <a:p>
            <a:r>
              <a:rPr lang="en-US" dirty="0"/>
              <a:t>The CPU fetches </a:t>
            </a:r>
            <a:r>
              <a:rPr lang="en-US" dirty="0">
                <a:solidFill>
                  <a:srgbClr val="FF0000"/>
                </a:solidFill>
              </a:rPr>
              <a:t>instructions</a:t>
            </a:r>
            <a:r>
              <a:rPr lang="en-US" dirty="0"/>
              <a:t> from RAM according to the value of the PC</a:t>
            </a:r>
          </a:p>
          <a:p>
            <a:r>
              <a:rPr lang="en-US" dirty="0"/>
              <a:t>The instruction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/>
              <a:t> may be needed to be fetched from RAM</a:t>
            </a:r>
          </a:p>
          <a:p>
            <a:r>
              <a:rPr lang="en-US" dirty="0"/>
              <a:t>After execution the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may be stored back to RAM</a:t>
            </a:r>
          </a:p>
        </p:txBody>
      </p:sp>
    </p:spTree>
    <p:extLst>
      <p:ext uri="{BB962C8B-B14F-4D97-AF65-F5344CB8AC3E}">
        <p14:creationId xmlns:p14="http://schemas.microsoft.com/office/powerpoint/2010/main" val="191841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03-04.jpg" descr="D:\b\b4\IBM\03-0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676400"/>
            <a:ext cx="8169275" cy="3606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832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Memory allocation changes as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processes come into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leave memory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Shaded regions are unused memory</a:t>
            </a:r>
          </a:p>
          <a:p>
            <a:r>
              <a:rPr lang="en-US" sz="2800" dirty="0">
                <a:ea typeface="ＭＳ Ｐゴシック" pitchFamily="34" charset="-128"/>
              </a:rPr>
              <a:t>Hole – block of available memory; holes of various size are scattered throughout memory</a:t>
            </a:r>
          </a:p>
          <a:p>
            <a:r>
              <a:rPr lang="en-US" sz="2800" dirty="0">
                <a:ea typeface="ＭＳ Ｐゴシック" pitchFamily="34" charset="-128"/>
              </a:rPr>
              <a:t>When a process arrives, it is allocated memory from a hole large enough to accommodate it</a:t>
            </a:r>
          </a:p>
          <a:p>
            <a:r>
              <a:rPr lang="en-US" sz="2800" dirty="0">
                <a:ea typeface="ＭＳ Ｐゴシック" pitchFamily="34" charset="-128"/>
              </a:rPr>
              <a:t>Operating system maintains information about: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a) allocated partitions    b) free partitions (hole)</a:t>
            </a:r>
          </a:p>
        </p:txBody>
      </p:sp>
    </p:spTree>
    <p:extLst>
      <p:ext uri="{BB962C8B-B14F-4D97-AF65-F5344CB8AC3E}">
        <p14:creationId xmlns:p14="http://schemas.microsoft.com/office/powerpoint/2010/main" val="351105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swapping creates multiple holes in memory, it is possible to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 them all into one 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 one by moving all the processes downward as far as possible.</a:t>
            </a:r>
          </a:p>
          <a:p>
            <a:r>
              <a:rPr lang="en-US" dirty="0"/>
              <a:t>This technique is known as </a:t>
            </a:r>
            <a:r>
              <a:rPr lang="en-US" dirty="0">
                <a:solidFill>
                  <a:srgbClr val="FF0000"/>
                </a:solidFill>
              </a:rPr>
              <a:t>memory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7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Programs grow as they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(return addresses and local variables)</a:t>
            </a:r>
          </a:p>
          <a:p>
            <a:r>
              <a:rPr lang="en-US" dirty="0"/>
              <a:t>Data segment (heap for variables which are dynamically allocated and released)</a:t>
            </a:r>
          </a:p>
          <a:p>
            <a:r>
              <a:rPr lang="en-US" dirty="0"/>
              <a:t>Good idea to allocate extra memory for both</a:t>
            </a:r>
          </a:p>
          <a:p>
            <a:r>
              <a:rPr lang="en-US" dirty="0"/>
              <a:t>When program goes to disk, don’t bring holes along with it!!</a:t>
            </a:r>
          </a:p>
        </p:txBody>
      </p:sp>
    </p:spTree>
    <p:extLst>
      <p:ext uri="{BB962C8B-B14F-4D97-AF65-F5344CB8AC3E}">
        <p14:creationId xmlns:p14="http://schemas.microsoft.com/office/powerpoint/2010/main" val="148073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ways to allocate space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28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Allocating space for growing data segment</a:t>
            </a:r>
          </a:p>
          <a:p>
            <a:pPr>
              <a:lnSpc>
                <a:spcPct val="90000"/>
              </a:lnSpc>
            </a:pPr>
            <a:r>
              <a:rPr lang="en-US" dirty="0"/>
              <a:t>Allocating space for growing stack &amp; data segment</a:t>
            </a:r>
          </a:p>
        </p:txBody>
      </p:sp>
      <p:pic>
        <p:nvPicPr>
          <p:cNvPr id="4" name="03-05.jpg" descr="D:\b\b4\IBM\03-05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116324" y="1524000"/>
            <a:ext cx="5580063" cy="41211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680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Free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maintains information about</a:t>
            </a:r>
          </a:p>
          <a:p>
            <a:pPr lvl="1"/>
            <a:r>
              <a:rPr lang="en-US" dirty="0"/>
              <a:t>Allocated memory</a:t>
            </a:r>
          </a:p>
          <a:p>
            <a:pPr lvl="1"/>
            <a:r>
              <a:rPr lang="en-US" dirty="0"/>
              <a:t>Free memory (holes)</a:t>
            </a:r>
          </a:p>
          <a:p>
            <a:r>
              <a:rPr lang="en-US" dirty="0"/>
              <a:t>Two techniques to keep track of memory usage</a:t>
            </a:r>
          </a:p>
          <a:p>
            <a:pPr lvl="1"/>
            <a:r>
              <a:rPr lang="en-US" dirty="0"/>
              <a:t>Bitmaps</a:t>
            </a:r>
          </a:p>
          <a:p>
            <a:pPr lvl="1"/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8652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4766609"/>
            <a:ext cx="8229600" cy="1554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arenBoth"/>
            </a:pPr>
            <a:r>
              <a:rPr lang="en-US" dirty="0"/>
              <a:t>Picture of memory</a:t>
            </a:r>
          </a:p>
          <a:p>
            <a:pPr marL="514350" indent="-514350">
              <a:buAutoNum type="alphaLcParenBoth"/>
            </a:pPr>
            <a:r>
              <a:rPr lang="en-US" dirty="0"/>
              <a:t>Each bit in bitmap corresponds to a unit of storage (</a:t>
            </a:r>
            <a:r>
              <a:rPr lang="en-US" dirty="0" err="1"/>
              <a:t>eg</a:t>
            </a:r>
            <a:r>
              <a:rPr lang="en-US" dirty="0"/>
              <a:t>. bytes) in memory</a:t>
            </a:r>
          </a:p>
          <a:p>
            <a:pPr marL="514350" indent="-514350">
              <a:buAutoNum type="alphaLcParenBoth"/>
            </a:pPr>
            <a:r>
              <a:rPr lang="en-US" dirty="0"/>
              <a:t>Linked list:  P - process,  H - hole</a:t>
            </a:r>
          </a:p>
        </p:txBody>
      </p:sp>
      <p:pic>
        <p:nvPicPr>
          <p:cNvPr id="4" name="03-06.jpg" descr="D:\b\b4\IBM\03-0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54025" y="1247775"/>
            <a:ext cx="8045450" cy="34829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615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good </a:t>
            </a:r>
            <a:r>
              <a:rPr lang="en-US" dirty="0"/>
              <a:t>– compact way to keep track of memory</a:t>
            </a:r>
          </a:p>
          <a:p>
            <a:r>
              <a:rPr lang="en-US" dirty="0">
                <a:solidFill>
                  <a:srgbClr val="FF0000"/>
                </a:solidFill>
              </a:rPr>
              <a:t>The bad</a:t>
            </a:r>
            <a:r>
              <a:rPr lang="en-US" dirty="0"/>
              <a:t> – need to search memory for k consecutive zeros to bring in a file k units long</a:t>
            </a:r>
          </a:p>
          <a:p>
            <a:r>
              <a:rPr lang="en-US" dirty="0"/>
              <a:t>Units can be bits or bytes or …….</a:t>
            </a:r>
          </a:p>
        </p:txBody>
      </p:sp>
    </p:spTree>
    <p:extLst>
      <p:ext uri="{BB962C8B-B14F-4D97-AF65-F5344CB8AC3E}">
        <p14:creationId xmlns:p14="http://schemas.microsoft.com/office/powerpoint/2010/main" val="6907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/>
          </a:bodyPr>
          <a:lstStyle/>
          <a:p>
            <a:r>
              <a:rPr lang="en-US" dirty="0"/>
              <a:t>Four neighbor combinations for terminating process, X. </a:t>
            </a:r>
          </a:p>
        </p:txBody>
      </p:sp>
      <p:pic>
        <p:nvPicPr>
          <p:cNvPr id="4" name="03-07.jpg" descr="D:\b\b4\IBM\03-07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17550" y="1843087"/>
            <a:ext cx="7708900" cy="317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98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want to use doubly linked lists to merge holes more easily</a:t>
            </a:r>
          </a:p>
          <a:p>
            <a:r>
              <a:rPr lang="en-US" dirty="0"/>
              <a:t>Algorithms to fill in the holes in  memory</a:t>
            </a:r>
          </a:p>
          <a:p>
            <a:pPr lvl="1"/>
            <a:r>
              <a:rPr lang="en-US" dirty="0"/>
              <a:t>Next fit</a:t>
            </a:r>
          </a:p>
          <a:p>
            <a:pPr lvl="1"/>
            <a:r>
              <a:rPr lang="en-US" dirty="0"/>
              <a:t>Best fit</a:t>
            </a:r>
          </a:p>
          <a:p>
            <a:pPr lvl="1"/>
            <a:r>
              <a:rPr lang="en-US" dirty="0"/>
              <a:t>Worst fit</a:t>
            </a:r>
          </a:p>
          <a:p>
            <a:pPr lvl="1"/>
            <a:r>
              <a:rPr lang="en-US" dirty="0"/>
              <a:t>Quick fit</a:t>
            </a:r>
          </a:p>
        </p:txBody>
      </p:sp>
    </p:spTree>
    <p:extLst>
      <p:ext uri="{BB962C8B-B14F-4D97-AF65-F5344CB8AC3E}">
        <p14:creationId xmlns:p14="http://schemas.microsoft.com/office/powerpoint/2010/main" val="240520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Ideally programmers want memory that 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private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large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fast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non volatile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3791074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algorithms : First fit, next fit, best fit, worst fit, quick fit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800350"/>
            <a:ext cx="82931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7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-fast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-starts search wherever it is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Slightly worse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-smallest hole that fits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Slower, results in a bunch of small holes (i.e. worse algorithm)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-largest hole that fits 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Not good (simulation results)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 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 keep list of common sizes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Quick, but can’t find neighbors to merge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– the fits couldn’t out-smart the unknowable distribution of hole sizes.</a:t>
            </a:r>
          </a:p>
          <a:p>
            <a:r>
              <a:rPr lang="en-US" dirty="0"/>
              <a:t>The extra work to deal with something which you can’t predict failed to produce good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But in real world…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It is the job of the operating system to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abstract</a:t>
            </a:r>
            <a:r>
              <a:rPr lang="en-US" sz="2400" dirty="0"/>
              <a:t> this hierarchy into a useful model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and then </a:t>
            </a:r>
            <a:r>
              <a:rPr lang="en-US" sz="2400" b="1" dirty="0">
                <a:solidFill>
                  <a:srgbClr val="FF0000"/>
                </a:solidFill>
              </a:rPr>
              <a:t>manage</a:t>
            </a:r>
            <a:r>
              <a:rPr lang="en-US" sz="2400" dirty="0"/>
              <a:t> the abstraction.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6911"/>
            <a:ext cx="5856287" cy="333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9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part</a:t>
            </a:r>
            <a:r>
              <a:rPr lang="en-US" dirty="0"/>
              <a:t> of the operating system that </a:t>
            </a:r>
            <a:r>
              <a:rPr lang="en-US" dirty="0">
                <a:solidFill>
                  <a:srgbClr val="FF0000"/>
                </a:solidFill>
              </a:rPr>
              <a:t>manages</a:t>
            </a:r>
            <a:r>
              <a:rPr lang="en-US" dirty="0"/>
              <a:t> the memory hierarchy is called the </a:t>
            </a:r>
            <a:r>
              <a:rPr lang="en-US" i="1" dirty="0">
                <a:solidFill>
                  <a:srgbClr val="FF0000"/>
                </a:solidFill>
              </a:rPr>
              <a:t>memory manager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 track of used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Allocate memory to processes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Deallocate</a:t>
            </a:r>
            <a:r>
              <a:rPr lang="en-US" sz="2400" dirty="0"/>
              <a:t> it when they are done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 we will study </a:t>
            </a:r>
          </a:p>
          <a:p>
            <a:pPr lvl="1"/>
            <a:r>
              <a:rPr lang="en-US" dirty="0"/>
              <a:t>how operating systems create </a:t>
            </a:r>
            <a:r>
              <a:rPr lang="en-US" dirty="0">
                <a:solidFill>
                  <a:srgbClr val="FF0000"/>
                </a:solidFill>
              </a:rPr>
              <a:t>abstractions</a:t>
            </a:r>
            <a:r>
              <a:rPr lang="en-US" dirty="0"/>
              <a:t> from memory </a:t>
            </a:r>
          </a:p>
          <a:p>
            <a:pPr lvl="1"/>
            <a:r>
              <a:rPr lang="en-US" dirty="0"/>
              <a:t>and how they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them.</a:t>
            </a:r>
          </a:p>
          <a:p>
            <a:r>
              <a:rPr lang="en-US" dirty="0"/>
              <a:t>The focus will be on the </a:t>
            </a:r>
            <a:r>
              <a:rPr lang="en-US" b="1" dirty="0">
                <a:solidFill>
                  <a:srgbClr val="FF0000"/>
                </a:solidFill>
              </a:rPr>
              <a:t>programmer's model </a:t>
            </a:r>
            <a:r>
              <a:rPr lang="en-US" dirty="0"/>
              <a:t>of main memory</a:t>
            </a:r>
          </a:p>
          <a:p>
            <a:r>
              <a:rPr lang="en-US" dirty="0"/>
              <a:t>Memory Abstraction: the view/illusion of the memory presented to the programmer by the OS</a:t>
            </a:r>
          </a:p>
        </p:txBody>
      </p:sp>
    </p:spTree>
    <p:extLst>
      <p:ext uri="{BB962C8B-B14F-4D97-AF65-F5344CB8AC3E}">
        <p14:creationId xmlns:p14="http://schemas.microsoft.com/office/powerpoint/2010/main" val="1389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memory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simplest memory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Every program simply saw the physical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MOV REG1, 1000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move the contents of physical memory location 1000 to REGISTER1</a:t>
            </a:r>
          </a:p>
          <a:p>
            <a:pPr>
              <a:lnSpc>
                <a:spcPct val="90000"/>
              </a:lnSpc>
            </a:pPr>
            <a:r>
              <a:rPr lang="en-US" dirty="0"/>
              <a:t>Model of memory presented to the programmer is simply physical memory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Not possible to have 2 running programs in memory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505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Really want to run more than one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676400"/>
          </a:xfrm>
        </p:spPr>
        <p:txBody>
          <a:bodyPr/>
          <a:lstStyle/>
          <a:p>
            <a:r>
              <a:rPr lang="en-US" dirty="0"/>
              <a:t>Could swap new program into memory from disk and send old one to disk</a:t>
            </a:r>
          </a:p>
          <a:p>
            <a:r>
              <a:rPr lang="en-US" dirty="0"/>
              <a:t>Not really concurrent</a:t>
            </a:r>
          </a:p>
        </p:txBody>
      </p:sp>
    </p:spTree>
    <p:extLst>
      <p:ext uri="{BB962C8B-B14F-4D97-AF65-F5344CB8AC3E}">
        <p14:creationId xmlns:p14="http://schemas.microsoft.com/office/powerpoint/2010/main" val="362083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static relocation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IBM 360 –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>
                <a:ea typeface="Arial"/>
                <a:cs typeface="Arial"/>
                <a:sym typeface="Arial"/>
              </a:rPr>
              <a:t>divide memory into 2 KB blocks, 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>
                <a:ea typeface="Arial"/>
                <a:cs typeface="Arial"/>
                <a:sym typeface="Arial"/>
              </a:rPr>
              <a:t>associate a 4 bit protection key with chunk. 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>
                <a:ea typeface="Arial"/>
                <a:cs typeface="Arial"/>
                <a:sym typeface="Arial"/>
              </a:rPr>
              <a:t>Keep keys in registers.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Put key into PSW (Program Status Word) for 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Hardware prevents program from accessing block with another protection key</a:t>
            </a:r>
          </a:p>
        </p:txBody>
      </p:sp>
    </p:spTree>
    <p:extLst>
      <p:ext uri="{BB962C8B-B14F-4D97-AF65-F5344CB8AC3E}">
        <p14:creationId xmlns:p14="http://schemas.microsoft.com/office/powerpoint/2010/main" val="4001258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1051</Words>
  <Application>Microsoft Office PowerPoint</Application>
  <PresentationFormat>On-screen Show (4:3)</PresentationFormat>
  <Paragraphs>159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Book Antiqua</vt:lpstr>
      <vt:lpstr>Century Gothic</vt:lpstr>
      <vt:lpstr>Apothecary</vt:lpstr>
      <vt:lpstr>Memory Management</vt:lpstr>
      <vt:lpstr>Main memory</vt:lpstr>
      <vt:lpstr>Memory Management</vt:lpstr>
      <vt:lpstr>Memory management</vt:lpstr>
      <vt:lpstr>Memory Management</vt:lpstr>
      <vt:lpstr>objective</vt:lpstr>
      <vt:lpstr>No memory abstraction</vt:lpstr>
      <vt:lpstr>Really want to run more than one program</vt:lpstr>
      <vt:lpstr>IBM static relocation idea</vt:lpstr>
      <vt:lpstr>Problem with relocation</vt:lpstr>
      <vt:lpstr>Conclusion</vt:lpstr>
      <vt:lpstr>Static relocation</vt:lpstr>
      <vt:lpstr>Address Space</vt:lpstr>
      <vt:lpstr>Base and Limit Registers</vt:lpstr>
      <vt:lpstr>Base and Limit Registers</vt:lpstr>
      <vt:lpstr>Base and Limit Registers</vt:lpstr>
      <vt:lpstr>Base and Limit Registers</vt:lpstr>
      <vt:lpstr>How to run more programs thAn fit in main memory at once</vt:lpstr>
      <vt:lpstr>Swapping</vt:lpstr>
      <vt:lpstr>Swapping</vt:lpstr>
      <vt:lpstr>swapping</vt:lpstr>
      <vt:lpstr>swapping</vt:lpstr>
      <vt:lpstr>Programs grow as they execute</vt:lpstr>
      <vt:lpstr>2 ways to allocate space for growth</vt:lpstr>
      <vt:lpstr>Managing Free Memory</vt:lpstr>
      <vt:lpstr>Bitmaps</vt:lpstr>
      <vt:lpstr>Bitmaps</vt:lpstr>
      <vt:lpstr>Linked Lists</vt:lpstr>
      <vt:lpstr>Linked Lists</vt:lpstr>
      <vt:lpstr>Linked lists</vt:lpstr>
      <vt:lpstr>The fits</vt:lpstr>
      <vt:lpstr>The 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Samia Shafique</dc:creator>
  <cp:lastModifiedBy>201914012</cp:lastModifiedBy>
  <cp:revision>18</cp:revision>
  <dcterms:created xsi:type="dcterms:W3CDTF">2016-08-03T05:58:14Z</dcterms:created>
  <dcterms:modified xsi:type="dcterms:W3CDTF">2021-12-12T15:45:00Z</dcterms:modified>
</cp:coreProperties>
</file>