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301" r:id="rId17"/>
    <p:sldId id="302" r:id="rId18"/>
  </p:sldIdLst>
  <p:sldSz cx="9144000" cy="6858000" type="screen4x3"/>
  <p:notesSz cx="6858000" cy="9144000"/>
  <p:defaultTextStyle>
    <a:lvl1pPr algn="ctr">
      <a:defRPr sz="3200">
        <a:latin typeface="Times New Roman"/>
        <a:ea typeface="Times New Roman"/>
        <a:cs typeface="Times New Roman"/>
        <a:sym typeface="Times New Roman"/>
      </a:defRPr>
    </a:lvl1pPr>
    <a:lvl2pPr indent="457200" algn="ctr">
      <a:defRPr sz="3200">
        <a:latin typeface="Times New Roman"/>
        <a:ea typeface="Times New Roman"/>
        <a:cs typeface="Times New Roman"/>
        <a:sym typeface="Times New Roman"/>
      </a:defRPr>
    </a:lvl2pPr>
    <a:lvl3pPr indent="914400" algn="ctr">
      <a:defRPr sz="3200">
        <a:latin typeface="Times New Roman"/>
        <a:ea typeface="Times New Roman"/>
        <a:cs typeface="Times New Roman"/>
        <a:sym typeface="Times New Roman"/>
      </a:defRPr>
    </a:lvl3pPr>
    <a:lvl4pPr indent="1371600" algn="ctr">
      <a:defRPr sz="3200">
        <a:latin typeface="Times New Roman"/>
        <a:ea typeface="Times New Roman"/>
        <a:cs typeface="Times New Roman"/>
        <a:sym typeface="Times New Roman"/>
      </a:defRPr>
    </a:lvl4pPr>
    <a:lvl5pPr indent="1828800" algn="ctr">
      <a:defRPr sz="3200">
        <a:latin typeface="Times New Roman"/>
        <a:ea typeface="Times New Roman"/>
        <a:cs typeface="Times New Roman"/>
        <a:sym typeface="Times New Roman"/>
      </a:defRPr>
    </a:lvl5pPr>
    <a:lvl6pPr algn="ctr">
      <a:defRPr sz="3200">
        <a:latin typeface="Times New Roman"/>
        <a:ea typeface="Times New Roman"/>
        <a:cs typeface="Times New Roman"/>
        <a:sym typeface="Times New Roman"/>
      </a:defRPr>
    </a:lvl6pPr>
    <a:lvl7pPr algn="ctr">
      <a:defRPr sz="3200">
        <a:latin typeface="Times New Roman"/>
        <a:ea typeface="Times New Roman"/>
        <a:cs typeface="Times New Roman"/>
        <a:sym typeface="Times New Roman"/>
      </a:defRPr>
    </a:lvl7pPr>
    <a:lvl8pPr algn="ctr">
      <a:defRPr sz="3200">
        <a:latin typeface="Times New Roman"/>
        <a:ea typeface="Times New Roman"/>
        <a:cs typeface="Times New Roman"/>
        <a:sym typeface="Times New Roman"/>
      </a:defRPr>
    </a:lvl8pPr>
    <a:lvl9pPr algn="ctr">
      <a:defRPr sz="3200"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750012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page fault occurs when a program attempts to access data or code that is in its address space, but is not currently located in the system RAM.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5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1pPr>
      <a:lvl2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2pPr>
      <a:lvl3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3pPr>
      <a:lvl4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4pPr>
      <a:lvl5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5pPr>
      <a:lvl6pPr indent="4572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6pPr>
      <a:lvl7pPr indent="9144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7pPr>
      <a:lvl8pPr indent="13716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8pPr>
      <a:lvl9pPr indent="18288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9pPr>
    </p:titleStyle>
    <p:bodyStyle>
      <a:lvl1pPr marL="609600" indent="-609600" algn="ctr">
        <a:spcBef>
          <a:spcPts val="500"/>
        </a:spcBef>
        <a:buClr>
          <a:srgbClr val="3333CC"/>
        </a:buClr>
        <a:buSzPct val="100000"/>
        <a:buChar char="»"/>
        <a:defRPr sz="2400">
          <a:latin typeface="Arial"/>
          <a:ea typeface="Arial"/>
          <a:cs typeface="Arial"/>
          <a:sym typeface="Arial"/>
        </a:defRPr>
      </a:lvl1pPr>
      <a:lvl2pPr marL="1043939" indent="-320039" algn="ctr">
        <a:spcBef>
          <a:spcPts val="500"/>
        </a:spcBef>
        <a:buClr>
          <a:srgbClr val="3333CC"/>
        </a:buClr>
        <a:buSzPct val="100000"/>
        <a:buChar char="–"/>
        <a:defRPr sz="2400">
          <a:latin typeface="Arial"/>
          <a:ea typeface="Arial"/>
          <a:cs typeface="Arial"/>
          <a:sym typeface="Arial"/>
        </a:defRPr>
      </a:lvl2pPr>
      <a:lvl3pPr marL="1371600" indent="-2667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3pPr>
      <a:lvl4pPr marL="1805939" indent="-320039" algn="ctr">
        <a:spcBef>
          <a:spcPts val="500"/>
        </a:spcBef>
        <a:buClr>
          <a:srgbClr val="3333CC"/>
        </a:buClr>
        <a:buSzPct val="100000"/>
        <a:buChar char="–"/>
        <a:defRPr sz="2400">
          <a:latin typeface="Arial"/>
          <a:ea typeface="Arial"/>
          <a:cs typeface="Arial"/>
          <a:sym typeface="Arial"/>
        </a:defRPr>
      </a:lvl4pPr>
      <a:lvl5pPr marL="2324100" indent="-457200" algn="ctr">
        <a:spcBef>
          <a:spcPts val="500"/>
        </a:spcBef>
        <a:buClr>
          <a:srgbClr val="3333CC"/>
        </a:buClr>
        <a:buSzPct val="100000"/>
        <a:buChar char="»"/>
        <a:defRPr sz="2400">
          <a:latin typeface="Arial"/>
          <a:ea typeface="Arial"/>
          <a:cs typeface="Arial"/>
          <a:sym typeface="Arial"/>
        </a:defRPr>
      </a:lvl5pPr>
      <a:lvl6pPr marL="27813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6pPr>
      <a:lvl7pPr marL="32385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7pPr>
      <a:lvl8pPr marL="36957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8pPr>
      <a:lvl9pPr marL="41529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85800" y="1566106"/>
            <a:ext cx="7772400" cy="258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dirty="0">
                <a:latin typeface="Arial"/>
                <a:ea typeface="Arial"/>
                <a:cs typeface="Arial"/>
                <a:sym typeface="Arial"/>
              </a:rPr>
            </a:br>
            <a:br>
              <a:rPr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</a:p>
        </p:txBody>
      </p:sp>
      <p:sp>
        <p:nvSpPr>
          <p:cNvPr id="8" name="Shape 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93737" y="79709"/>
            <a:ext cx="6824663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MMU operation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177800" y="6596967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37" name="03-10.jpg" descr="D:\b\b4\IBM\03-10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803400" y="1104900"/>
            <a:ext cx="5321300" cy="4900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.</a:t>
            </a:r>
          </a:p>
        </p:txBody>
      </p:sp>
      <p:sp>
        <p:nvSpPr>
          <p:cNvPr id="140" name="Shape 14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Structure of Page Table Entry</a:t>
            </a:r>
          </a:p>
        </p:txBody>
      </p:sp>
      <p:sp>
        <p:nvSpPr>
          <p:cNvPr id="141" name="Shape 14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42" name="03-11.jpg" descr="D:\b\b4\IBM\03-1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58800" y="965200"/>
            <a:ext cx="7629525" cy="205105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42900" y="3581400"/>
            <a:ext cx="8483600" cy="201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Modified (dirty) bit: 1 means written to =&gt; have to write it  to disk. 0 means don’t have to write to disk. 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Referenced bit: 1 means it was either read or written. Used to pick page to evict. Don’t want to get rid of page which is being used. 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Present (1) / Absent (0) bit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Protection bits: r, w, r/w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23975" y="1582737"/>
            <a:ext cx="7820025" cy="193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to physical mapping is done on every memory reference =&gt; mapping must be fast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the virtual address space is large, the page table will be large. 32 bit addresses now and  64 bits becoming more common</a:t>
            </a:r>
          </a:p>
        </p:txBody>
      </p:sp>
      <p:sp>
        <p:nvSpPr>
          <p:cNvPr id="146" name="Shape 14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Problems for paging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23975" y="1582737"/>
            <a:ext cx="7820025" cy="165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Most programs access a small number of pages a great deal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Add Translation Lookaside Buffer (TLB) to MMU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Stores frequently accessed frames </a:t>
            </a:r>
          </a:p>
        </p:txBody>
      </p:sp>
      <p:sp>
        <p:nvSpPr>
          <p:cNvPr id="154" name="Shape 15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Speed up Address Translation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 dirty="0"/>
              <a:t>Valid bit indicates whether page is in use or not</a:t>
            </a:r>
          </a:p>
        </p:txBody>
      </p:sp>
      <p:sp>
        <p:nvSpPr>
          <p:cNvPr id="158" name="Shape 15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Translation Lookaside Buffers</a:t>
            </a:r>
          </a:p>
        </p:txBody>
      </p:sp>
      <p:sp>
        <p:nvSpPr>
          <p:cNvPr id="159" name="Shape 15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 dirty="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60" name="03-12.jpg" descr="D:\b\b4\IBM\03-1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98500" y="1479550"/>
            <a:ext cx="7924800" cy="4006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323975" y="1582737"/>
            <a:ext cx="7820025" cy="241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address is in MMU, avoid page table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Uses parallel search to see if virtual page is in the TLB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not, does page table look up and evicts TLB entry, replacing it with page just looked up</a:t>
            </a:r>
          </a:p>
        </p:txBody>
      </p:sp>
      <p:sp>
        <p:nvSpPr>
          <p:cNvPr id="163" name="Shape 163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Translation Lookaside Buffer(TLB)</a:t>
            </a:r>
          </a:p>
        </p:txBody>
      </p:sp>
      <p:sp>
        <p:nvSpPr>
          <p:cNvPr id="164" name="Shape 164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831850" y="1597025"/>
            <a:ext cx="8312150" cy="318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new page is brought in, need to chose a page to evict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Don’t want to evict heavily used pages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page has been written to, need to copy it to disk.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Otherwise, a good copy is on the disk=&gt;can write over it</a:t>
            </a:r>
          </a:p>
        </p:txBody>
      </p:sp>
      <p:sp>
        <p:nvSpPr>
          <p:cNvPr id="200" name="Shape 20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Page Replacement Algorithms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31850" y="1597025"/>
            <a:ext cx="8312150" cy="392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Optimal page replacement algorithm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Not recently used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First-in, first-out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Second chance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Clock page replacement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Least recently used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Working set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WSClock page replacement</a:t>
            </a:r>
          </a:p>
        </p:txBody>
      </p:sp>
      <p:sp>
        <p:nvSpPr>
          <p:cNvPr id="204" name="Shape 204"/>
          <p:cNvSpPr/>
          <p:nvPr/>
        </p:nvSpPr>
        <p:spPr>
          <a:xfrm>
            <a:off x="-1" y="-460"/>
            <a:ext cx="9144002" cy="114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Replacement Algorithms-the Laundry List</a:t>
            </a:r>
          </a:p>
        </p:txBody>
      </p:sp>
      <p:sp>
        <p:nvSpPr>
          <p:cNvPr id="205" name="Shape 20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23975" y="1236662"/>
            <a:ext cx="7820025" cy="287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Swapping is too slow (100 Mbytes/sec disk transfer rate=&gt;10 sec to swap out a 1 </a:t>
            </a:r>
            <a:r>
              <a:rPr sz="2400" dirty="0" err="1">
                <a:latin typeface="Arial"/>
                <a:ea typeface="Arial"/>
                <a:cs typeface="Arial"/>
                <a:sym typeface="Arial"/>
              </a:rPr>
              <a:t>Gbyte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 program)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Overlays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-programmer breaks program into pieces which are swapped in by overlay manager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Ancient idea-not really done		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hard to do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-programmer has to break up program</a:t>
            </a:r>
          </a:p>
        </p:txBody>
      </p:sp>
      <p:sp>
        <p:nvSpPr>
          <p:cNvPr id="102" name="Shape 102"/>
          <p:cNvSpPr/>
          <p:nvPr/>
        </p:nvSpPr>
        <p:spPr>
          <a:xfrm>
            <a:off x="-1" y="248015"/>
            <a:ext cx="9144002" cy="64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Virtual Memory-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Background</a:t>
            </a:r>
            <a:endParaRPr sz="2800" i="1" dirty="0">
              <a:solidFill>
                <a:srgbClr val="FF0000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323975" y="1236662"/>
            <a:ext cx="7820025" cy="367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Program’s address space is broken up into fixed size pages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Pages are mapped to physical memory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instruction refers to a page in memory, fine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Otherwise OS gets the page, reads it in, and re-starts the instruction 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While page is being read in, another process gets the CPU</a:t>
            </a:r>
          </a:p>
        </p:txBody>
      </p:sp>
      <p:sp>
        <p:nvSpPr>
          <p:cNvPr id="106" name="Shape 10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107" name="Shape 10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323975" y="1236662"/>
            <a:ext cx="7820025" cy="1299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948266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Memory Management Unit generates physical address from virtual address provided by the program</a:t>
            </a:r>
          </a:p>
        </p:txBody>
      </p:sp>
      <p:sp>
        <p:nvSpPr>
          <p:cNvPr id="110" name="Shape 110"/>
          <p:cNvSpPr/>
          <p:nvPr/>
        </p:nvSpPr>
        <p:spPr>
          <a:xfrm>
            <a:off x="-1" y="248015"/>
            <a:ext cx="9144002" cy="64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Memory Management Unit</a:t>
            </a:r>
            <a:r>
              <a:rPr lang="en-US" sz="3600" dirty="0">
                <a:solidFill>
                  <a:srgbClr val="FF0000"/>
                </a:solidFill>
              </a:rPr>
              <a:t> (MMU) 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1" y="5141912"/>
            <a:ext cx="9144002" cy="79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MMU maps virtual addresses to physical addresses and puts them on memory bus</a:t>
            </a:r>
          </a:p>
        </p:txBody>
      </p:sp>
      <p:sp>
        <p:nvSpPr>
          <p:cNvPr id="114" name="Shape 11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Memory Management Unit</a:t>
            </a:r>
          </a:p>
        </p:txBody>
      </p:sp>
      <p:sp>
        <p:nvSpPr>
          <p:cNvPr id="115" name="Shape 11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16" name="03-08.jpg" descr="D:\b\b4\IBM\03-08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433512" y="1012825"/>
            <a:ext cx="6235701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323975" y="1236662"/>
            <a:ext cx="7820025" cy="282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Virtual addresses divided into pages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512 bytes-64 KB range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Transfer between RAM and disk is in whole pages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Example on next slide</a:t>
            </a:r>
          </a:p>
        </p:txBody>
      </p:sp>
      <p:sp>
        <p:nvSpPr>
          <p:cNvPr id="119" name="Shape 119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Pages and Page Frames</a:t>
            </a:r>
          </a:p>
        </p:txBody>
      </p:sp>
      <p:sp>
        <p:nvSpPr>
          <p:cNvPr id="120" name="Shape 12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44525" y="5461000"/>
            <a:ext cx="7869238" cy="108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16 bit addresses, 4 KB pages</a:t>
            </a:r>
          </a:p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 dirty="0">
                <a:latin typeface="Arial"/>
                <a:ea typeface="Arial"/>
                <a:cs typeface="Arial"/>
                <a:sym typeface="Arial"/>
              </a:rPr>
              <a:t> 32 KB physical memory, </a:t>
            </a:r>
          </a:p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 virtual pages and 8 page frames</a:t>
            </a:r>
          </a:p>
        </p:txBody>
      </p:sp>
      <p:sp>
        <p:nvSpPr>
          <p:cNvPr id="123" name="Shape 12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sp>
        <p:nvSpPr>
          <p:cNvPr id="124" name="Shape 124"/>
          <p:cNvSpPr/>
          <p:nvPr/>
        </p:nvSpPr>
        <p:spPr>
          <a:xfrm>
            <a:off x="717550" y="203200"/>
            <a:ext cx="6916342" cy="61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Mapping of pages to page frames</a:t>
            </a:r>
          </a:p>
        </p:txBody>
      </p:sp>
      <p:pic>
        <p:nvPicPr>
          <p:cNvPr id="125" name="03-09.jpg" descr="D:\b\b4\IBM\03-09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934002"/>
            <a:ext cx="5181600" cy="454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323975" y="1236662"/>
            <a:ext cx="7820025" cy="375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Present/absent bit tells whether page is in memory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What happens If address is not in memory?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Trap to the OS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OS picks page to write to disk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Brings page with (needed) address into memory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Re-starts instruction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Page Fault Processing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23975" y="1582737"/>
            <a:ext cx="7820025" cy="3365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Virtual address={virtual page number, offset}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Virtual page number used to index into page table to find page frame number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If present/absent bit is set to 1, attach page frame number to the front of the offset, </a:t>
            </a:r>
            <a:r>
              <a:rPr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creating the physical address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is sent on the memory bus</a:t>
            </a:r>
          </a:p>
        </p:txBody>
      </p:sp>
      <p:sp>
        <p:nvSpPr>
          <p:cNvPr id="132" name="Shape 13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133" name="Shape 13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997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Bold</vt:lpstr>
      <vt:lpstr>Avenir Roman</vt:lpstr>
      <vt:lpstr>Times New Roman</vt:lpstr>
      <vt:lpstr>urw-din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201914012</cp:lastModifiedBy>
  <cp:revision>11</cp:revision>
  <dcterms:modified xsi:type="dcterms:W3CDTF">2021-12-13T03:58:53Z</dcterms:modified>
</cp:coreProperties>
</file>