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6"/>
  </p:notesMasterIdLst>
  <p:sldIdLst>
    <p:sldId id="378" r:id="rId2"/>
    <p:sldId id="380" r:id="rId3"/>
    <p:sldId id="381" r:id="rId4"/>
    <p:sldId id="382" r:id="rId5"/>
    <p:sldId id="383" r:id="rId6"/>
    <p:sldId id="432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33" r:id="rId23"/>
    <p:sldId id="442" r:id="rId24"/>
    <p:sldId id="443" r:id="rId25"/>
    <p:sldId id="444" r:id="rId26"/>
    <p:sldId id="434" r:id="rId27"/>
    <p:sldId id="445" r:id="rId28"/>
    <p:sldId id="446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37" r:id="rId40"/>
    <p:sldId id="409" r:id="rId41"/>
    <p:sldId id="410" r:id="rId42"/>
    <p:sldId id="411" r:id="rId43"/>
    <p:sldId id="412" r:id="rId44"/>
    <p:sldId id="413" r:id="rId45"/>
    <p:sldId id="415" r:id="rId46"/>
    <p:sldId id="447" r:id="rId47"/>
    <p:sldId id="416" r:id="rId48"/>
    <p:sldId id="417" r:id="rId49"/>
    <p:sldId id="448" r:id="rId50"/>
    <p:sldId id="449" r:id="rId51"/>
    <p:sldId id="418" r:id="rId52"/>
    <p:sldId id="419" r:id="rId53"/>
    <p:sldId id="420" r:id="rId54"/>
    <p:sldId id="422" r:id="rId55"/>
    <p:sldId id="423" r:id="rId56"/>
    <p:sldId id="424" r:id="rId57"/>
    <p:sldId id="425" r:id="rId58"/>
    <p:sldId id="426" r:id="rId59"/>
    <p:sldId id="438" r:id="rId60"/>
    <p:sldId id="428" r:id="rId61"/>
    <p:sldId id="429" r:id="rId62"/>
    <p:sldId id="430" r:id="rId63"/>
    <p:sldId id="431" r:id="rId64"/>
    <p:sldId id="43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28" autoAdjust="0"/>
  </p:normalViewPr>
  <p:slideViewPr>
    <p:cSldViewPr snapToGrid="0">
      <p:cViewPr>
        <p:scale>
          <a:sx n="72" d="100"/>
          <a:sy n="72" d="100"/>
        </p:scale>
        <p:origin x="-4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treaming-media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26CB73DB-8410-44F7-A92C-234F714230F2}" type="slidenum">
              <a:rPr lang="en-US" smtClean="0"/>
              <a:pPr eaLnBrk="0" hangingPunct="0">
                <a:spcBef>
                  <a:spcPct val="0"/>
                </a:spcBef>
              </a:pPr>
              <a:t>36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42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A7677F8C-A428-43AA-87EE-B614E3A4AAFB}" type="slidenum">
              <a:rPr lang="en-US" smtClean="0"/>
              <a:pPr eaLnBrk="0" hangingPunct="0">
                <a:spcBef>
                  <a:spcPct val="0"/>
                </a:spcBef>
              </a:pPr>
              <a:t>47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10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07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95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15B629A6-295D-4A96-8B0E-F76D15F16D16}" type="slidenum">
              <a:rPr lang="en-US" smtClean="0"/>
              <a:pPr eaLnBrk="0" hangingPunct="0">
                <a:spcBef>
                  <a:spcPct val="0"/>
                </a:spcBef>
              </a:pPr>
              <a:t>51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200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B98C128-DE4F-43D1-9934-2438E4E0D949}" type="slidenum">
              <a:rPr lang="en-US" smtClean="0"/>
              <a:pPr eaLnBrk="0" hangingPunct="0">
                <a:spcBef>
                  <a:spcPct val="0"/>
                </a:spcBef>
              </a:pPr>
              <a:t>52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47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9426C0DB-9A15-4CDF-9309-AB74A4941C18}" type="slidenum">
              <a:rPr lang="en-US" smtClean="0"/>
              <a:pPr eaLnBrk="0" hangingPunct="0">
                <a:spcBef>
                  <a:spcPct val="0"/>
                </a:spcBef>
              </a:pPr>
              <a:t>53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video is content sent in compressed form over the Internet and displayed by the viewer in real time. With streaming video or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streaming media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Web user does not have to wait to download a file to play it. Instead, the media is sent in a continuous stream of data and is played as it arrives. The user needs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special program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uncompresses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sends video data to the display and audio data to speakers. A player can be either an integral part of a browser or downloaded from the software maker's Web site.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71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dedicated, embedded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FD11-8A70-449D-8EA4-EED3FB9649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48B1F26-CDC2-4732-BE5E-FEF8C7B3CBEE}" type="slidenum">
              <a:rPr lang="en-US" smtClean="0"/>
              <a:pPr eaLnBrk="0" hangingPunct="0">
                <a:spcBef>
                  <a:spcPct val="0"/>
                </a:spcBef>
              </a:pPr>
              <a:t>37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4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312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85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82E2248A-AB4B-46E5-81B1-B7A536B2E1E3}" type="slidenum">
              <a:rPr lang="en-US" smtClean="0"/>
              <a:pPr eaLnBrk="0" hangingPunct="0">
                <a:spcBef>
                  <a:spcPct val="0"/>
                </a:spcBef>
              </a:pPr>
              <a:t>40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02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C7F1722C-ECB2-4A73-944C-0E3A5CB17AEF}" type="slidenum">
              <a:rPr lang="en-US" smtClean="0"/>
              <a:pPr eaLnBrk="0" hangingPunct="0">
                <a:spcBef>
                  <a:spcPct val="0"/>
                </a:spcBef>
              </a:pPr>
              <a:t>41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4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E9FD400-220D-4425-A667-46979AB85E33}" type="slidenum">
              <a:rPr lang="en-US" smtClean="0"/>
              <a:pPr eaLnBrk="0" hangingPunct="0">
                <a:spcBef>
                  <a:spcPct val="0"/>
                </a:spcBef>
              </a:pPr>
              <a:t>42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81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5A6ADD07-D191-451D-B3CA-4CA05FC9157C}" type="slidenum">
              <a:rPr lang="en-US" smtClean="0"/>
              <a:pPr eaLnBrk="0" hangingPunct="0">
                <a:spcBef>
                  <a:spcPct val="0"/>
                </a:spcBef>
              </a:pPr>
              <a:t>43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27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49296C3-5A41-4536-B5EE-852D8BF904A6}" type="slidenum">
              <a:rPr lang="en-US" smtClean="0"/>
              <a:pPr eaLnBrk="0" hangingPunct="0">
                <a:spcBef>
                  <a:spcPct val="0"/>
                </a:spcBef>
              </a:pPr>
              <a:t>44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51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3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an I/O interrupt occurs: </a:t>
            </a:r>
          </a:p>
          <a:p>
            <a:pPr lvl="1"/>
            <a:r>
              <a:rPr lang="en-US" dirty="0" smtClean="0"/>
              <a:t>In case of an interrupt of an I/O device having </a:t>
            </a:r>
            <a:r>
              <a:rPr lang="en-US" dirty="0" smtClean="0">
                <a:solidFill>
                  <a:srgbClr val="FF0000"/>
                </a:solidFill>
              </a:rPr>
              <a:t>completed</a:t>
            </a:r>
            <a:r>
              <a:rPr lang="en-US" dirty="0" smtClean="0"/>
              <a:t> its work, some blocked process may now be ready</a:t>
            </a:r>
          </a:p>
          <a:p>
            <a:r>
              <a:rPr lang="en-US" dirty="0" smtClean="0"/>
              <a:t>If a h/w clock provides </a:t>
            </a:r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interrupt: A scheduling decision can be made at each (or </a:t>
            </a:r>
            <a:r>
              <a:rPr lang="en-US" dirty="0" err="1" smtClean="0"/>
              <a:t>kth</a:t>
            </a:r>
            <a:r>
              <a:rPr lang="en-US" dirty="0" smtClean="0"/>
              <a:t> ) clock interrupt</a:t>
            </a:r>
          </a:p>
          <a:p>
            <a:endParaRPr lang="en-US" dirty="0" smtClean="0"/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3F5F0E-8379-435D-802A-2722672FEF1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Preemptive &amp; Non-preemptive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Classification of </a:t>
            </a:r>
            <a:r>
              <a:rPr lang="en-US" sz="2800" dirty="0" smtClean="0">
                <a:solidFill>
                  <a:srgbClr val="FF0000"/>
                </a:solidFill>
              </a:rPr>
              <a:t>Scheduling Algorithm </a:t>
            </a:r>
            <a:r>
              <a:rPr lang="en-US" sz="2800" dirty="0" smtClean="0"/>
              <a:t>depending on dealing with clock interrupt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Non-preemptive:</a:t>
            </a:r>
            <a:r>
              <a:rPr lang="en-US" sz="2800" dirty="0" smtClean="0"/>
              <a:t> Picks a process to run and lets it run until it </a:t>
            </a:r>
            <a:r>
              <a:rPr lang="en-US" sz="2800" b="1" dirty="0" smtClean="0">
                <a:solidFill>
                  <a:srgbClr val="FF0000"/>
                </a:solidFill>
              </a:rPr>
              <a:t>blocks</a:t>
            </a:r>
            <a:r>
              <a:rPr lang="en-US" sz="2800" dirty="0" smtClean="0"/>
              <a:t> or voluntarily releases the CPU. </a:t>
            </a:r>
            <a:r>
              <a:rPr lang="en-US" sz="2800" dirty="0" smtClean="0">
                <a:solidFill>
                  <a:srgbClr val="FF0000"/>
                </a:solidFill>
              </a:rPr>
              <a:t>In effect at each clock interrupt, no scheduling is done.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Preemptive:</a:t>
            </a:r>
            <a:r>
              <a:rPr lang="en-US" sz="2800" dirty="0" smtClean="0"/>
              <a:t> Picks a process and lets it run for a maximum of some fixed time. If still running, it is </a:t>
            </a:r>
            <a:r>
              <a:rPr lang="en-US" sz="2800" dirty="0" smtClean="0">
                <a:solidFill>
                  <a:srgbClr val="FF0000"/>
                </a:solidFill>
              </a:rPr>
              <a:t>suspended</a:t>
            </a:r>
            <a:r>
              <a:rPr lang="en-US" sz="2800" dirty="0" smtClean="0"/>
              <a:t> and another is picked.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Preemptive scheduling requires having a </a:t>
            </a:r>
            <a:r>
              <a:rPr lang="en-US" sz="2800" dirty="0" smtClean="0">
                <a:solidFill>
                  <a:srgbClr val="FF0000"/>
                </a:solidFill>
              </a:rPr>
              <a:t>clock interrupt</a:t>
            </a:r>
            <a:r>
              <a:rPr lang="en-US" sz="2800" dirty="0" smtClean="0"/>
              <a:t> occur at the end of the time interval to give </a:t>
            </a:r>
            <a:r>
              <a:rPr lang="en-US" sz="2800" dirty="0" smtClean="0">
                <a:solidFill>
                  <a:srgbClr val="FF0000"/>
                </a:solidFill>
              </a:rPr>
              <a:t>control</a:t>
            </a:r>
            <a:r>
              <a:rPr lang="en-US" sz="2800" dirty="0" smtClean="0"/>
              <a:t> of the CPU back to the </a:t>
            </a:r>
            <a:r>
              <a:rPr lang="en-US" sz="2800" dirty="0" smtClean="0">
                <a:solidFill>
                  <a:srgbClr val="FF0000"/>
                </a:solidFill>
              </a:rPr>
              <a:t>scheduler</a:t>
            </a:r>
            <a:endParaRPr lang="en-US" sz="2800" dirty="0" smtClean="0"/>
          </a:p>
        </p:txBody>
      </p:sp>
      <p:sp>
        <p:nvSpPr>
          <p:cNvPr id="1085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8E910-760A-4E6C-BC7A-588CA594B1E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4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Different Systems, Different Focuses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1322388"/>
            <a:ext cx="8909301" cy="54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Batch Systems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 their job to the batch system</a:t>
            </a:r>
          </a:p>
          <a:p>
            <a:pPr eaLnBrk="1" hangingPunct="1"/>
            <a:r>
              <a:rPr lang="en-US" dirty="0" smtClean="0"/>
              <a:t>Batch system starts user job when appropriate</a:t>
            </a:r>
          </a:p>
          <a:p>
            <a:pPr eaLnBrk="1" hangingPunct="1"/>
            <a:r>
              <a:rPr lang="en-US" dirty="0" smtClean="0"/>
              <a:t>User gets notification that job is </a:t>
            </a:r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/>
          </a:p>
          <a:p>
            <a:pPr lvl="1"/>
            <a:r>
              <a:rPr lang="en-US" dirty="0" smtClean="0"/>
              <a:t>No interaction </a:t>
            </a:r>
            <a:r>
              <a:rPr lang="en-US" dirty="0" smtClean="0">
                <a:solidFill>
                  <a:srgbClr val="FF0000"/>
                </a:solidFill>
              </a:rPr>
              <a:t>in between</a:t>
            </a:r>
            <a:endParaRPr lang="en-US" dirty="0" smtClean="0"/>
          </a:p>
          <a:p>
            <a:pPr eaLnBrk="1" hangingPunct="1"/>
            <a:r>
              <a:rPr lang="en-US" dirty="0" smtClean="0"/>
              <a:t>No users impatiently waiting at terminals for a </a:t>
            </a:r>
            <a:r>
              <a:rPr lang="en-US" dirty="0" smtClean="0">
                <a:solidFill>
                  <a:srgbClr val="FF0000"/>
                </a:solidFill>
              </a:rPr>
              <a:t>quick</a:t>
            </a:r>
            <a:r>
              <a:rPr lang="en-US" dirty="0" smtClean="0"/>
              <a:t> response to a </a:t>
            </a:r>
            <a:r>
              <a:rPr lang="en-US" dirty="0" smtClean="0">
                <a:solidFill>
                  <a:srgbClr val="FF0000"/>
                </a:solidFill>
              </a:rPr>
              <a:t>short</a:t>
            </a:r>
            <a:r>
              <a:rPr lang="en-US" dirty="0" smtClean="0"/>
              <a:t> request</a:t>
            </a:r>
          </a:p>
          <a:p>
            <a:pPr eaLnBrk="1" hangingPunct="1"/>
            <a:r>
              <a:rPr lang="en-US" dirty="0" smtClean="0"/>
              <a:t>Used in business world such as Profit calculation at banks, claims processing at insurance companies…</a:t>
            </a:r>
          </a:p>
        </p:txBody>
      </p:sp>
    </p:spTree>
    <p:extLst>
      <p:ext uri="{BB962C8B-B14F-4D97-AF65-F5344CB8AC3E}">
        <p14:creationId xmlns:p14="http://schemas.microsoft.com/office/powerpoint/2010/main" val="536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Common performance metrics</a:t>
            </a:r>
          </a:p>
          <a:p>
            <a:pPr lvl="1"/>
            <a:r>
              <a:rPr lang="en-US" smtClean="0"/>
              <a:t>Throughput: number of jobs </a:t>
            </a:r>
            <a:r>
              <a:rPr lang="en-US" smtClean="0">
                <a:solidFill>
                  <a:srgbClr val="FF0000"/>
                </a:solidFill>
              </a:rPr>
              <a:t>completed</a:t>
            </a:r>
            <a:r>
              <a:rPr lang="en-US" smtClean="0"/>
              <a:t> per hour</a:t>
            </a:r>
          </a:p>
          <a:p>
            <a:pPr lvl="1"/>
            <a:r>
              <a:rPr lang="en-US" smtClean="0"/>
              <a:t>Turnaround time: average time between the </a:t>
            </a:r>
            <a:r>
              <a:rPr lang="en-US" smtClean="0">
                <a:solidFill>
                  <a:srgbClr val="FF0000"/>
                </a:solidFill>
              </a:rPr>
              <a:t>submission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completion</a:t>
            </a:r>
            <a:r>
              <a:rPr lang="en-US" smtClean="0"/>
              <a:t> of a job</a:t>
            </a:r>
          </a:p>
          <a:p>
            <a:r>
              <a:rPr lang="en-US" smtClean="0"/>
              <a:t>Maximizing Throughput may not necessarily minimize Turnaround time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0EA561-2060-42A0-B358-0C9252E361F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324350" y="3123484"/>
            <a:ext cx="4191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461876" y="2029853"/>
            <a:ext cx="419100" cy="520700"/>
          </a:xfrm>
          <a:prstGeom prst="downArrow">
            <a:avLst>
              <a:gd name="adj1" fmla="val 43939"/>
              <a:gd name="adj2" fmla="val 5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dirty="0" smtClean="0"/>
              <a:t>Algorithms used:</a:t>
            </a:r>
          </a:p>
          <a:p>
            <a:pPr marL="609600" indent="-609600">
              <a:defRPr/>
            </a:pPr>
            <a:r>
              <a:rPr lang="en-US" dirty="0" smtClean="0"/>
              <a:t>Non-preemptive</a:t>
            </a:r>
          </a:p>
          <a:p>
            <a:pPr marL="609600" indent="-609600">
              <a:defRPr/>
            </a:pPr>
            <a:r>
              <a:rPr lang="en-US" dirty="0" smtClean="0"/>
              <a:t>Preemptive algorithms with long time periods are often acceptable</a:t>
            </a:r>
          </a:p>
          <a:p>
            <a:pPr marL="1371600" lvl="2" indent="-457200">
              <a:defRPr/>
            </a:pPr>
            <a:r>
              <a:rPr lang="en-US" dirty="0" smtClean="0"/>
              <a:t>Reduces process switches and improves performance</a:t>
            </a:r>
          </a:p>
          <a:p>
            <a:pPr marL="114300" indent="0">
              <a:buFontTx/>
              <a:buNone/>
              <a:defRPr/>
            </a:pPr>
            <a:r>
              <a:rPr lang="en-US" dirty="0" smtClean="0"/>
              <a:t>Representative algorithms: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First Come First Serve (FCFS)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Job First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Remaining Time First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8E7486-EB7A-46DC-AE2B-8492BC60953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Come First Serve (FCFS)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Process that requests the CPU FIRST is allocated the CPU FIRST.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 called FIFO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non</a:t>
            </a:r>
            <a:r>
              <a:rPr lang="en-US" sz="2800" dirty="0" smtClean="0"/>
              <a:t>-preemptive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Used in Batch Systems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Real life analogy?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smtClean="0"/>
              <a:t>Transaction </a:t>
            </a:r>
            <a:r>
              <a:rPr lang="en-US" dirty="0" smtClean="0"/>
              <a:t>at </a:t>
            </a:r>
            <a:r>
              <a:rPr lang="en-US" sz="2400" dirty="0" err="1" smtClean="0"/>
              <a:t>Sonali</a:t>
            </a:r>
            <a:r>
              <a:rPr lang="en-US" sz="2400" dirty="0" smtClean="0"/>
              <a:t> Bank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FIFO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process enters the </a:t>
            </a:r>
            <a:r>
              <a:rPr lang="en-US" sz="2400" dirty="0" smtClean="0">
                <a:solidFill>
                  <a:srgbClr val="FF0000"/>
                </a:solidFill>
              </a:rPr>
              <a:t>tail</a:t>
            </a:r>
            <a:r>
              <a:rPr lang="en-US" sz="2400" dirty="0" smtClean="0"/>
              <a:t> of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schedule</a:t>
            </a:r>
            <a:r>
              <a:rPr lang="en-US" sz="2400" dirty="0" smtClean="0"/>
              <a:t> selects from the </a:t>
            </a:r>
            <a:r>
              <a:rPr lang="en-US" sz="2400" dirty="0" smtClean="0">
                <a:solidFill>
                  <a:srgbClr val="FF0000"/>
                </a:solidFill>
              </a:rPr>
              <a:t>head</a:t>
            </a:r>
            <a:r>
              <a:rPr lang="en-US" sz="2400" dirty="0" smtClean="0"/>
              <a:t> of the queue. </a:t>
            </a:r>
          </a:p>
        </p:txBody>
      </p:sp>
    </p:spTree>
    <p:extLst>
      <p:ext uri="{BB962C8B-B14F-4D97-AF65-F5344CB8AC3E}">
        <p14:creationId xmlns:p14="http://schemas.microsoft.com/office/powerpoint/2010/main" val="1861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0" y="37338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1905000" y="4495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431925" y="4506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1600200" y="4419600"/>
            <a:ext cx="4038600" cy="152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2133600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7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6019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562600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54864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3246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6248400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1219200" y="4953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31</a:t>
            </a:r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3962400" y="48768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(24+27+31)/3 = 27.33</a:t>
            </a:r>
          </a:p>
        </p:txBody>
      </p:sp>
    </p:spTree>
    <p:extLst>
      <p:ext uri="{BB962C8B-B14F-4D97-AF65-F5344CB8AC3E}">
        <p14:creationId xmlns:p14="http://schemas.microsoft.com/office/powerpoint/2010/main" val="37294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5" grpId="0" animBg="1"/>
      <p:bldP spid="95266" grpId="0"/>
      <p:bldP spid="95267" grpId="0"/>
      <p:bldP spid="95268" grpId="0"/>
      <p:bldP spid="95269" grpId="0" animBg="1"/>
      <p:bldP spid="95270" grpId="0"/>
      <p:bldP spid="95271" grpId="0"/>
      <p:bldP spid="95272" grpId="0" animBg="1"/>
      <p:bldP spid="95273" grpId="0" build="allAtOnce"/>
      <p:bldP spid="952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 2</a:t>
            </a: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92504046"/>
              </p:ext>
            </p:extLst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533400" y="3810000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084459" y="45069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3186632" y="4419600"/>
            <a:ext cx="4038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3786134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1291727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1965591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1431274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3881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22263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115752" name="Rectangle 40"/>
          <p:cNvSpPr>
            <a:spLocks noChangeArrowheads="1"/>
          </p:cNvSpPr>
          <p:nvPr/>
        </p:nvSpPr>
        <p:spPr bwMode="auto">
          <a:xfrm>
            <a:off x="2194191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1219200" y="5080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3962400" y="51816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(31+3+7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)/3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13.67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61565" y="45720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7" grpId="0"/>
      <p:bldP spid="962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</a:t>
            </a:r>
          </a:p>
        </p:txBody>
      </p:sp>
      <p:sp>
        <p:nvSpPr>
          <p:cNvPr id="116739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Easy to understand and implement</a:t>
            </a:r>
          </a:p>
          <a:p>
            <a:r>
              <a:rPr lang="en-US" dirty="0" smtClean="0"/>
              <a:t>Fair for equivalent processes</a:t>
            </a:r>
          </a:p>
          <a:p>
            <a:endParaRPr lang="en-US" dirty="0" smtClean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0913" y="5883275"/>
            <a:ext cx="5730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7FA64B-4E3D-404B-92B3-B0D3EC7CEFA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When more than one process is ready to run, but </a:t>
            </a:r>
            <a:r>
              <a:rPr lang="en-US" dirty="0" smtClean="0">
                <a:solidFill>
                  <a:srgbClr val="FF0000"/>
                </a:solidFill>
              </a:rPr>
              <a:t>only one CPU </a:t>
            </a:r>
            <a:r>
              <a:rPr lang="en-US" dirty="0" smtClean="0"/>
              <a:t>is available, a choice is to make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Part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OS</a:t>
            </a:r>
            <a:r>
              <a:rPr lang="en-US" dirty="0" smtClean="0"/>
              <a:t> that does it is </a:t>
            </a:r>
            <a:r>
              <a:rPr lang="en-US" dirty="0" smtClean="0">
                <a:solidFill>
                  <a:srgbClr val="FF0000"/>
                </a:solidFill>
              </a:rPr>
              <a:t>scheduler</a:t>
            </a:r>
          </a:p>
          <a:p>
            <a:pPr eaLnBrk="1" hangingPunct="1"/>
            <a:r>
              <a:rPr lang="en-US" dirty="0" smtClean="0"/>
              <a:t>The algorithm it uses is </a:t>
            </a:r>
            <a:r>
              <a:rPr lang="en-US" dirty="0" smtClean="0">
                <a:solidFill>
                  <a:srgbClr val="FF0000"/>
                </a:solidFill>
              </a:rPr>
              <a:t>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197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</a:t>
            </a:r>
            <a:r>
              <a:rPr lang="en-US" b="1" smtClean="0">
                <a:solidFill>
                  <a:srgbClr val="92D050"/>
                </a:solidFill>
              </a:rPr>
              <a:t>FCFS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Non-preemptive</a:t>
            </a:r>
          </a:p>
          <a:p>
            <a:pPr eaLnBrk="1" hangingPunct="1"/>
            <a:r>
              <a:rPr lang="en-US" dirty="0" smtClean="0"/>
              <a:t>Non optimal turnaround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utilize</a:t>
            </a:r>
            <a:r>
              <a:rPr lang="en-US" dirty="0" smtClean="0"/>
              <a:t> resources in </a:t>
            </a:r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Assume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process CPU bounded and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I/O bounded processes </a:t>
            </a:r>
          </a:p>
          <a:p>
            <a:pPr lvl="1" eaLnBrk="1" hangingPunct="1"/>
            <a:r>
              <a:rPr lang="en-US" dirty="0" smtClean="0"/>
              <a:t>result: </a:t>
            </a:r>
            <a:r>
              <a:rPr lang="en-US" b="1" dirty="0" smtClean="0">
                <a:solidFill>
                  <a:srgbClr val="FF0000"/>
                </a:solidFill>
              </a:rPr>
              <a:t>Convoy effect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 CPU </a:t>
            </a:r>
            <a:r>
              <a:rPr lang="en-US" b="1" dirty="0" smtClean="0">
                <a:solidFill>
                  <a:srgbClr val="00B0F0"/>
                </a:solidFill>
              </a:rPr>
              <a:t>and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I/O Device utilization </a:t>
            </a:r>
          </a:p>
          <a:p>
            <a:pPr lvl="1" eaLnBrk="1" hangingPunct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80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Convoy effect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CBP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 the CPU </a:t>
            </a:r>
          </a:p>
          <a:p>
            <a:pPr lvl="1"/>
            <a:r>
              <a:rPr lang="en-US" dirty="0"/>
              <a:t>IBPs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  <a:r>
              <a:rPr lang="en-US" dirty="0" smtClean="0"/>
              <a:t> </a:t>
            </a:r>
            <a:r>
              <a:rPr lang="en-US" dirty="0"/>
              <a:t>their I/O and </a:t>
            </a:r>
            <a:r>
              <a:rPr lang="en-US" dirty="0" smtClean="0"/>
              <a:t>move </a:t>
            </a:r>
            <a:r>
              <a:rPr lang="en-US" dirty="0"/>
              <a:t>into the ready queue, </a:t>
            </a:r>
            <a:r>
              <a:rPr lang="en-US" dirty="0">
                <a:solidFill>
                  <a:srgbClr val="FF0000"/>
                </a:solidFill>
              </a:rPr>
              <a:t>waiting</a:t>
            </a:r>
            <a:r>
              <a:rPr lang="en-US" dirty="0"/>
              <a:t> for the CPU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I/O</a:t>
            </a:r>
            <a:r>
              <a:rPr lang="en-US" dirty="0" smtClean="0"/>
              <a:t> devices are </a:t>
            </a:r>
            <a:r>
              <a:rPr lang="en-US" dirty="0" smtClean="0">
                <a:solidFill>
                  <a:srgbClr val="FF0000"/>
                </a:solidFill>
              </a:rPr>
              <a:t>idle</a:t>
            </a:r>
            <a:endParaRPr lang="en-US" dirty="0" smtClean="0"/>
          </a:p>
          <a:p>
            <a:r>
              <a:rPr lang="en-US" dirty="0" smtClean="0"/>
              <a:t>When the CBP finally relinquishes the CPU, </a:t>
            </a:r>
          </a:p>
          <a:p>
            <a:pPr lvl="1"/>
            <a:r>
              <a:rPr lang="en-US" dirty="0" smtClean="0"/>
              <a:t>CBP moves </a:t>
            </a:r>
            <a:r>
              <a:rPr lang="en-US" dirty="0"/>
              <a:t>to an I/O device</a:t>
            </a:r>
            <a:endParaRPr lang="en-US" dirty="0" smtClean="0"/>
          </a:p>
          <a:p>
            <a:pPr lvl="1"/>
            <a:r>
              <a:rPr lang="en-US" dirty="0" smtClean="0"/>
              <a:t>the IBPs pass through the CPU </a:t>
            </a:r>
            <a:r>
              <a:rPr lang="en-US" dirty="0" smtClean="0">
                <a:solidFill>
                  <a:srgbClr val="FF0000"/>
                </a:solidFill>
              </a:rPr>
              <a:t>quickly</a:t>
            </a:r>
            <a:r>
              <a:rPr lang="en-US" dirty="0"/>
              <a:t> </a:t>
            </a:r>
            <a:r>
              <a:rPr lang="en-US" dirty="0" smtClean="0"/>
              <a:t>and move </a:t>
            </a:r>
            <a:r>
              <a:rPr lang="en-US" dirty="0"/>
              <a:t>back to the I/O </a:t>
            </a:r>
            <a:r>
              <a:rPr lang="en-US" dirty="0" smtClean="0"/>
              <a:t>queues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CPU is </a:t>
            </a:r>
            <a:r>
              <a:rPr lang="en-US" dirty="0">
                <a:solidFill>
                  <a:srgbClr val="FF0000"/>
                </a:solidFill>
              </a:rPr>
              <a:t>idle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cycle </a:t>
            </a:r>
            <a:r>
              <a:rPr lang="en-US" dirty="0" smtClean="0">
                <a:solidFill>
                  <a:srgbClr val="FF0000"/>
                </a:solidFill>
              </a:rPr>
              <a:t>repeats</a:t>
            </a:r>
            <a:r>
              <a:rPr lang="en-US" dirty="0" smtClean="0"/>
              <a:t> itself when the CBP gets back to the ready queue</a:t>
            </a:r>
          </a:p>
          <a:p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CD5CCF-7F9F-4D44-AAF9-D25842DB0E0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2111375" y="4091659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822575" y="403726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584575" y="4064461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333625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005138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2493169" y="42420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1466885" y="224655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</a:p>
          <a:p>
            <a:r>
              <a:rPr lang="en-US" i="1" dirty="0" smtClean="0">
                <a:latin typeface="Arial" panose="020B0604020202020204" pitchFamily="34" charset="0"/>
              </a:rPr>
              <a:t>I/O devices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124200" y="26670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3844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CPUB moves to I/O device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027363" y="374518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49215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I/O Bound jobs take very small</a:t>
            </a:r>
          </a:p>
          <a:p>
            <a:r>
              <a:rPr lang="en-US" i="1" dirty="0">
                <a:latin typeface="Arial" panose="020B0604020202020204" pitchFamily="34" charset="0"/>
              </a:rPr>
              <a:t>amount of CPU </a:t>
            </a:r>
            <a:r>
              <a:rPr lang="en-US" i="1" dirty="0" smtClean="0">
                <a:latin typeface="Arial" panose="020B0604020202020204" pitchFamily="34" charset="0"/>
              </a:rPr>
              <a:t>time and go for I/O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2798273" y="373651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3381934" y="3765327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236788" y="380682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837654" y="5586281"/>
            <a:ext cx="1401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Job First (SJF)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smtClean="0"/>
              <a:t>Scheduling algorithm in </a:t>
            </a:r>
            <a:r>
              <a:rPr lang="en-US" sz="2800" smtClean="0">
                <a:solidFill>
                  <a:srgbClr val="FF0000"/>
                </a:solidFill>
              </a:rPr>
              <a:t>batch</a:t>
            </a:r>
            <a:r>
              <a:rPr lang="en-US" sz="2800" smtClean="0"/>
              <a:t> systems </a:t>
            </a:r>
          </a:p>
          <a:p>
            <a:pPr eaLnBrk="1" hangingPunct="1"/>
            <a:r>
              <a:rPr lang="en-US" sz="2800" smtClean="0"/>
              <a:t>Schedule the job with the shortest run time first</a:t>
            </a:r>
          </a:p>
          <a:p>
            <a:pPr eaLnBrk="1" hangingPunct="1"/>
            <a:r>
              <a:rPr lang="en-US" sz="2800" smtClean="0"/>
              <a:t>Requirement: </a:t>
            </a:r>
            <a:r>
              <a:rPr lang="en-US" sz="2800" smtClean="0">
                <a:solidFill>
                  <a:srgbClr val="FF0066"/>
                </a:solidFill>
              </a:rPr>
              <a:t>the run time needs to be known in </a:t>
            </a:r>
            <a:r>
              <a:rPr lang="en-US" sz="2800" b="1" smtClean="0">
                <a:solidFill>
                  <a:srgbClr val="00B050"/>
                </a:solidFill>
              </a:rPr>
              <a:t>advance</a:t>
            </a:r>
          </a:p>
          <a:p>
            <a:pPr eaLnBrk="1" hangingPunct="1"/>
            <a:r>
              <a:rPr lang="en-US" sz="2800" smtClean="0"/>
              <a:t>SJF is</a:t>
            </a:r>
            <a:r>
              <a:rPr lang="en-US" sz="2800" smtClean="0">
                <a:solidFill>
                  <a:srgbClr val="FF0066"/>
                </a:solidFill>
              </a:rPr>
              <a:t> optimal </a:t>
            </a:r>
            <a:r>
              <a:rPr lang="en-US" sz="2800" smtClean="0"/>
              <a:t>in terms of turnaround, if </a:t>
            </a:r>
            <a:r>
              <a:rPr lang="en-US" sz="2800" b="1" smtClean="0">
                <a:solidFill>
                  <a:srgbClr val="FF0000"/>
                </a:solidFill>
              </a:rPr>
              <a:t>all</a:t>
            </a:r>
            <a:r>
              <a:rPr lang="en-US" sz="2800" smtClean="0"/>
              <a:t> jobs arrive at </a:t>
            </a:r>
            <a:r>
              <a:rPr lang="en-US" sz="2800" b="1" smtClean="0">
                <a:solidFill>
                  <a:srgbClr val="00B050"/>
                </a:solidFill>
              </a:rPr>
              <a:t>same time</a:t>
            </a:r>
          </a:p>
        </p:txBody>
      </p:sp>
    </p:spTree>
    <p:extLst>
      <p:ext uri="{BB962C8B-B14F-4D97-AF65-F5344CB8AC3E}">
        <p14:creationId xmlns:p14="http://schemas.microsoft.com/office/powerpoint/2010/main" val="3120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Efficiency is needed as process switching is </a:t>
            </a:r>
            <a:r>
              <a:rPr lang="en-US" dirty="0" smtClean="0">
                <a:solidFill>
                  <a:srgbClr val="FF0000"/>
                </a:solidFill>
              </a:rPr>
              <a:t>costly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Switch from user mode to kernel mode</a:t>
            </a:r>
          </a:p>
          <a:p>
            <a:pPr lvl="1" eaLnBrk="1" hangingPunct="1"/>
            <a:r>
              <a:rPr lang="en-US" dirty="0" smtClean="0"/>
              <a:t>State of current process need to be saved</a:t>
            </a:r>
          </a:p>
          <a:p>
            <a:pPr lvl="1" eaLnBrk="1" hangingPunct="1"/>
            <a:r>
              <a:rPr lang="en-US" dirty="0" smtClean="0"/>
              <a:t>Memory map may be saved</a:t>
            </a:r>
          </a:p>
          <a:p>
            <a:pPr lvl="1" eaLnBrk="1" hangingPunct="1"/>
            <a:r>
              <a:rPr lang="en-US" dirty="0" smtClean="0"/>
              <a:t>A process is selected</a:t>
            </a:r>
          </a:p>
          <a:p>
            <a:pPr lvl="1" eaLnBrk="1" hangingPunct="1"/>
            <a:r>
              <a:rPr lang="en-US" dirty="0" smtClean="0"/>
              <a:t>MMU to be reloaded with memory map of new process</a:t>
            </a:r>
          </a:p>
          <a:p>
            <a:pPr lvl="1" eaLnBrk="1" hangingPunct="1"/>
            <a:r>
              <a:rPr lang="en-US" dirty="0" smtClean="0"/>
              <a:t>New process is started</a:t>
            </a:r>
          </a:p>
        </p:txBody>
      </p:sp>
    </p:spTree>
    <p:extLst>
      <p:ext uri="{BB962C8B-B14F-4D97-AF65-F5344CB8AC3E}">
        <p14:creationId xmlns:p14="http://schemas.microsoft.com/office/powerpoint/2010/main" val="351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SJF: Example</a:t>
            </a:r>
          </a:p>
        </p:txBody>
      </p:sp>
      <p:graphicFrame>
        <p:nvGraphicFramePr>
          <p:cNvPr id="12493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685800" y="48545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517525" y="4891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685800" y="4778375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16002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822325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1676400" y="4778375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2667000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4970" name="Text Box 42"/>
          <p:cNvSpPr txBox="1">
            <a:spLocks noChangeArrowheads="1"/>
          </p:cNvSpPr>
          <p:nvPr/>
        </p:nvSpPr>
        <p:spPr bwMode="auto">
          <a:xfrm>
            <a:off x="38100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4971" name="Rectangle 43"/>
          <p:cNvSpPr>
            <a:spLocks noChangeArrowheads="1"/>
          </p:cNvSpPr>
          <p:nvPr/>
        </p:nvSpPr>
        <p:spPr bwMode="auto">
          <a:xfrm>
            <a:off x="4038600" y="4778375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51816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6248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24974" name="Text Box 46"/>
          <p:cNvSpPr txBox="1">
            <a:spLocks noChangeArrowheads="1"/>
          </p:cNvSpPr>
          <p:nvPr/>
        </p:nvSpPr>
        <p:spPr bwMode="auto">
          <a:xfrm>
            <a:off x="1219200" y="5470525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16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24</a:t>
            </a:r>
          </a:p>
        </p:txBody>
      </p: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3962400" y="5495925"/>
            <a:ext cx="3795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Total execution time: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(3+9+16+24)/4 = 13</a:t>
            </a: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6400800" y="4778375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7" name="Text Box 49"/>
          <p:cNvSpPr txBox="1">
            <a:spLocks noChangeArrowheads="1"/>
          </p:cNvSpPr>
          <p:nvPr/>
        </p:nvSpPr>
        <p:spPr bwMode="auto">
          <a:xfrm>
            <a:off x="72390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4978" name="Text Box 50"/>
          <p:cNvSpPr txBox="1">
            <a:spLocks noChangeArrowheads="1"/>
          </p:cNvSpPr>
          <p:nvPr/>
        </p:nvSpPr>
        <p:spPr bwMode="auto">
          <a:xfrm>
            <a:off x="8534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4979" name="Text Box 51"/>
          <p:cNvSpPr txBox="1">
            <a:spLocks noChangeArrowheads="1"/>
          </p:cNvSpPr>
          <p:nvPr/>
        </p:nvSpPr>
        <p:spPr bwMode="auto">
          <a:xfrm>
            <a:off x="1066800" y="48768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1552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/>
      <p:bldP spid="124965" grpId="0" animBg="1"/>
      <p:bldP spid="124966" grpId="0"/>
      <p:bldP spid="124967" grpId="0"/>
      <p:bldP spid="124968" grpId="0" animBg="1"/>
      <p:bldP spid="124969" grpId="0"/>
      <p:bldP spid="124970" grpId="0"/>
      <p:bldP spid="124971" grpId="0" animBg="1"/>
      <p:bldP spid="124972" grpId="0"/>
      <p:bldP spid="124973" grpId="0"/>
      <p:bldP spid="124974" grpId="0" build="allAtOnce"/>
      <p:bldP spid="124975" grpId="0"/>
      <p:bldP spid="124976" grpId="0" animBg="1"/>
      <p:bldP spid="124977" grpId="0"/>
      <p:bldP spid="124978" grpId="0"/>
      <p:bldP spid="124979" grpId="0"/>
      <p:bldP spid="12497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to FCFS</a:t>
            </a:r>
          </a:p>
        </p:txBody>
      </p:sp>
      <p:graphicFrame>
        <p:nvGraphicFramePr>
          <p:cNvPr id="12595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685800" y="4419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517525" y="445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7848600" y="43434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2819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80772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609600" y="4343400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1524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5994" name="Text Box 42"/>
          <p:cNvSpPr txBox="1">
            <a:spLocks noChangeArrowheads="1"/>
          </p:cNvSpPr>
          <p:nvPr/>
        </p:nvSpPr>
        <p:spPr bwMode="auto">
          <a:xfrm>
            <a:off x="53340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5486400" y="4343400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76962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25998" name="Text Box 46"/>
          <p:cNvSpPr txBox="1">
            <a:spLocks noChangeArrowheads="1"/>
          </p:cNvSpPr>
          <p:nvPr/>
        </p:nvSpPr>
        <p:spPr bwMode="auto">
          <a:xfrm>
            <a:off x="1219200" y="5080000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21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24</a:t>
            </a:r>
          </a:p>
        </p:txBody>
      </p:sp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3962400" y="4800600"/>
            <a:ext cx="37957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total time is the same.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(6+14+21+24)/4 = 16.25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(comparing to 13)</a:t>
            </a: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2971800" y="4343400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3429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6002" name="Text Box 50"/>
          <p:cNvSpPr txBox="1">
            <a:spLocks noChangeArrowheads="1"/>
          </p:cNvSpPr>
          <p:nvPr/>
        </p:nvSpPr>
        <p:spPr bwMode="auto">
          <a:xfrm>
            <a:off x="870585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6003" name="Text Box 51"/>
          <p:cNvSpPr txBox="1">
            <a:spLocks noChangeArrowheads="1"/>
          </p:cNvSpPr>
          <p:nvPr/>
        </p:nvSpPr>
        <p:spPr bwMode="auto">
          <a:xfrm>
            <a:off x="1143000" y="33528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41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8" grpId="0"/>
      <p:bldP spid="125989" grpId="0" animBg="1"/>
      <p:bldP spid="125990" grpId="0"/>
      <p:bldP spid="125991" grpId="0"/>
      <p:bldP spid="125992" grpId="0" animBg="1"/>
      <p:bldP spid="125993" grpId="0"/>
      <p:bldP spid="125994" grpId="0"/>
      <p:bldP spid="125995" grpId="0" animBg="1"/>
      <p:bldP spid="125996" grpId="0"/>
      <p:bldP spid="125997" grpId="0"/>
      <p:bldP spid="125998" grpId="0" build="allAtOnce"/>
      <p:bldP spid="125999" grpId="0"/>
      <p:bldP spid="126000" grpId="0" animBg="1"/>
      <p:bldP spid="126001" grpId="0"/>
      <p:bldP spid="126002" grpId="0"/>
      <p:bldP spid="126003" grpId="0"/>
      <p:bldP spid="12600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 is not always optimal</a:t>
            </a:r>
          </a:p>
        </p:txBody>
      </p:sp>
      <p:graphicFrame>
        <p:nvGraphicFramePr>
          <p:cNvPr id="128046" name="Group 4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5611897"/>
              </p:ext>
            </p:extLst>
          </p:nvPr>
        </p:nvGraphicFramePr>
        <p:xfrm>
          <a:off x="469900" y="1858853"/>
          <a:ext cx="8127999" cy="1673225"/>
        </p:xfrm>
        <a:graphic>
          <a:graphicData uri="http://schemas.openxmlformats.org/drawingml/2006/table">
            <a:tbl>
              <a:tblPr/>
              <a:tblGrid>
                <a:gridCol w="2032000"/>
                <a:gridCol w="1843617"/>
                <a:gridCol w="1375833"/>
                <a:gridCol w="2876549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8456" y="1028700"/>
            <a:ext cx="6937352" cy="160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SJF optimal only if all jobs have arrived at scheduling time</a:t>
            </a: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76517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5962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857250" y="4114800"/>
            <a:ext cx="52578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3448050" y="3810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(10)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1066800" y="47244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10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3733800" y="4572000"/>
            <a:ext cx="475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 (AWT):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(10+10)/2 = 10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6115050" y="4114800"/>
            <a:ext cx="11430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634365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1314450" y="4267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(p2 arrives)</a:t>
            </a:r>
          </a:p>
        </p:txBody>
      </p:sp>
      <p:sp>
        <p:nvSpPr>
          <p:cNvPr id="128036" name="Line 36"/>
          <p:cNvSpPr>
            <a:spLocks noChangeShapeType="1"/>
          </p:cNvSpPr>
          <p:nvPr/>
        </p:nvSpPr>
        <p:spPr bwMode="auto">
          <a:xfrm>
            <a:off x="1466850" y="4127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7105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1143000" y="3200400"/>
            <a:ext cx="37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335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7" grpId="0"/>
      <p:bldP spid="128028" grpId="0"/>
      <p:bldP spid="128029" grpId="0" animBg="1"/>
      <p:bldP spid="128030" grpId="0"/>
      <p:bldP spid="128031" grpId="0" build="allAtOnce"/>
      <p:bldP spid="128032" grpId="0"/>
      <p:bldP spid="128033" grpId="0" animBg="1"/>
      <p:bldP spid="128034" grpId="0"/>
      <p:bldP spid="128035" grpId="0"/>
      <p:bldP spid="128036" grpId="0" animBg="1"/>
      <p:bldP spid="128037" grpId="0"/>
      <p:bldP spid="128038" grpId="0"/>
      <p:bldP spid="1280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Preemptive SJF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66"/>
                </a:solidFill>
              </a:rPr>
              <a:t>Shortest Remaining Time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Schedule the job with the shortest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required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job </a:t>
            </a:r>
            <a:r>
              <a:rPr lang="en-US" dirty="0" smtClean="0">
                <a:solidFill>
                  <a:srgbClr val="FF0000"/>
                </a:solidFill>
              </a:rPr>
              <a:t>arrives</a:t>
            </a:r>
            <a:r>
              <a:rPr lang="en-US" dirty="0" smtClean="0"/>
              <a:t>, compare its </a:t>
            </a:r>
            <a:r>
              <a:rPr lang="en-US" dirty="0" smtClean="0">
                <a:solidFill>
                  <a:srgbClr val="FF0000"/>
                </a:solidFill>
              </a:rPr>
              <a:t>total</a:t>
            </a:r>
            <a:r>
              <a:rPr lang="en-US" dirty="0" smtClean="0"/>
              <a:t> time with the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of the running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new job needs less time the current job is suspended and the new job started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Requirement: the run time needs to be known in advance</a:t>
            </a:r>
          </a:p>
        </p:txBody>
      </p:sp>
    </p:spTree>
    <p:extLst>
      <p:ext uri="{BB962C8B-B14F-4D97-AF65-F5344CB8AC3E}">
        <p14:creationId xmlns:p14="http://schemas.microsoft.com/office/powerpoint/2010/main" val="929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Preemptive SJF: Same Example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1676401"/>
        </p:xfrm>
        <a:graphic>
          <a:graphicData uri="http://schemas.openxmlformats.org/drawingml/2006/table">
            <a:tbl>
              <a:tblPr/>
              <a:tblGrid>
                <a:gridCol w="1875948"/>
                <a:gridCol w="2000458"/>
                <a:gridCol w="1376248"/>
                <a:gridCol w="2875346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1219200" y="50292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12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962400" y="4968875"/>
            <a:ext cx="3795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(2+12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)/2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55" name="Line 27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74612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67818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2590800" y="4191000"/>
            <a:ext cx="44196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1676400" y="4191000"/>
            <a:ext cx="914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1524000" y="42814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>
            <a:off x="16764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3429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(8)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1752600" y="3733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2432050" y="4281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838200" y="4191000"/>
            <a:ext cx="838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762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(2)</a:t>
            </a:r>
          </a:p>
        </p:txBody>
      </p:sp>
    </p:spTree>
    <p:extLst>
      <p:ext uri="{BB962C8B-B14F-4D97-AF65-F5344CB8AC3E}">
        <p14:creationId xmlns:p14="http://schemas.microsoft.com/office/powerpoint/2010/main" val="9173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4" grpId="0"/>
      <p:bldP spid="130077" grpId="0"/>
      <p:bldP spid="130078" grpId="0" animBg="1"/>
      <p:bldP spid="130079" grpId="0" animBg="1"/>
      <p:bldP spid="130080" grpId="0"/>
      <p:bldP spid="130082" grpId="0"/>
      <p:bldP spid="130083" grpId="0"/>
      <p:bldP spid="130084" grpId="0"/>
      <p:bldP spid="130085" grpId="0" animBg="1"/>
      <p:bldP spid="130086" grpId="0"/>
      <p:bldP spid="13008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with Preemptive SJF?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Starvation</a:t>
            </a:r>
          </a:p>
          <a:p>
            <a:pPr lvl="1" eaLnBrk="1" hangingPunct="1"/>
            <a:r>
              <a:rPr lang="en-US" sz="2400" dirty="0" smtClean="0"/>
              <a:t>In some condition, a job is waiting for ever</a:t>
            </a:r>
          </a:p>
          <a:p>
            <a:pPr lvl="1" eaLnBrk="1" hangingPunct="1"/>
            <a:r>
              <a:rPr lang="en-US" sz="2400" dirty="0" smtClean="0"/>
              <a:t>Example: Preemptive SJF</a:t>
            </a:r>
          </a:p>
          <a:p>
            <a:pPr lvl="2" eaLnBrk="1" hangingPunct="1"/>
            <a:r>
              <a:rPr lang="en-US" sz="2400" dirty="0" smtClean="0"/>
              <a:t>Process A with run time of 1 hour arrives at time 0</a:t>
            </a:r>
          </a:p>
          <a:p>
            <a:pPr lvl="2" eaLnBrk="1" hangingPunct="1"/>
            <a:r>
              <a:rPr lang="en-US" sz="2400" dirty="0" smtClean="0"/>
              <a:t>But every 1 minute, a short process with run time of 1 minute arrives</a:t>
            </a:r>
          </a:p>
          <a:p>
            <a:pPr lvl="2" eaLnBrk="1" hangingPunct="1"/>
            <a:r>
              <a:rPr lang="en-US" sz="2400" dirty="0" smtClean="0"/>
              <a:t>Result of Preemptive SJF: A never gets to run</a:t>
            </a:r>
          </a:p>
        </p:txBody>
      </p:sp>
    </p:spTree>
    <p:extLst>
      <p:ext uri="{BB962C8B-B14F-4D97-AF65-F5344CB8AC3E}">
        <p14:creationId xmlns:p14="http://schemas.microsoft.com/office/powerpoint/2010/main" val="26253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Serve multiple remote users all of whom are in a big hurry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Performance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Min response time: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amount of time it takes from when a request was submitted until the </a:t>
            </a:r>
            <a:r>
              <a:rPr lang="en-US" sz="2400" dirty="0">
                <a:solidFill>
                  <a:srgbClr val="FF0000"/>
                </a:solidFill>
              </a:rPr>
              <a:t>first response </a:t>
            </a:r>
            <a:r>
              <a:rPr lang="en-US" sz="2400" dirty="0"/>
              <a:t>is produced, not </a:t>
            </a:r>
            <a:r>
              <a:rPr lang="en-US" sz="2400" dirty="0" smtClean="0"/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respond to requests quickly</a:t>
            </a:r>
          </a:p>
        </p:txBody>
      </p:sp>
    </p:spTree>
    <p:extLst>
      <p:ext uri="{BB962C8B-B14F-4D97-AF65-F5344CB8AC3E}">
        <p14:creationId xmlns:p14="http://schemas.microsoft.com/office/powerpoint/2010/main" val="7972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Algorithms used here usually preemptive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is </a:t>
            </a:r>
            <a:r>
              <a:rPr lang="en-US" sz="2400" b="1" smtClean="0"/>
              <a:t>sliced</a:t>
            </a:r>
            <a:r>
              <a:rPr lang="en-US" sz="2400" smtClean="0"/>
              <a:t> into quantum (time intervals)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Scheduling decision is also made at the beginning of each quantum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Representative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Round-robin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Priority-based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Shortest process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Guaranteed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Lottery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Fair Sharing Scheduling</a:t>
            </a:r>
          </a:p>
        </p:txBody>
      </p:sp>
    </p:spTree>
    <p:extLst>
      <p:ext uri="{BB962C8B-B14F-4D97-AF65-F5344CB8AC3E}">
        <p14:creationId xmlns:p14="http://schemas.microsoft.com/office/powerpoint/2010/main" val="30583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FF3300"/>
                </a:solidFill>
              </a:rPr>
              <a:t>Round Robin</a:t>
            </a:r>
            <a:r>
              <a:rPr lang="en-US" sz="2800" b="1" dirty="0" smtClean="0"/>
              <a:t> (RR)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Often used for timesharing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process is given a time slice called a </a:t>
            </a:r>
            <a:r>
              <a:rPr lang="en-US" sz="2400" b="1" i="1" dirty="0" smtClean="0">
                <a:solidFill>
                  <a:srgbClr val="FF0000"/>
                </a:solidFill>
              </a:rPr>
              <a:t>quantum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is run for the quantum or until it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RR allocates the CPU uniformly (fairly) across participants from ready queue.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 not consider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Context switch overhead</a:t>
            </a:r>
          </a:p>
        </p:txBody>
      </p:sp>
      <p:pic>
        <p:nvPicPr>
          <p:cNvPr id="131076" name="Picture 4" descr="C:\B\b4\JPG\foo\2-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32400"/>
            <a:ext cx="74072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eep </a:t>
            </a:r>
            <a:r>
              <a:rPr lang="en-US" sz="2400" dirty="0"/>
              <a:t>the ready queue as a FIFO queue of processes.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/>
              <a:t>processes are added to the </a:t>
            </a:r>
            <a:r>
              <a:rPr lang="en-US" sz="2400" dirty="0">
                <a:solidFill>
                  <a:srgbClr val="FF0000"/>
                </a:solidFill>
              </a:rPr>
              <a:t>tail</a:t>
            </a:r>
            <a:r>
              <a:rPr lang="en-US" sz="2400" dirty="0"/>
              <a:t> of the ready queue.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scheduler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picks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process from the ready </a:t>
            </a:r>
            <a:r>
              <a:rPr lang="en-US" dirty="0" smtClean="0"/>
              <a:t>queue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sets </a:t>
            </a:r>
            <a:r>
              <a:rPr lang="en-US" dirty="0"/>
              <a:t>a timer to interrupt after 1 time quantum, and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Starts the </a:t>
            </a:r>
            <a:r>
              <a:rPr lang="en-US" dirty="0"/>
              <a:t>process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When the quantum is over</a:t>
            </a:r>
          </a:p>
          <a:p>
            <a:pPr lvl="1"/>
            <a:r>
              <a:rPr lang="en-US" dirty="0" smtClean="0"/>
              <a:t>The running process </a:t>
            </a:r>
            <a:r>
              <a:rPr lang="en-US" dirty="0"/>
              <a:t>will </a:t>
            </a:r>
            <a:r>
              <a:rPr lang="en-US" dirty="0" smtClean="0"/>
              <a:t>be put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tail</a:t>
            </a:r>
            <a:r>
              <a:rPr lang="en-US" b="1" dirty="0"/>
              <a:t> </a:t>
            </a:r>
            <a:r>
              <a:rPr lang="en-US" dirty="0"/>
              <a:t>of the ready queue.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Scheduling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scheduling algorithms can make a 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/>
              <a:t> difference</a:t>
            </a:r>
          </a:p>
          <a:p>
            <a:pPr lvl="1" eaLnBrk="1" hangingPunct="1"/>
            <a:r>
              <a:rPr lang="en-US" dirty="0" smtClean="0"/>
              <a:t>Resource utilization</a:t>
            </a:r>
          </a:p>
          <a:p>
            <a:pPr lvl="1" eaLnBrk="1" hangingPunct="1"/>
            <a:r>
              <a:rPr lang="en-US" dirty="0" smtClean="0"/>
              <a:t>Perceived performance &amp; User satisfaction</a:t>
            </a:r>
          </a:p>
          <a:p>
            <a:pPr lvl="1" eaLnBrk="1" hangingPunct="1"/>
            <a:r>
              <a:rPr lang="en-US" dirty="0" smtClean="0"/>
              <a:t>Meeting other system goals (e.g., important tasks being taken care of immediately)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954213" y="4661328"/>
            <a:ext cx="5637212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 with Time Quantum = 20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Run Time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i="1" dirty="0" smtClean="0"/>
              <a:t>		P</a:t>
            </a:r>
            <a:r>
              <a:rPr lang="en-US" sz="2400" i="1" baseline="-25000" dirty="0" smtClean="0"/>
              <a:t>1	</a:t>
            </a:r>
            <a:r>
              <a:rPr lang="en-US" sz="2400" dirty="0" smtClean="0"/>
              <a:t>53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 </a:t>
            </a:r>
            <a:r>
              <a:rPr lang="en-US" sz="2400" dirty="0" smtClean="0"/>
              <a:t>17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dirty="0" smtClean="0"/>
              <a:t>68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	 </a:t>
            </a:r>
            <a:r>
              <a:rPr lang="en-US" sz="2400" dirty="0" smtClean="0"/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All processes arrive at time 0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Gantt</a:t>
            </a:r>
            <a:r>
              <a:rPr lang="en-US" sz="2400" dirty="0" smtClean="0"/>
              <a:t> chart is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Higher average turnaround than SJF 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But better response time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1905000" y="4640690"/>
            <a:ext cx="5638800" cy="609600"/>
            <a:chOff x="1152" y="2736"/>
            <a:chExt cx="2880" cy="288"/>
          </a:xfrm>
        </p:grpSpPr>
        <p:sp>
          <p:nvSpPr>
            <p:cNvPr id="133137" name="Rectangle 6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3138" name="Rectangle 7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33139" name="Rectangle 8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0" name="Rectangle 9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1" name="Rectangle 10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2" name="Rectangle 11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3" name="Rectangle 12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4" name="Rectangle 13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5" name="Rectangle 14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6" name="Rectangle 15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1727200" y="526140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197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20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728913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37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33375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57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9497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77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4483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97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953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117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561013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121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6096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134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66802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154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2136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32641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92" grpId="0"/>
      <p:bldP spid="75793" grpId="0"/>
      <p:bldP spid="75794" grpId="0"/>
      <p:bldP spid="75795" grpId="0"/>
      <p:bldP spid="75796" grpId="0"/>
      <p:bldP spid="75797" grpId="0"/>
      <p:bldP spid="75798" grpId="0"/>
      <p:bldP spid="75799" grpId="0"/>
      <p:bldP spid="75800" grpId="0"/>
      <p:bldP spid="75801" grpId="0"/>
      <p:bldP spid="758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RR: Choice of Time Quantum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Performance depends on length of the </a:t>
            </a:r>
            <a:r>
              <a:rPr lang="en-US" sz="2800" dirty="0" err="1" smtClean="0"/>
              <a:t>timeslice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Context switching isn’t a free operation.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/>
              <a:t>timeslice</a:t>
            </a:r>
            <a:r>
              <a:rPr lang="en-US" sz="2800" dirty="0" smtClean="0"/>
              <a:t> time is set too high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attempting to amortize context switch cost, you get FCFS.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i.e. processes will finish or block before their slice is up anyway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Poor response time</a:t>
            </a:r>
            <a:endParaRPr lang="en-US" sz="3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it’s set too low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you’re spending all of your time context switching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3808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459605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Each job is assigned a priority</a:t>
            </a:r>
          </a:p>
          <a:p>
            <a:pPr eaLnBrk="1" hangingPunct="1"/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highest</a:t>
            </a:r>
            <a:r>
              <a:rPr lang="en-US" dirty="0" smtClean="0"/>
              <a:t> priority job to run next</a:t>
            </a:r>
          </a:p>
          <a:p>
            <a:pPr eaLnBrk="1" hangingPunct="1"/>
            <a:r>
              <a:rPr lang="en-US" dirty="0" smtClean="0"/>
              <a:t>Rational:  higher priority jobs are more important</a:t>
            </a:r>
          </a:p>
          <a:p>
            <a:pPr lvl="1" eaLnBrk="1" hangingPunct="1"/>
            <a:r>
              <a:rPr lang="en-US" dirty="0" smtClean="0"/>
              <a:t>Example: simulation vs. auto save a document</a:t>
            </a:r>
          </a:p>
          <a:p>
            <a:pPr eaLnBrk="1" hangingPunct="1"/>
            <a:r>
              <a:rPr lang="en-US" dirty="0" smtClean="0"/>
              <a:t>Problems:</a:t>
            </a:r>
          </a:p>
          <a:p>
            <a:pPr lvl="1" eaLnBrk="1" hangingPunct="1"/>
            <a:r>
              <a:rPr lang="en-US" dirty="0" smtClean="0"/>
              <a:t>Low priority process may </a:t>
            </a:r>
            <a:r>
              <a:rPr lang="en-US" dirty="0" smtClean="0">
                <a:solidFill>
                  <a:srgbClr val="FF0000"/>
                </a:solidFill>
              </a:rPr>
              <a:t>starve</a:t>
            </a:r>
          </a:p>
          <a:p>
            <a:pPr eaLnBrk="1" hangingPunct="1"/>
            <a:r>
              <a:rPr lang="en-US" dirty="0" smtClean="0"/>
              <a:t>Solution:</a:t>
            </a:r>
          </a:p>
          <a:p>
            <a:pPr lvl="1" eaLnBrk="1" hangingPunct="1"/>
            <a:r>
              <a:rPr lang="en-US" dirty="0" smtClean="0"/>
              <a:t>Priority need to be </a:t>
            </a:r>
            <a:r>
              <a:rPr lang="en-US" b="1" dirty="0" smtClean="0">
                <a:solidFill>
                  <a:srgbClr val="FF0000"/>
                </a:solidFill>
              </a:rPr>
              <a:t>adjusted</a:t>
            </a:r>
            <a:r>
              <a:rPr lang="en-US" dirty="0" smtClean="0"/>
              <a:t>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256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Priority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Two approaches</a:t>
            </a:r>
          </a:p>
          <a:p>
            <a:pPr lvl="1" eaLnBrk="1" hangingPunct="1"/>
            <a:r>
              <a:rPr lang="en-US" sz="2400" dirty="0" smtClean="0"/>
              <a:t>Static (for system with well known and regular application behaviors)</a:t>
            </a:r>
          </a:p>
          <a:p>
            <a:pPr lvl="1" eaLnBrk="1" hangingPunct="1"/>
            <a:r>
              <a:rPr lang="en-US" sz="2400" dirty="0" smtClean="0"/>
              <a:t>Dynamic (otherwise)</a:t>
            </a:r>
          </a:p>
          <a:p>
            <a:pPr eaLnBrk="1" hangingPunct="1"/>
            <a:r>
              <a:rPr lang="en-US" sz="2800" dirty="0" smtClean="0"/>
              <a:t>Priority may be based on: </a:t>
            </a:r>
          </a:p>
          <a:p>
            <a:pPr lvl="1" eaLnBrk="1" hangingPunct="1"/>
            <a:r>
              <a:rPr lang="en-US" sz="2400" dirty="0" smtClean="0"/>
              <a:t>Cost to user. </a:t>
            </a:r>
          </a:p>
          <a:p>
            <a:pPr lvl="1" eaLnBrk="1" hangingPunct="1"/>
            <a:r>
              <a:rPr lang="en-US" sz="2400" dirty="0" smtClean="0"/>
              <a:t>Importance of user</a:t>
            </a:r>
          </a:p>
          <a:p>
            <a:pPr lvl="1" eaLnBrk="1" hangingPunct="1"/>
            <a:r>
              <a:rPr lang="en-US" sz="2400" dirty="0" smtClean="0"/>
              <a:t>Percentage of CPU time used in last X hours</a:t>
            </a:r>
          </a:p>
        </p:txBody>
      </p:sp>
    </p:spTree>
    <p:extLst>
      <p:ext uri="{BB962C8B-B14F-4D97-AF65-F5344CB8AC3E}">
        <p14:creationId xmlns:p14="http://schemas.microsoft.com/office/powerpoint/2010/main" val="2623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620" y="121186"/>
            <a:ext cx="81280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Priority Assignment</a:t>
            </a:r>
          </a:p>
        </p:txBody>
      </p:sp>
      <p:sp>
        <p:nvSpPr>
          <p:cNvPr id="1229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prstGeom prst="rect">
            <a:avLst/>
          </a:prstGeom>
          <a:blipFill rotWithShape="1">
            <a:blip r:embed="rId3"/>
            <a:stretch>
              <a:fillRect l="-1412" t="-1166" r="-2118" b="-30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80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Priority </a:t>
            </a:r>
            <a:r>
              <a:rPr lang="en-US" sz="4000" dirty="0" smtClean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It is often convenient to </a:t>
            </a:r>
            <a:r>
              <a:rPr lang="en-US" sz="3100" dirty="0" smtClean="0">
                <a:solidFill>
                  <a:srgbClr val="FF0000"/>
                </a:solidFill>
              </a:rPr>
              <a:t>group</a:t>
            </a:r>
            <a:r>
              <a:rPr lang="en-US" sz="3100" dirty="0" smtClean="0"/>
              <a:t> processes into priority classes and use priority scheduling among the classes but RR within each class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100" dirty="0" smtClean="0"/>
              <a:t>If priorities are not adjusted occasionally, lower priority classes may all </a:t>
            </a:r>
            <a:r>
              <a:rPr lang="en-US" sz="3100" dirty="0" smtClean="0">
                <a:solidFill>
                  <a:srgbClr val="FF0000"/>
                </a:solidFill>
              </a:rPr>
              <a:t>starve</a:t>
            </a:r>
            <a:r>
              <a:rPr lang="en-US" sz="3100" dirty="0" smtClean="0"/>
              <a:t> to death</a:t>
            </a:r>
            <a:endParaRPr lang="en-US" sz="2600" dirty="0" smtClean="0"/>
          </a:p>
        </p:txBody>
      </p:sp>
      <p:sp>
        <p:nvSpPr>
          <p:cNvPr id="144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EA51A-385E-4DE1-8E35-7AA652951CB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4389" name="Picture 4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21178"/>
            <a:ext cx="6405505" cy="272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945332"/>
            <a:ext cx="8785225" cy="5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4071" y="1161143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Let’s apply SJF for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processes</a:t>
            </a:r>
          </a:p>
          <a:p>
            <a:pPr eaLnBrk="1" hangingPunct="1"/>
            <a:r>
              <a:rPr lang="en-US" dirty="0" smtClean="0"/>
              <a:t>General pattern of a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process: CPU burst, I/O burst, …</a:t>
            </a:r>
          </a:p>
          <a:p>
            <a:r>
              <a:rPr lang="en-US" dirty="0" smtClean="0"/>
              <a:t>Let’s regard the execution of each </a:t>
            </a:r>
            <a:r>
              <a:rPr lang="en-US" dirty="0"/>
              <a:t>CPU burst as </a:t>
            </a:r>
            <a:r>
              <a:rPr lang="en-US" dirty="0" smtClean="0"/>
              <a:t>a separate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Now we can minimize overall response time by running the process with shortest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 first </a:t>
            </a:r>
          </a:p>
        </p:txBody>
      </p:sp>
    </p:spTree>
    <p:extLst>
      <p:ext uri="{BB962C8B-B14F-4D97-AF65-F5344CB8AC3E}">
        <p14:creationId xmlns:p14="http://schemas.microsoft.com/office/powerpoint/2010/main" val="982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600" dirty="0" smtClean="0"/>
                  <a:t>How to </a:t>
                </a:r>
                <a:r>
                  <a:rPr lang="en-US" sz="2600" dirty="0"/>
                  <a:t>know the length of the next CPU burst?</a:t>
                </a:r>
                <a:endParaRPr lang="en-US" sz="2600" dirty="0" smtClean="0"/>
              </a:p>
              <a:p>
                <a:pPr eaLnBrk="1" hangingPunct="1">
                  <a:defRPr/>
                </a:pPr>
                <a:r>
                  <a:rPr lang="en-US" sz="2600" dirty="0" smtClean="0"/>
                  <a:t>A possible answer: Exponential averaging</a:t>
                </a:r>
              </a:p>
              <a:p>
                <a:pPr eaLnBrk="1" hangingPunct="1">
                  <a:defRPr/>
                </a:pPr>
                <a:r>
                  <a:rPr lang="en-US" sz="2600" dirty="0" smtClean="0"/>
                  <a:t>Make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</a:t>
                </a:r>
                <a:r>
                  <a:rPr lang="en-US" sz="2600" dirty="0" smtClean="0"/>
                  <a:t> based on past behavior and run the process with the shortest estimated CPU burst</a:t>
                </a:r>
              </a:p>
              <a:p>
                <a:pPr lvl="1" eaLnBrk="1" hangingPunct="1">
                  <a:defRPr/>
                </a:pPr>
                <a:r>
                  <a:rPr lang="en-US" sz="2600" dirty="0" smtClean="0"/>
                  <a:t>Let the </a:t>
                </a:r>
                <a:r>
                  <a:rPr lang="en-US" sz="2600" b="1" dirty="0" smtClean="0">
                    <a:solidFill>
                      <a:srgbClr val="0070C0"/>
                    </a:solidFill>
                  </a:rPr>
                  <a:t>current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estimated</a:t>
                </a:r>
                <a:r>
                  <a:rPr lang="en-US" sz="2600" dirty="0" smtClean="0"/>
                  <a:t> CPU burst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i="1" baseline="-25000" dirty="0" smtClean="0"/>
                  <a:t> </a:t>
                </a:r>
              </a:p>
              <a:p>
                <a:pPr lvl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length of the nth CPU 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>
                  <a:solidFill>
                    <a:srgbClr val="FF0000"/>
                  </a:solidFill>
                </a:endParaRPr>
              </a:p>
              <a:p>
                <a:pPr lvl="1">
                  <a:defRPr/>
                </a:pPr>
                <a:r>
                  <a:rPr lang="en-US" sz="2600" dirty="0"/>
                  <a:t>predicted value for the next CPU </a:t>
                </a:r>
                <a:r>
                  <a:rPr lang="en-US" sz="2600" dirty="0" smtClean="0"/>
                  <a:t>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n-US" sz="2400" i="1" baseline="-25000" dirty="0" smtClean="0"/>
              </a:p>
              <a:p>
                <a:pPr marL="0" indent="0" eaLnBrk="1" hangingPunct="1">
                  <a:buFontTx/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  <a:blipFill rotWithShape="0">
                <a:blip r:embed="rId3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3" y="5667500"/>
            <a:ext cx="8998857" cy="5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957330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 eaLnBrk="1" hangingPunct="1">
              <a:buFontTx/>
              <a:buNone/>
              <a:defRPr/>
            </a:pPr>
            <a:endParaRPr lang="en-US" sz="2400" i="1" baseline="-250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03988"/>
            <a:ext cx="7901214" cy="57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Behavior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Processes usually alternate </a:t>
            </a:r>
            <a:r>
              <a:rPr lang="en-US" dirty="0" smtClean="0">
                <a:solidFill>
                  <a:srgbClr val="FF0000"/>
                </a:solidFill>
              </a:rPr>
              <a:t>bursts</a:t>
            </a:r>
            <a:r>
              <a:rPr lang="en-US" dirty="0" smtClean="0"/>
              <a:t> of </a:t>
            </a:r>
            <a:r>
              <a:rPr lang="en-US" i="1" dirty="0" smtClean="0"/>
              <a:t>computing</a:t>
            </a:r>
            <a:r>
              <a:rPr lang="en-US" dirty="0" smtClean="0"/>
              <a:t> with </a:t>
            </a:r>
            <a:r>
              <a:rPr lang="en-US" i="1" dirty="0" smtClean="0"/>
              <a:t>I/O requests.</a:t>
            </a:r>
          </a:p>
          <a:p>
            <a:r>
              <a:rPr lang="en-US" i="1" dirty="0" smtClean="0"/>
              <a:t>CPU </a:t>
            </a:r>
            <a:r>
              <a:rPr lang="en-US" i="1" dirty="0" smtClean="0">
                <a:solidFill>
                  <a:srgbClr val="FF0000"/>
                </a:solidFill>
              </a:rPr>
              <a:t>burst</a:t>
            </a:r>
            <a:r>
              <a:rPr lang="en-US" i="1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amount of time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process</a:t>
            </a:r>
            <a:r>
              <a:rPr lang="en-US" i="1" dirty="0" smtClean="0"/>
              <a:t> uses the </a:t>
            </a:r>
            <a:r>
              <a:rPr lang="en-US" i="1" dirty="0" smtClean="0">
                <a:solidFill>
                  <a:srgbClr val="FF0000"/>
                </a:solidFill>
              </a:rPr>
              <a:t>processor</a:t>
            </a:r>
            <a:r>
              <a:rPr lang="en-US" i="1" dirty="0" smtClean="0"/>
              <a:t> before it is no longer ready</a:t>
            </a:r>
          </a:p>
          <a:p>
            <a:r>
              <a:rPr lang="en-US" dirty="0" smtClean="0"/>
              <a:t>I/O in this sense is when a </a:t>
            </a:r>
            <a:r>
              <a:rPr lang="en-US" dirty="0" smtClean="0">
                <a:solidFill>
                  <a:srgbClr val="FF0000"/>
                </a:solidFill>
              </a:rPr>
              <a:t>process</a:t>
            </a:r>
            <a:r>
              <a:rPr lang="en-US" dirty="0" smtClean="0"/>
              <a:t> enters the </a:t>
            </a:r>
            <a:r>
              <a:rPr lang="en-US" dirty="0" smtClean="0">
                <a:solidFill>
                  <a:srgbClr val="FF0000"/>
                </a:solidFill>
              </a:rPr>
              <a:t>blocked</a:t>
            </a:r>
            <a:r>
              <a:rPr lang="en-US" dirty="0" smtClean="0"/>
              <a:t> state </a:t>
            </a:r>
            <a:r>
              <a:rPr lang="en-US" dirty="0" smtClean="0">
                <a:solidFill>
                  <a:srgbClr val="FF0000"/>
                </a:solidFill>
              </a:rPr>
              <a:t>waiting</a:t>
            </a:r>
            <a:r>
              <a:rPr lang="en-US" dirty="0" smtClean="0"/>
              <a:t> for an external device to complete its work</a:t>
            </a:r>
          </a:p>
        </p:txBody>
      </p:sp>
      <p:sp>
        <p:nvSpPr>
          <p:cNvPr id="1034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9" y="1059540"/>
            <a:ext cx="9245600" cy="57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Guaranteed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507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dirty="0" smtClean="0"/>
                  <a:t>Make promises to users about performance &amp; then meet those promises</a:t>
                </a:r>
              </a:p>
              <a:p>
                <a:pPr eaLnBrk="1" hangingPunct="1"/>
                <a:r>
                  <a:rPr lang="en-US" dirty="0" smtClean="0"/>
                  <a:t>With n processes running, each one should get 1/n of the CPU cycles</a:t>
                </a:r>
              </a:p>
              <a:p>
                <a:pPr eaLnBrk="1" hangingPunct="1"/>
                <a:r>
                  <a:rPr lang="en-US" dirty="0" smtClean="0"/>
                  <a:t>Calculate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ratio</a:t>
                </a:r>
                <a:r>
                  <a:rPr lang="en-US" dirty="0" smtClean="0"/>
                  <a:t> for each process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𝑠h𝑜𝑢𝑙𝑑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eaLnBrk="1" hangingPunct="1"/>
                <a:r>
                  <a:rPr lang="en-US" sz="2800" dirty="0" smtClean="0"/>
                  <a:t>Run the process with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lowest</a:t>
                </a:r>
                <a:r>
                  <a:rPr lang="en-US" sz="2800" dirty="0" smtClean="0"/>
                  <a:t> ratio until its ratio has moved above its closest competitor</a:t>
                </a:r>
              </a:p>
              <a:p>
                <a:pPr eaLnBrk="1" hangingPunct="1"/>
                <a:r>
                  <a:rPr lang="en-US" sz="2800" dirty="0" smtClean="0"/>
                  <a:t>Problem:</a:t>
                </a:r>
              </a:p>
              <a:p>
                <a:pPr lvl="1" eaLnBrk="1" hangingPunct="1"/>
                <a:r>
                  <a:rPr lang="en-US" sz="2800" dirty="0" smtClean="0"/>
                  <a:t>Implementation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difficult</a:t>
                </a:r>
              </a:p>
            </p:txBody>
          </p:sp>
        </mc:Choice>
        <mc:Fallback xmlns="">
          <p:sp>
            <p:nvSpPr>
              <p:cNvPr id="149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prstGeom prst="rect">
                <a:avLst/>
              </a:prstGeom>
              <a:blipFill rotWithShape="0">
                <a:blip r:embed="rId3"/>
                <a:stretch>
                  <a:fillRect l="-975" t="-977" r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Lottery Scheduling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524000"/>
            <a:ext cx="8485414" cy="49911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Give processes lottery </a:t>
            </a:r>
            <a:r>
              <a:rPr lang="en-US" sz="2800" dirty="0" smtClean="0">
                <a:solidFill>
                  <a:srgbClr val="FF0000"/>
                </a:solidFill>
              </a:rPr>
              <a:t>tickets</a:t>
            </a:r>
            <a:r>
              <a:rPr lang="en-US" sz="2800" dirty="0" smtClean="0"/>
              <a:t> for CPU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Whenever a scheduling decision has to be made, a lottery ticket is chosen </a:t>
            </a:r>
            <a:r>
              <a:rPr lang="en-US" sz="2800" dirty="0" smtClean="0">
                <a:solidFill>
                  <a:srgbClr val="FF0000"/>
                </a:solidFill>
              </a:rPr>
              <a:t>at random</a:t>
            </a:r>
            <a:r>
              <a:rPr lang="en-US" sz="2800" dirty="0" smtClean="0"/>
              <a:t>, and the process holding that ticket gets the CPU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More important processes can be given extra tickets, to increase their chances of winning.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there are 100 tickets and one process holds 20 of them, it will have a 20% chance of winning each lottery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the long run, it will get about 20%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Highly Responsive: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process shows up and is granted some tickets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at the very next lottery it will have a chance of winning in proportion to the number of tickets it holds</a:t>
            </a:r>
          </a:p>
        </p:txBody>
      </p:sp>
    </p:spTree>
    <p:extLst>
      <p:ext uri="{BB962C8B-B14F-4D97-AF65-F5344CB8AC3E}">
        <p14:creationId xmlns:p14="http://schemas.microsoft.com/office/powerpoint/2010/main" val="1554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Lottery Scheduling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Cooperating processes may exchange tickets if they wish.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</a:t>
            </a:r>
            <a:r>
              <a:rPr lang="en-US" sz="2400" dirty="0" err="1" smtClean="0">
                <a:solidFill>
                  <a:srgbClr val="FF0000"/>
                </a:solidFill>
              </a:rPr>
              <a:t>chent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  <a:r>
              <a:rPr lang="en-US" sz="2400" dirty="0" smtClean="0"/>
              <a:t> sends a message to a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  <a:r>
              <a:rPr lang="en-US" sz="2400" dirty="0" smtClean="0"/>
              <a:t> and then blocks, it may give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of its tickets to the server, to </a:t>
            </a:r>
            <a:r>
              <a:rPr lang="en-US" sz="2400" dirty="0" smtClean="0">
                <a:solidFill>
                  <a:srgbClr val="FF0000"/>
                </a:solidFill>
              </a:rPr>
              <a:t>increase</a:t>
            </a:r>
            <a:r>
              <a:rPr lang="en-US" sz="2400" dirty="0" smtClean="0"/>
              <a:t> the chance of the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running next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After finishing, it returns the tickets so that the client can run again.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Can solve problems that are </a:t>
            </a:r>
            <a:r>
              <a:rPr lang="en-US" sz="2800" dirty="0" smtClean="0">
                <a:solidFill>
                  <a:srgbClr val="FF0000"/>
                </a:solidFill>
              </a:rPr>
              <a:t>difficult</a:t>
            </a:r>
            <a:r>
              <a:rPr lang="en-US" sz="2800" dirty="0" smtClean="0"/>
              <a:t> to handle with other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 a video server several processes are feeding video </a:t>
            </a:r>
            <a:r>
              <a:rPr lang="en-US" sz="2400" dirty="0" smtClean="0">
                <a:solidFill>
                  <a:srgbClr val="FF0000"/>
                </a:solidFill>
              </a:rPr>
              <a:t>streams</a:t>
            </a:r>
            <a:r>
              <a:rPr lang="en-US" sz="2400" dirty="0" smtClean="0"/>
              <a:t> to their clients, but at </a:t>
            </a:r>
            <a:r>
              <a:rPr lang="en-US" sz="2400" dirty="0" smtClean="0">
                <a:solidFill>
                  <a:srgbClr val="FF0000"/>
                </a:solidFill>
              </a:rPr>
              <a:t>different</a:t>
            </a:r>
            <a:r>
              <a:rPr lang="en-US" sz="2400" dirty="0" smtClean="0"/>
              <a:t> frame rates.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Let the processes need frames at 10, 20, and 25 frames/sec.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By allocating these processes 10, 20, and 25 tickets, respectively, they will automatically divide the CPU in approximately the correct proportion, that is, 10:20:25.</a:t>
            </a:r>
          </a:p>
        </p:txBody>
      </p:sp>
    </p:spTree>
    <p:extLst>
      <p:ext uri="{BB962C8B-B14F-4D97-AF65-F5344CB8AC3E}">
        <p14:creationId xmlns:p14="http://schemas.microsoft.com/office/powerpoint/2010/main" val="42442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plays an essential role</a:t>
            </a:r>
          </a:p>
          <a:p>
            <a:r>
              <a:rPr lang="en-US" dirty="0" smtClean="0"/>
              <a:t>Usually the computer must react appropriately to </a:t>
            </a:r>
            <a:r>
              <a:rPr lang="en-US" b="1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 generated by external devices within a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amount of time</a:t>
            </a:r>
          </a:p>
          <a:p>
            <a:pPr lvl="1"/>
            <a:r>
              <a:rPr lang="en-US" dirty="0" smtClean="0"/>
              <a:t>patient </a:t>
            </a:r>
            <a:r>
              <a:rPr lang="en-US" dirty="0"/>
              <a:t>monitoring in a hospital intensive-care unit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autopilot in an </a:t>
            </a:r>
            <a:r>
              <a:rPr lang="en-US" dirty="0" smtClean="0"/>
              <a:t>aircraft</a:t>
            </a:r>
          </a:p>
          <a:p>
            <a:pPr lvl="1"/>
            <a:r>
              <a:rPr lang="en-US" dirty="0" smtClean="0"/>
              <a:t>robot </a:t>
            </a:r>
            <a:r>
              <a:rPr lang="en-US" dirty="0"/>
              <a:t>control in an automated factory </a:t>
            </a:r>
            <a:endParaRPr lang="en-US" dirty="0" smtClean="0"/>
          </a:p>
          <a:p>
            <a:r>
              <a:rPr lang="en-US" dirty="0" smtClean="0"/>
              <a:t>Getting right answer but too late </a:t>
            </a:r>
            <a:r>
              <a:rPr lang="en-US" b="1" dirty="0" smtClean="0"/>
              <a:t>==</a:t>
            </a:r>
            <a:r>
              <a:rPr lang="en-US" dirty="0" smtClean="0"/>
              <a:t> Getting </a:t>
            </a:r>
            <a:r>
              <a:rPr lang="en-US" b="1" dirty="0" smtClean="0">
                <a:solidFill>
                  <a:srgbClr val="FF0000"/>
                </a:solidFill>
              </a:rPr>
              <a:t>nothing</a:t>
            </a:r>
            <a:r>
              <a:rPr lang="en-US" dirty="0" smtClean="0"/>
              <a:t> at all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catastrophic</a:t>
            </a:r>
            <a:r>
              <a:rPr lang="en-US" dirty="0"/>
              <a:t> </a:t>
            </a:r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financial </a:t>
            </a:r>
            <a:r>
              <a:rPr lang="en-US" dirty="0"/>
              <a:t>loss </a:t>
            </a:r>
            <a:endParaRPr lang="en-US" dirty="0" smtClean="0"/>
          </a:p>
          <a:p>
            <a:pPr lvl="1"/>
            <a:r>
              <a:rPr lang="en-US" dirty="0" smtClean="0"/>
              <a:t>major </a:t>
            </a:r>
            <a:r>
              <a:rPr lang="en-US" dirty="0"/>
              <a:t>equipment </a:t>
            </a:r>
            <a:r>
              <a:rPr lang="en-US" dirty="0" smtClean="0"/>
              <a:t>damage</a:t>
            </a:r>
          </a:p>
          <a:p>
            <a:pPr lvl="1"/>
            <a:r>
              <a:rPr lang="en-US" dirty="0" smtClean="0"/>
              <a:t>loss </a:t>
            </a:r>
            <a:r>
              <a:rPr lang="en-US" dirty="0"/>
              <a:t>of life</a:t>
            </a:r>
            <a:endParaRPr lang="en-US" dirty="0" smtClean="0"/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BBA6E-C5EA-4D9F-943B-ED2DBD21F71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Hard real time</a:t>
            </a:r>
          </a:p>
          <a:p>
            <a:pPr lvl="1"/>
            <a:r>
              <a:rPr lang="en-US" dirty="0" smtClean="0"/>
              <a:t>Soft real time</a:t>
            </a:r>
          </a:p>
          <a:p>
            <a:r>
              <a:rPr lang="en-US" dirty="0" smtClean="0"/>
              <a:t>Real time behavior is achieved by</a:t>
            </a:r>
          </a:p>
          <a:p>
            <a:pPr lvl="1"/>
            <a:r>
              <a:rPr lang="en-US" dirty="0" smtClean="0"/>
              <a:t>Divide the program into a number of </a:t>
            </a:r>
            <a:r>
              <a:rPr lang="en-US" dirty="0" smtClean="0">
                <a:solidFill>
                  <a:srgbClr val="FF0000"/>
                </a:solidFill>
              </a:rPr>
              <a:t>predictable, short lived</a:t>
            </a:r>
            <a:r>
              <a:rPr lang="en-US" dirty="0" smtClean="0"/>
              <a:t> processes</a:t>
            </a:r>
          </a:p>
          <a:p>
            <a:pPr lvl="1"/>
            <a:r>
              <a:rPr lang="en-US" dirty="0" smtClean="0"/>
              <a:t>When an </a:t>
            </a:r>
            <a:r>
              <a:rPr lang="en-US" dirty="0" smtClean="0">
                <a:solidFill>
                  <a:srgbClr val="FF0000"/>
                </a:solidFill>
              </a:rPr>
              <a:t>external event </a:t>
            </a:r>
            <a:r>
              <a:rPr lang="en-US" dirty="0" smtClean="0"/>
              <a:t>is detected the scheduler schedules the processes properly to met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deadlines</a:t>
            </a:r>
          </a:p>
          <a:p>
            <a:pPr lvl="1"/>
            <a:endParaRPr lang="en-US" dirty="0" smtClean="0"/>
          </a:p>
        </p:txBody>
      </p:sp>
      <p:sp>
        <p:nvSpPr>
          <p:cNvPr id="158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EC2AB3-1C98-4970-9BEC-D1C9191F368D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016000"/>
            <a:ext cx="8128000" cy="5499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2 types of </a:t>
            </a:r>
            <a:r>
              <a:rPr lang="en-US" dirty="0" smtClean="0">
                <a:solidFill>
                  <a:srgbClr val="FF0000"/>
                </a:solidFill>
              </a:rPr>
              <a:t>event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aperiodic</a:t>
            </a:r>
          </a:p>
          <a:p>
            <a:r>
              <a:rPr lang="en-US" dirty="0" smtClean="0"/>
              <a:t>A system may have to respond to multiple </a:t>
            </a:r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event streams</a:t>
            </a:r>
          </a:p>
          <a:p>
            <a:r>
              <a:rPr lang="en-US" dirty="0" smtClean="0"/>
              <a:t>It is not always possible to handle all events</a:t>
            </a:r>
          </a:p>
        </p:txBody>
      </p:sp>
      <p:sp>
        <p:nvSpPr>
          <p:cNvPr id="159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C2BCC8-4EAB-44F4-B45B-59FB09EB3C5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60" y="2014309"/>
            <a:ext cx="7595270" cy="22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Scheduling in Real-Time Systems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Given</a:t>
            </a:r>
          </a:p>
          <a:p>
            <a:pPr lvl="1"/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periodic</a:t>
            </a:r>
            <a:r>
              <a:rPr lang="en-US" smtClean="0"/>
              <a:t> events</a:t>
            </a:r>
          </a:p>
          <a:p>
            <a:pPr lvl="1"/>
            <a:r>
              <a:rPr lang="en-US" smtClean="0"/>
              <a:t>event </a:t>
            </a:r>
            <a:r>
              <a:rPr lang="en-US" i="1" smtClean="0"/>
              <a:t>i</a:t>
            </a:r>
            <a:r>
              <a:rPr lang="en-US" smtClean="0"/>
              <a:t> occurs with period P</a:t>
            </a:r>
            <a:r>
              <a:rPr lang="en-US" baseline="-25000" smtClean="0"/>
              <a:t>i</a:t>
            </a:r>
            <a:r>
              <a:rPr lang="en-US" smtClean="0"/>
              <a:t> and requires C</a:t>
            </a:r>
            <a:r>
              <a:rPr lang="en-US" baseline="-25000" smtClean="0"/>
              <a:t>i</a:t>
            </a:r>
            <a:r>
              <a:rPr lang="en-US" smtClean="0"/>
              <a:t> seconds CPU time to handle</a:t>
            </a:r>
          </a:p>
          <a:p>
            <a:r>
              <a:rPr lang="en-US" smtClean="0"/>
              <a:t>Then the load can only be handled if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real-time system that meets this criterion is said to be </a:t>
            </a:r>
            <a:r>
              <a:rPr lang="en-US" b="1" smtClean="0">
                <a:solidFill>
                  <a:srgbClr val="FF0000"/>
                </a:solidFill>
              </a:rPr>
              <a:t>Schedulable</a:t>
            </a:r>
          </a:p>
        </p:txBody>
      </p:sp>
      <p:sp>
        <p:nvSpPr>
          <p:cNvPr id="160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40551E-F4C9-4C08-878C-F8C2442FF5E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sz="1400" smtClean="0">
              <a:solidFill>
                <a:schemeClr val="tx1"/>
              </a:solidFill>
            </a:endParaRPr>
          </a:p>
        </p:txBody>
      </p:sp>
      <p:graphicFrame>
        <p:nvGraphicFramePr>
          <p:cNvPr id="160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45160"/>
              </p:ext>
            </p:extLst>
          </p:nvPr>
        </p:nvGraphicFramePr>
        <p:xfrm>
          <a:off x="3409043" y="3651931"/>
          <a:ext cx="1954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583947" imgH="444307" progId="Equation.DSMT4">
                  <p:embed/>
                </p:oleObj>
              </mc:Choice>
              <mc:Fallback>
                <p:oleObj name="Equation" r:id="rId3" imgW="58394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043" y="3651931"/>
                        <a:ext cx="1954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4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Scheduling in Real-Time Systems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Scheduling algorithm can be</a:t>
            </a:r>
          </a:p>
          <a:p>
            <a:pPr lvl="1"/>
            <a:r>
              <a:rPr lang="en-US" dirty="0" smtClean="0"/>
              <a:t>Static: make Scheduling decisions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the system starts running</a:t>
            </a:r>
          </a:p>
          <a:p>
            <a:pPr lvl="2"/>
            <a:r>
              <a:rPr lang="en-US" dirty="0" smtClean="0"/>
              <a:t>Need to know about the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to be done and the </a:t>
            </a:r>
            <a:r>
              <a:rPr lang="en-US" dirty="0" smtClean="0">
                <a:solidFill>
                  <a:srgbClr val="FF0000"/>
                </a:solidFill>
              </a:rPr>
              <a:t>deadlines</a:t>
            </a:r>
            <a:r>
              <a:rPr lang="en-US" dirty="0" smtClean="0"/>
              <a:t> to meet in advance</a:t>
            </a:r>
          </a:p>
          <a:p>
            <a:pPr lvl="1"/>
            <a:r>
              <a:rPr lang="en-US" dirty="0" smtClean="0"/>
              <a:t>Dynamic: make Scheduling decisions at run time</a:t>
            </a:r>
          </a:p>
        </p:txBody>
      </p:sp>
      <p:sp>
        <p:nvSpPr>
          <p:cNvPr id="161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E4BAEF-3369-400E-821A-2768EFE0EF93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process has multiple threads</a:t>
            </a:r>
          </a:p>
          <a:p>
            <a:pPr lvl="1"/>
            <a:r>
              <a:rPr lang="en-US" dirty="0" smtClean="0"/>
              <a:t>2 levels of parallelism</a:t>
            </a:r>
          </a:p>
          <a:p>
            <a:r>
              <a:rPr lang="en-US" dirty="0" smtClean="0"/>
              <a:t>Scheduling differs depending on the type of thread support</a:t>
            </a:r>
          </a:p>
          <a:p>
            <a:pPr lvl="1"/>
            <a:r>
              <a:rPr lang="en-US" dirty="0" smtClean="0"/>
              <a:t>User-level or Kernel-level?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9" y="47993"/>
            <a:ext cx="4995686" cy="66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User-level Thread Scheduling 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Kernel is not aware of the existence of threads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Kernel picks a process and thread scheduler </a:t>
            </a:r>
            <a:r>
              <a:rPr lang="en-US" sz="2800" dirty="0" smtClean="0">
                <a:solidFill>
                  <a:srgbClr val="FF0000"/>
                </a:solidFill>
              </a:rPr>
              <a:t>inside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the process </a:t>
            </a:r>
            <a:r>
              <a:rPr lang="en-US" sz="2800" dirty="0" smtClean="0"/>
              <a:t>decides which thread to run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Fast Thread switching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Application specific thread scheduler can be used to maximize output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run time system knows the type of each thread under it    </a:t>
            </a:r>
          </a:p>
        </p:txBody>
      </p:sp>
      <p:sp>
        <p:nvSpPr>
          <p:cNvPr id="163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A730A2-E415-4BA5-853E-1115657E2C1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User-level Thread Scheduling 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4971245"/>
            <a:ext cx="8128000" cy="15438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Possible scheduling of user-level threads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50-msec </a:t>
            </a:r>
            <a:r>
              <a:rPr lang="en-US" sz="2800" dirty="0" smtClean="0">
                <a:solidFill>
                  <a:srgbClr val="FF0000"/>
                </a:solidFill>
              </a:rPr>
              <a:t>process</a:t>
            </a:r>
            <a:r>
              <a:rPr lang="en-US" sz="2800" dirty="0" smtClean="0"/>
              <a:t> quantum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threads</a:t>
            </a:r>
            <a:r>
              <a:rPr lang="en-US" sz="2800" dirty="0" smtClean="0"/>
              <a:t> run 5 </a:t>
            </a:r>
            <a:r>
              <a:rPr lang="en-US" sz="2800" dirty="0" err="1" smtClean="0"/>
              <a:t>msec</a:t>
            </a:r>
            <a:r>
              <a:rPr lang="en-US" sz="2800" dirty="0" smtClean="0"/>
              <a:t>/CPU burst</a:t>
            </a:r>
          </a:p>
        </p:txBody>
      </p:sp>
      <p:sp>
        <p:nvSpPr>
          <p:cNvPr id="164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5B9A20-1E42-4B5A-82DE-A211D02C1D5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64869" name="Picture 4" descr="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079500"/>
            <a:ext cx="45783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9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Kernel-level Thread Scheduling 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Kernel</a:t>
            </a:r>
            <a:r>
              <a:rPr lang="en-US" sz="2800" dirty="0" smtClean="0"/>
              <a:t> picks a particular thread to run</a:t>
            </a:r>
          </a:p>
          <a:p>
            <a:r>
              <a:rPr lang="en-US" sz="2800" dirty="0" smtClean="0"/>
              <a:t>Having a thread block on I/O does not suspend the entire process</a:t>
            </a:r>
          </a:p>
          <a:p>
            <a:r>
              <a:rPr lang="en-US" sz="2800" dirty="0" smtClean="0"/>
              <a:t>Expensive thread switching</a:t>
            </a:r>
            <a:endParaRPr lang="en-US" sz="2400" dirty="0" smtClean="0"/>
          </a:p>
        </p:txBody>
      </p:sp>
      <p:sp>
        <p:nvSpPr>
          <p:cNvPr id="165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97EFDC-0F65-4C1D-9F57-3C5C177B887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Kernel-level Thread Scheduling 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5164428"/>
            <a:ext cx="8128000" cy="1350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Possible scheduling of kernel-level threads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threads run 5 </a:t>
            </a:r>
            <a:r>
              <a:rPr lang="en-US" sz="2800" dirty="0" err="1" smtClean="0"/>
              <a:t>msec</a:t>
            </a:r>
            <a:r>
              <a:rPr lang="en-US" sz="2800" dirty="0" smtClean="0"/>
              <a:t>/CPU burst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93370-5657-42FC-BA70-3B8F2D0ACED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66917" name="Picture 4" descr="2-4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992188"/>
            <a:ext cx="37846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patience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128000" cy="1050925"/>
          </a:xfrm>
        </p:spPr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3440113"/>
            <a:ext cx="8128000" cy="30749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CPU-bound </a:t>
            </a:r>
            <a:r>
              <a:rPr lang="en-US" dirty="0" smtClean="0"/>
              <a:t>process</a:t>
            </a:r>
            <a:r>
              <a:rPr lang="en-US" sz="2400" dirty="0" smtClean="0"/>
              <a:t> </a:t>
            </a:r>
            <a:r>
              <a:rPr lang="en-US" sz="1800" dirty="0" smtClean="0"/>
              <a:t>(data encryption/decryption, multimedia encoding)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</a:t>
            </a:r>
            <a:r>
              <a:rPr lang="en-US" sz="2400" dirty="0" smtClean="0">
                <a:solidFill>
                  <a:srgbClr val="FF0000"/>
                </a:solidFill>
              </a:rPr>
              <a:t>most</a:t>
            </a:r>
            <a:r>
              <a:rPr lang="en-US" sz="2400" dirty="0" smtClean="0"/>
              <a:t> of the time </a:t>
            </a:r>
            <a:r>
              <a:rPr lang="en-US" sz="2400" dirty="0" smtClean="0">
                <a:solidFill>
                  <a:srgbClr val="FF0000"/>
                </a:solidFill>
              </a:rPr>
              <a:t>computing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CPU bursts =&gt; infrequent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an I/O bound process </a:t>
            </a:r>
            <a:r>
              <a:rPr lang="en-US" sz="2000" dirty="0" smtClean="0"/>
              <a:t>(shell waiting for user commands)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most of the time waiting for I/O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 CPU bursts </a:t>
            </a:r>
            <a:r>
              <a:rPr lang="en-US" sz="2400" dirty="0"/>
              <a:t>=&gt; </a:t>
            </a:r>
            <a:r>
              <a:rPr lang="en-US" sz="2400" dirty="0" smtClean="0"/>
              <a:t>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Key factor is the </a:t>
            </a:r>
            <a:r>
              <a:rPr lang="en-US" sz="2400" b="1" dirty="0">
                <a:solidFill>
                  <a:srgbClr val="FF0000"/>
                </a:solidFill>
              </a:rPr>
              <a:t>length of CPU burst </a:t>
            </a:r>
            <a:r>
              <a:rPr lang="en-US" sz="2400" dirty="0"/>
              <a:t>not the length of the I/O </a:t>
            </a:r>
            <a:r>
              <a:rPr lang="en-US" sz="2400" dirty="0" smtClean="0"/>
              <a:t>burst</a:t>
            </a:r>
            <a:endParaRPr lang="en-US" sz="2400" dirty="0"/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C03775-EF26-4B89-A70A-64B1C0FB8FA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04453" name="Picture 4" descr="C:\B\b4\JPG\foo\2-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" y="752002"/>
            <a:ext cx="8017892" cy="26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 the CPUs get faster, processes tend to get more I/O bound: </a:t>
            </a:r>
            <a:r>
              <a:rPr lang="en-US" dirty="0" smtClean="0">
                <a:solidFill>
                  <a:srgbClr val="FF0000"/>
                </a:solidFill>
              </a:rPr>
              <a:t>WHY?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a I/O bound process is ready, it should get a chance quickly.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 resource utilization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71DBA-6576-46F4-8FCC-18A0CBC3CB6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new process is created: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Parent or child? Both are Ready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one to run?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exits: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of the ready processes should be run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blocks: Another process has to be selected to run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Blocking may occur for: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I/O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Semaphore</a:t>
            </a:r>
          </a:p>
        </p:txBody>
      </p:sp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8CD6A-8737-40CB-80E0-094A9875ACB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2824</Words>
  <Application>Microsoft Office PowerPoint</Application>
  <PresentationFormat>On-screen Show (4:3)</PresentationFormat>
  <Paragraphs>638</Paragraphs>
  <Slides>64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Droplet</vt:lpstr>
      <vt:lpstr>Equation</vt:lpstr>
      <vt:lpstr>Scheduling</vt:lpstr>
      <vt:lpstr>Scheduling</vt:lpstr>
      <vt:lpstr>Scheduling</vt:lpstr>
      <vt:lpstr>Importance of Scheduling</vt:lpstr>
      <vt:lpstr>Process Behavior</vt:lpstr>
      <vt:lpstr>PowerPoint Presentation</vt:lpstr>
      <vt:lpstr>Process: Compute and I/O-bound</vt:lpstr>
      <vt:lpstr>Process: Compute and I/O-bound</vt:lpstr>
      <vt:lpstr>When to Schedule</vt:lpstr>
      <vt:lpstr>When to Schedule</vt:lpstr>
      <vt:lpstr>Preemptive &amp; Non-preemptive</vt:lpstr>
      <vt:lpstr>Different Systems, Different Focuses</vt:lpstr>
      <vt:lpstr>Batch Systems</vt:lpstr>
      <vt:lpstr>Batch Systems</vt:lpstr>
      <vt:lpstr>Batch Systems</vt:lpstr>
      <vt:lpstr>First Come First Serve (FCFS)</vt:lpstr>
      <vt:lpstr>FCFS Example</vt:lpstr>
      <vt:lpstr>FCFS Example 2</vt:lpstr>
      <vt:lpstr>Advantage</vt:lpstr>
      <vt:lpstr>Problems with FCFS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Shortest Job First (SJF)</vt:lpstr>
      <vt:lpstr>SJF: Example</vt:lpstr>
      <vt:lpstr>Comparing to FCFS</vt:lpstr>
      <vt:lpstr>SJF is not always optimal</vt:lpstr>
      <vt:lpstr>Preemptive SJF</vt:lpstr>
      <vt:lpstr>Preemptive SJF: Same Example</vt:lpstr>
      <vt:lpstr>Problem with Preemptive SJF?</vt:lpstr>
      <vt:lpstr>Interactive System</vt:lpstr>
      <vt:lpstr>Interactive System</vt:lpstr>
      <vt:lpstr>Round Robin</vt:lpstr>
      <vt:lpstr>Implementing Round Robin</vt:lpstr>
      <vt:lpstr>RR with Time Quantum = 20</vt:lpstr>
      <vt:lpstr>RR: Choice of Time Quantum</vt:lpstr>
      <vt:lpstr>Priority Scheduling</vt:lpstr>
      <vt:lpstr>Assign Priority</vt:lpstr>
      <vt:lpstr>Example: Dynamic Priority Assignment</vt:lpstr>
      <vt:lpstr>Priority class</vt:lpstr>
      <vt:lpstr>Priority class</vt:lpstr>
      <vt:lpstr>Shortest Process Next</vt:lpstr>
      <vt:lpstr>Shortest Process Next</vt:lpstr>
      <vt:lpstr>Exponential averaging</vt:lpstr>
      <vt:lpstr>Exponential averaging</vt:lpstr>
      <vt:lpstr>Guaranteed Scheduling</vt:lpstr>
      <vt:lpstr>Lottery Scheduling</vt:lpstr>
      <vt:lpstr>Lottery Scheduling</vt:lpstr>
      <vt:lpstr>Real-Time Systems</vt:lpstr>
      <vt:lpstr>Real-Time Systems</vt:lpstr>
      <vt:lpstr>Real-Time Systems</vt:lpstr>
      <vt:lpstr>Scheduling in Real-Time Systems</vt:lpstr>
      <vt:lpstr>Scheduling in Real-Time Systems</vt:lpstr>
      <vt:lpstr>Thread scheduling</vt:lpstr>
      <vt:lpstr>User-level Thread Scheduling </vt:lpstr>
      <vt:lpstr>User-level Thread Scheduling </vt:lpstr>
      <vt:lpstr>Kernel-level Thread Scheduling </vt:lpstr>
      <vt:lpstr>Kernel-level Thread Scheduling </vt:lpstr>
      <vt:lpstr>Thanks For your patience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uiu</cp:lastModifiedBy>
  <cp:revision>128</cp:revision>
  <dcterms:created xsi:type="dcterms:W3CDTF">2014-08-08T14:21:52Z</dcterms:created>
  <dcterms:modified xsi:type="dcterms:W3CDTF">2018-07-22T08:10:55Z</dcterms:modified>
</cp:coreProperties>
</file>