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9" r:id="rId3"/>
    <p:sldId id="260" r:id="rId4"/>
    <p:sldId id="282" r:id="rId5"/>
    <p:sldId id="266" r:id="rId6"/>
    <p:sldId id="313" r:id="rId7"/>
    <p:sldId id="314" r:id="rId8"/>
    <p:sldId id="315" r:id="rId9"/>
    <p:sldId id="270" r:id="rId10"/>
    <p:sldId id="283" r:id="rId11"/>
    <p:sldId id="285" r:id="rId12"/>
    <p:sldId id="281" r:id="rId13"/>
    <p:sldId id="284" r:id="rId14"/>
    <p:sldId id="288" r:id="rId15"/>
    <p:sldId id="271" r:id="rId16"/>
    <p:sldId id="273" r:id="rId17"/>
    <p:sldId id="274" r:id="rId18"/>
    <p:sldId id="276" r:id="rId19"/>
    <p:sldId id="289" r:id="rId20"/>
    <p:sldId id="290" r:id="rId21"/>
    <p:sldId id="277" r:id="rId22"/>
    <p:sldId id="279" r:id="rId23"/>
    <p:sldId id="292" r:id="rId24"/>
    <p:sldId id="291" r:id="rId25"/>
    <p:sldId id="278" r:id="rId26"/>
    <p:sldId id="293" r:id="rId27"/>
    <p:sldId id="294" r:id="rId28"/>
    <p:sldId id="280" r:id="rId29"/>
    <p:sldId id="295" r:id="rId30"/>
    <p:sldId id="298" r:id="rId31"/>
    <p:sldId id="299" r:id="rId32"/>
    <p:sldId id="300" r:id="rId33"/>
    <p:sldId id="301" r:id="rId34"/>
    <p:sldId id="302" r:id="rId35"/>
    <p:sldId id="306" r:id="rId36"/>
    <p:sldId id="305" r:id="rId37"/>
    <p:sldId id="307" r:id="rId38"/>
    <p:sldId id="308" r:id="rId39"/>
    <p:sldId id="309" r:id="rId40"/>
    <p:sldId id="310" r:id="rId41"/>
    <p:sldId id="311" r:id="rId42"/>
    <p:sldId id="365" r:id="rId4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-924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30BBF-623F-4723-820D-DB817F1D4D5F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F9492-050B-4CA6-A098-9C6778418F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4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2FBEA-5770-489A-951D-81C9A9BEEB8E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C2467-EE25-4667-B385-5147CBFB6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88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C2467-EE25-4667-B385-5147CBFB681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8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C2467-EE25-4667-B385-5147CBFB681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1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AB60-642D-4562-B77C-FB56D4ED522C}" type="datetime1">
              <a:rPr lang="en-US" smtClean="0"/>
              <a:pPr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54B1F76D-DAFC-4956-8015-7C561FB8A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4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C0B1-D14D-4A47-B520-9BD8B9E6C661}" type="datetime1">
              <a:rPr lang="en-US" smtClean="0"/>
              <a:pPr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0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EC0C-A16D-49A0-94D9-C80EB5766D24}" type="datetime1">
              <a:rPr lang="en-US" smtClean="0"/>
              <a:pPr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5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758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49400"/>
            <a:ext cx="7772400" cy="46228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0992-153A-496C-AC67-93867855A0C6}" type="datetime1">
              <a:rPr lang="en-US" smtClean="0"/>
              <a:pPr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2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642969-84BE-47F4-AD26-D29D24164EBF}" type="datetime1">
              <a:rPr lang="en-US" smtClean="0"/>
              <a:pPr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54B1F76D-DAFC-4956-8015-7C561FB8A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7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D805-1FEE-4BE4-B114-8F8A8B98CEA3}" type="datetime1">
              <a:rPr lang="en-US" smtClean="0"/>
              <a:pPr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0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243-4D09-443A-B3F8-F34A22A64F57}" type="datetime1">
              <a:rPr lang="en-US" smtClean="0"/>
              <a:pPr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E739CD4-98B2-4D54-96A9-BB8845A26481}" type="datetime1">
              <a:rPr lang="en-US" smtClean="0"/>
              <a:pPr/>
              <a:t>8/27/2019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5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D040-4A10-4761-ABDD-9715FE97252B}" type="datetime1">
              <a:rPr lang="en-US" smtClean="0"/>
              <a:pPr/>
              <a:t>8/27/2019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3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BDC4-5162-4C01-B3F0-E840B5780411}" type="datetime1">
              <a:rPr lang="en-US" smtClean="0"/>
              <a:pPr/>
              <a:t>8/27/2019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7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D7DA-D836-4CAD-ABB8-FA8DBA41C6E5}" type="datetime1">
              <a:rPr lang="en-US" smtClean="0"/>
              <a:pPr/>
              <a:t>8/27/2019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6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CD24253-9362-4ACD-9BFA-8490D2151DC0}" type="datetime1">
              <a:rPr lang="en-US" smtClean="0"/>
              <a:pPr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4B1F76D-DAFC-4956-8015-7C561FB8A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8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75868"/>
          </a:xfrm>
        </p:spPr>
        <p:txBody>
          <a:bodyPr/>
          <a:lstStyle/>
          <a:p>
            <a:r>
              <a:rPr lang="en-US" dirty="0"/>
              <a:t>File System Layout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409700"/>
            <a:ext cx="7772400" cy="4864100"/>
          </a:xfrm>
        </p:spPr>
        <p:txBody>
          <a:bodyPr>
            <a:normAutofit/>
          </a:bodyPr>
          <a:lstStyle/>
          <a:p>
            <a:r>
              <a:rPr lang="en-US" dirty="0"/>
              <a:t>File systems are stored on </a:t>
            </a:r>
            <a:r>
              <a:rPr lang="en-US" dirty="0" smtClean="0">
                <a:solidFill>
                  <a:srgbClr val="FF0000"/>
                </a:solidFill>
              </a:rPr>
              <a:t>hard disk </a:t>
            </a:r>
          </a:p>
          <a:p>
            <a:r>
              <a:rPr lang="en-US" dirty="0" smtClean="0"/>
              <a:t>Hard </a:t>
            </a:r>
            <a:r>
              <a:rPr lang="en-US" dirty="0"/>
              <a:t>disk </a:t>
            </a:r>
            <a:r>
              <a:rPr lang="en-US" dirty="0" smtClean="0"/>
              <a:t>can </a:t>
            </a:r>
            <a:r>
              <a:rPr lang="en-US" dirty="0"/>
              <a:t>be divided up into one or more </a:t>
            </a:r>
            <a:r>
              <a:rPr lang="en-US" dirty="0">
                <a:solidFill>
                  <a:srgbClr val="FF0000"/>
                </a:solidFill>
              </a:rPr>
              <a:t>partitions</a:t>
            </a:r>
            <a:r>
              <a:rPr lang="en-US" dirty="0"/>
              <a:t>, with </a:t>
            </a:r>
            <a:r>
              <a:rPr lang="en-US" dirty="0">
                <a:solidFill>
                  <a:srgbClr val="FF0000"/>
                </a:solidFill>
              </a:rPr>
              <a:t>independent</a:t>
            </a:r>
            <a:r>
              <a:rPr lang="en-US" dirty="0"/>
              <a:t> file systems on each </a:t>
            </a:r>
            <a:r>
              <a:rPr lang="en-US" dirty="0" smtClean="0"/>
              <a:t>partition</a:t>
            </a:r>
          </a:p>
          <a:p>
            <a:r>
              <a:rPr lang="en-US" dirty="0" smtClean="0"/>
              <a:t>Sector </a:t>
            </a:r>
            <a:r>
              <a:rPr lang="en-US" dirty="0"/>
              <a:t>0 of the </a:t>
            </a:r>
            <a:r>
              <a:rPr lang="en-US" dirty="0">
                <a:solidFill>
                  <a:srgbClr val="FF0000"/>
                </a:solidFill>
              </a:rPr>
              <a:t>disk</a:t>
            </a:r>
            <a:r>
              <a:rPr lang="en-US" dirty="0"/>
              <a:t> is called the </a:t>
            </a:r>
            <a:r>
              <a:rPr lang="en-US" dirty="0" smtClean="0">
                <a:solidFill>
                  <a:srgbClr val="FF0000"/>
                </a:solidFill>
              </a:rPr>
              <a:t>MBR(</a:t>
            </a:r>
            <a:r>
              <a:rPr lang="en-US" dirty="0"/>
              <a:t>Master Boot Record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and </a:t>
            </a:r>
            <a:r>
              <a:rPr lang="en-US" dirty="0"/>
              <a:t>is used to </a:t>
            </a:r>
            <a:r>
              <a:rPr lang="en-US" dirty="0">
                <a:solidFill>
                  <a:srgbClr val="FF0000"/>
                </a:solidFill>
              </a:rPr>
              <a:t>boot</a:t>
            </a:r>
            <a:r>
              <a:rPr lang="en-US" dirty="0"/>
              <a:t> the </a:t>
            </a:r>
            <a:r>
              <a:rPr lang="en-US" dirty="0" smtClean="0"/>
              <a:t>computer</a:t>
            </a:r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end</a:t>
            </a:r>
            <a:r>
              <a:rPr lang="en-US" dirty="0"/>
              <a:t> of the MBR contains </a:t>
            </a:r>
            <a:r>
              <a:rPr lang="en-US" dirty="0">
                <a:solidFill>
                  <a:srgbClr val="FF0000"/>
                </a:solidFill>
              </a:rPr>
              <a:t>the partition </a:t>
            </a:r>
            <a:r>
              <a:rPr lang="en-US" dirty="0" smtClean="0">
                <a:solidFill>
                  <a:srgbClr val="FF0000"/>
                </a:solidFill>
              </a:rPr>
              <a:t>table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9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Layout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75130" y="2667001"/>
            <a:ext cx="16002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Master</a:t>
            </a:r>
            <a:br>
              <a:rPr lang="en-US" sz="2000"/>
            </a:br>
            <a:r>
              <a:rPr lang="en-US" sz="2000"/>
              <a:t>boot record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075330" y="2667001"/>
            <a:ext cx="76200" cy="609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151530" y="2667001"/>
            <a:ext cx="76200" cy="609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227730" y="2667001"/>
            <a:ext cx="76200" cy="609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303930" y="2667001"/>
            <a:ext cx="76200" cy="609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551330" y="2133601"/>
            <a:ext cx="1611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Partition table</a:t>
            </a:r>
          </a:p>
        </p:txBody>
      </p:sp>
      <p:cxnSp>
        <p:nvCxnSpPr>
          <p:cNvPr id="12" name="AutoShape 13"/>
          <p:cNvCxnSpPr>
            <a:cxnSpLocks noChangeShapeType="1"/>
            <a:stCxn id="11" idx="3"/>
            <a:endCxn id="9" idx="0"/>
          </p:cNvCxnSpPr>
          <p:nvPr/>
        </p:nvCxnSpPr>
        <p:spPr bwMode="auto">
          <a:xfrm>
            <a:off x="2162643" y="2332039"/>
            <a:ext cx="103187" cy="3349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2380130" y="2667001"/>
            <a:ext cx="1371600" cy="609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Partition 1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3751730" y="2667001"/>
            <a:ext cx="2057400" cy="609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Partition 2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5809130" y="2667001"/>
            <a:ext cx="1143000" cy="609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Partition 3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6952130" y="2667001"/>
            <a:ext cx="1676400" cy="609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Partition 4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3675530" y="1752601"/>
            <a:ext cx="151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Entire disk</a:t>
            </a:r>
          </a:p>
        </p:txBody>
      </p:sp>
      <p:cxnSp>
        <p:nvCxnSpPr>
          <p:cNvPr id="18" name="AutoShape 19"/>
          <p:cNvCxnSpPr>
            <a:cxnSpLocks noChangeShapeType="1"/>
            <a:stCxn id="17" idx="1"/>
          </p:cNvCxnSpPr>
          <p:nvPr/>
        </p:nvCxnSpPr>
        <p:spPr bwMode="auto">
          <a:xfrm flipH="1">
            <a:off x="475130" y="1981201"/>
            <a:ext cx="3200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20"/>
          <p:cNvCxnSpPr>
            <a:cxnSpLocks noChangeShapeType="1"/>
            <a:stCxn id="17" idx="3"/>
          </p:cNvCxnSpPr>
          <p:nvPr/>
        </p:nvCxnSpPr>
        <p:spPr bwMode="auto">
          <a:xfrm>
            <a:off x="5186830" y="1981201"/>
            <a:ext cx="3441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551330" y="5105401"/>
            <a:ext cx="9906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Boot</a:t>
            </a:r>
            <a:br>
              <a:rPr lang="en-US" sz="1800"/>
            </a:br>
            <a:r>
              <a:rPr lang="en-US" sz="1800"/>
              <a:t>block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1541930" y="5105401"/>
            <a:ext cx="9906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Super</a:t>
            </a:r>
            <a:br>
              <a:rPr lang="en-US" sz="1800"/>
            </a:br>
            <a:r>
              <a:rPr lang="en-US" sz="1800"/>
              <a:t>block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2532530" y="5105401"/>
            <a:ext cx="14478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Free space</a:t>
            </a:r>
            <a:br>
              <a:rPr lang="en-US" sz="1800"/>
            </a:br>
            <a:r>
              <a:rPr lang="en-US" sz="1800"/>
              <a:t>management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3904130" y="5105401"/>
            <a:ext cx="914400" cy="609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Index</a:t>
            </a:r>
            <a:br>
              <a:rPr lang="en-US" sz="1800"/>
            </a:br>
            <a:r>
              <a:rPr lang="en-US" sz="1800"/>
              <a:t>nodes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4818530" y="5105401"/>
            <a:ext cx="3505200" cy="609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Files &amp; directories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V="1">
            <a:off x="551330" y="3276601"/>
            <a:ext cx="3200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5809130" y="3276601"/>
            <a:ext cx="2514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3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75868"/>
          </a:xfrm>
        </p:spPr>
        <p:txBody>
          <a:bodyPr/>
          <a:lstStyle/>
          <a:p>
            <a:r>
              <a:rPr lang="en-US" dirty="0"/>
              <a:t>File System Layout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359400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artition </a:t>
            </a:r>
            <a:r>
              <a:rPr lang="en-US" dirty="0"/>
              <a:t>table </a:t>
            </a:r>
            <a:r>
              <a:rPr lang="en-US" dirty="0" smtClean="0"/>
              <a:t>gives </a:t>
            </a:r>
            <a:r>
              <a:rPr lang="en-US" dirty="0"/>
              <a:t>the starting and ending addresses of each </a:t>
            </a:r>
            <a:r>
              <a:rPr lang="en-US" dirty="0" smtClean="0"/>
              <a:t>partition </a:t>
            </a:r>
          </a:p>
          <a:p>
            <a:r>
              <a:rPr lang="en-US" dirty="0" smtClean="0"/>
              <a:t>One </a:t>
            </a:r>
            <a:r>
              <a:rPr lang="en-US" dirty="0"/>
              <a:t>of the partitions in the table is marked as </a:t>
            </a:r>
            <a:r>
              <a:rPr lang="en-US" dirty="0" smtClean="0">
                <a:solidFill>
                  <a:srgbClr val="FF0000"/>
                </a:solidFill>
              </a:rPr>
              <a:t>active</a:t>
            </a:r>
          </a:p>
          <a:p>
            <a:r>
              <a:rPr lang="en-US" dirty="0" smtClean="0"/>
              <a:t> </a:t>
            </a:r>
            <a:r>
              <a:rPr lang="en-US" dirty="0"/>
              <a:t>When </a:t>
            </a:r>
            <a:r>
              <a:rPr lang="en-US" dirty="0" smtClean="0"/>
              <a:t>the computer </a:t>
            </a:r>
            <a:r>
              <a:rPr lang="en-US" dirty="0"/>
              <a:t>is booted, the BIOS reads in and </a:t>
            </a:r>
            <a:r>
              <a:rPr lang="en-US" dirty="0">
                <a:solidFill>
                  <a:srgbClr val="FF0000"/>
                </a:solidFill>
              </a:rPr>
              <a:t>executes</a:t>
            </a:r>
            <a:r>
              <a:rPr lang="en-US" dirty="0"/>
              <a:t> the </a:t>
            </a:r>
            <a:r>
              <a:rPr lang="en-US" dirty="0" smtClean="0"/>
              <a:t>MBR</a:t>
            </a:r>
          </a:p>
          <a:p>
            <a:r>
              <a:rPr lang="en-US" dirty="0" smtClean="0"/>
              <a:t>The </a:t>
            </a:r>
            <a:r>
              <a:rPr lang="en-US" dirty="0"/>
              <a:t>first thing the MBR </a:t>
            </a:r>
            <a:r>
              <a:rPr lang="en-US" dirty="0">
                <a:solidFill>
                  <a:srgbClr val="FF0000"/>
                </a:solidFill>
              </a:rPr>
              <a:t>program</a:t>
            </a:r>
            <a:r>
              <a:rPr lang="en-US" dirty="0"/>
              <a:t> does is locate the active partition, read in its </a:t>
            </a:r>
            <a:r>
              <a:rPr lang="en-US" dirty="0">
                <a:solidFill>
                  <a:srgbClr val="FF0000"/>
                </a:solidFill>
              </a:rPr>
              <a:t>first</a:t>
            </a:r>
            <a:r>
              <a:rPr lang="en-US" dirty="0"/>
              <a:t> block, called the </a:t>
            </a:r>
            <a:r>
              <a:rPr lang="en-US" dirty="0">
                <a:solidFill>
                  <a:srgbClr val="FF0000"/>
                </a:solidFill>
              </a:rPr>
              <a:t>boot block </a:t>
            </a:r>
            <a:r>
              <a:rPr lang="en-US" dirty="0"/>
              <a:t>, and execute it.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program in the boot block </a:t>
            </a:r>
            <a:r>
              <a:rPr lang="en-US" dirty="0">
                <a:solidFill>
                  <a:srgbClr val="FF0000"/>
                </a:solidFill>
              </a:rPr>
              <a:t>loads the operating system</a:t>
            </a:r>
            <a:r>
              <a:rPr lang="en-US" dirty="0"/>
              <a:t> contained in </a:t>
            </a:r>
            <a:r>
              <a:rPr lang="en-US" dirty="0">
                <a:solidFill>
                  <a:srgbClr val="FF0000"/>
                </a:solidFill>
              </a:rPr>
              <a:t>that</a:t>
            </a:r>
            <a:r>
              <a:rPr lang="en-US" dirty="0"/>
              <a:t> partition.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75868"/>
          </a:xfrm>
        </p:spPr>
        <p:txBody>
          <a:bodyPr/>
          <a:lstStyle/>
          <a:p>
            <a:r>
              <a:rPr lang="en-US" dirty="0"/>
              <a:t>File System Layout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359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uniformity, every partition </a:t>
            </a:r>
            <a:r>
              <a:rPr lang="en-US" dirty="0">
                <a:solidFill>
                  <a:srgbClr val="FF0000"/>
                </a:solidFill>
              </a:rPr>
              <a:t>starts</a:t>
            </a:r>
            <a:r>
              <a:rPr lang="en-US" dirty="0"/>
              <a:t> with a boot </a:t>
            </a:r>
            <a:r>
              <a:rPr lang="en-US" dirty="0" smtClean="0"/>
              <a:t>block,</a:t>
            </a:r>
          </a:p>
          <a:p>
            <a:pPr lvl="1"/>
            <a:r>
              <a:rPr lang="en-US" dirty="0" smtClean="0"/>
              <a:t>even </a:t>
            </a:r>
            <a:r>
              <a:rPr lang="en-US" dirty="0"/>
              <a:t>if it does not contain a bootable operating system. </a:t>
            </a:r>
            <a:endParaRPr lang="en-US" dirty="0" smtClean="0"/>
          </a:p>
          <a:p>
            <a:pPr lvl="1"/>
            <a:r>
              <a:rPr lang="en-US" dirty="0" smtClean="0"/>
              <a:t>Besides</a:t>
            </a:r>
            <a:r>
              <a:rPr lang="en-US" dirty="0"/>
              <a:t>, it might contain one in the </a:t>
            </a:r>
            <a:r>
              <a:rPr lang="en-US" dirty="0" smtClean="0"/>
              <a:t>future</a:t>
            </a:r>
            <a:endParaRPr lang="en-US" dirty="0"/>
          </a:p>
          <a:p>
            <a:r>
              <a:rPr lang="en-US" dirty="0"/>
              <a:t>Other than starting with a boot block, the layout of a disk partition varies a lot from file system to file </a:t>
            </a:r>
            <a:r>
              <a:rPr lang="en-US" dirty="0" smtClean="0"/>
              <a:t>system </a:t>
            </a:r>
          </a:p>
          <a:p>
            <a:r>
              <a:rPr lang="en-US" dirty="0" smtClean="0"/>
              <a:t>Often </a:t>
            </a:r>
            <a:r>
              <a:rPr lang="en-US" dirty="0"/>
              <a:t>the file system </a:t>
            </a:r>
            <a:r>
              <a:rPr lang="en-US" dirty="0" smtClean="0"/>
              <a:t>contains a </a:t>
            </a:r>
            <a:r>
              <a:rPr lang="en-US" dirty="0" smtClean="0">
                <a:solidFill>
                  <a:srgbClr val="FF0000"/>
                </a:solidFill>
              </a:rPr>
              <a:t>superblock  </a:t>
            </a:r>
          </a:p>
          <a:p>
            <a:r>
              <a:rPr lang="en-US" dirty="0" smtClean="0"/>
              <a:t>It </a:t>
            </a:r>
            <a:r>
              <a:rPr lang="en-US" dirty="0"/>
              <a:t>contains all the key parameters about the file system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into memory when the computer is booted or the file system is first touched.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7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75868"/>
          </a:xfrm>
        </p:spPr>
        <p:txBody>
          <a:bodyPr/>
          <a:lstStyle/>
          <a:p>
            <a:r>
              <a:rPr lang="en-US" dirty="0"/>
              <a:t>File System Layout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278510"/>
            <a:ext cx="7772400" cy="5359400"/>
          </a:xfrm>
        </p:spPr>
        <p:txBody>
          <a:bodyPr>
            <a:normAutofit/>
          </a:bodyPr>
          <a:lstStyle/>
          <a:p>
            <a:r>
              <a:rPr lang="en-US" dirty="0"/>
              <a:t>Typical information in the superblock </a:t>
            </a:r>
            <a:r>
              <a:rPr lang="en-US" dirty="0" smtClean="0"/>
              <a:t>includes</a:t>
            </a:r>
          </a:p>
          <a:p>
            <a:pPr marL="717550" indent="-269875">
              <a:buFont typeface="Wingdings" panose="05000000000000000000" pitchFamily="2" charset="2"/>
              <a:buChar char="ü"/>
            </a:pPr>
            <a:r>
              <a:rPr lang="en-US" sz="2400" dirty="0" smtClean="0"/>
              <a:t> a magic </a:t>
            </a:r>
            <a:r>
              <a:rPr lang="en-US" sz="2400" dirty="0"/>
              <a:t>number to identify the file-system </a:t>
            </a:r>
            <a:r>
              <a:rPr lang="en-US" sz="2400" dirty="0" smtClean="0"/>
              <a:t>type </a:t>
            </a:r>
          </a:p>
          <a:p>
            <a:pPr marL="717550" indent="-269875">
              <a:buFont typeface="Wingdings" panose="05000000000000000000" pitchFamily="2" charset="2"/>
              <a:buChar char="ü"/>
            </a:pPr>
            <a:r>
              <a:rPr lang="en-US" sz="2400" dirty="0" smtClean="0"/>
              <a:t>the </a:t>
            </a:r>
            <a:r>
              <a:rPr lang="en-US" sz="2400" dirty="0"/>
              <a:t>number of blocks in the file </a:t>
            </a:r>
            <a:r>
              <a:rPr lang="en-US" sz="2400" dirty="0" smtClean="0"/>
              <a:t>system</a:t>
            </a:r>
          </a:p>
          <a:p>
            <a:pPr marL="717550" indent="-269875">
              <a:buFont typeface="Wingdings" panose="05000000000000000000" pitchFamily="2" charset="2"/>
              <a:buChar char="ü"/>
            </a:pPr>
            <a:r>
              <a:rPr lang="en-US" sz="2400" dirty="0" smtClean="0"/>
              <a:t>other </a:t>
            </a:r>
            <a:r>
              <a:rPr lang="en-US" sz="2400" dirty="0"/>
              <a:t>key administrative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9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I-nodes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structure</a:t>
            </a:r>
            <a:r>
              <a:rPr lang="en-US" dirty="0"/>
              <a:t> </a:t>
            </a:r>
            <a:r>
              <a:rPr lang="en-US" dirty="0" smtClean="0"/>
              <a:t>that describes </a:t>
            </a:r>
          </a:p>
          <a:p>
            <a:pPr lvl="1"/>
            <a:r>
              <a:rPr lang="en-US" dirty="0" smtClean="0"/>
              <a:t>where </a:t>
            </a:r>
            <a:r>
              <a:rPr lang="en-US" dirty="0"/>
              <a:t>the file is on the disk and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attributes of the </a:t>
            </a:r>
            <a:r>
              <a:rPr lang="en-US" dirty="0" smtClean="0"/>
              <a:t>file </a:t>
            </a:r>
          </a:p>
          <a:p>
            <a:r>
              <a:rPr lang="en-US" dirty="0"/>
              <a:t>Associated with each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I-nodes have </a:t>
            </a:r>
            <a:r>
              <a:rPr lang="en-US" dirty="0"/>
              <a:t>to be stored on </a:t>
            </a:r>
            <a:r>
              <a:rPr lang="en-US" dirty="0" smtClean="0">
                <a:solidFill>
                  <a:srgbClr val="FF0000"/>
                </a:solidFill>
              </a:rPr>
              <a:t>disks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0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Block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Keeping track </a:t>
            </a:r>
            <a:r>
              <a:rPr lang="en-US" dirty="0"/>
              <a:t>of which </a:t>
            </a:r>
            <a:r>
              <a:rPr lang="en-US" dirty="0">
                <a:solidFill>
                  <a:srgbClr val="FF0000"/>
                </a:solidFill>
              </a:rPr>
              <a:t>disk blocks </a:t>
            </a:r>
            <a:r>
              <a:rPr lang="en-US" dirty="0"/>
              <a:t>go with which </a:t>
            </a:r>
            <a:r>
              <a:rPr lang="en-US" dirty="0" smtClean="0">
                <a:solidFill>
                  <a:srgbClr val="FF0000"/>
                </a:solidFill>
              </a:rPr>
              <a:t>file</a:t>
            </a:r>
          </a:p>
          <a:p>
            <a:r>
              <a:rPr lang="en-US" dirty="0" smtClean="0"/>
              <a:t>The most important issue in </a:t>
            </a:r>
            <a:r>
              <a:rPr lang="en-US" dirty="0" smtClean="0">
                <a:solidFill>
                  <a:srgbClr val="FF0000"/>
                </a:solidFill>
              </a:rPr>
              <a:t>implementing</a:t>
            </a:r>
            <a:r>
              <a:rPr lang="en-US" dirty="0" smtClean="0"/>
              <a:t> file system</a:t>
            </a:r>
          </a:p>
          <a:p>
            <a:r>
              <a:rPr lang="en-US" dirty="0" smtClean="0"/>
              <a:t>Several options</a:t>
            </a:r>
          </a:p>
          <a:p>
            <a:pPr lvl="1"/>
            <a:r>
              <a:rPr lang="en-US" dirty="0"/>
              <a:t>Contiguous </a:t>
            </a:r>
            <a:r>
              <a:rPr lang="en-US" dirty="0" smtClean="0"/>
              <a:t>Allocation</a:t>
            </a:r>
          </a:p>
          <a:p>
            <a:pPr lvl="1"/>
            <a:r>
              <a:rPr lang="en-US" dirty="0" smtClean="0"/>
              <a:t>Linked list allocation</a:t>
            </a:r>
          </a:p>
          <a:p>
            <a:pPr lvl="1"/>
            <a:r>
              <a:rPr lang="en-US" dirty="0"/>
              <a:t>Linked list </a:t>
            </a:r>
            <a:r>
              <a:rPr lang="en-US" dirty="0" smtClean="0"/>
              <a:t>allocation using a table in memory</a:t>
            </a:r>
          </a:p>
          <a:p>
            <a:pPr lvl="1"/>
            <a:r>
              <a:rPr lang="en-US" dirty="0"/>
              <a:t>I-nodes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5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Contiguous </a:t>
            </a:r>
            <a:r>
              <a:rPr lang="en-US" dirty="0" smtClean="0"/>
              <a:t>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270295"/>
            <a:ext cx="8696694" cy="537180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8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Contiguous </a:t>
            </a:r>
            <a:r>
              <a:rPr lang="en-US" dirty="0" smtClean="0"/>
              <a:t>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maintains an ordered list of free disk blocks</a:t>
            </a:r>
          </a:p>
          <a:p>
            <a:r>
              <a:rPr lang="en-US" dirty="0" smtClean="0"/>
              <a:t>OS </a:t>
            </a:r>
            <a:r>
              <a:rPr lang="en-US" dirty="0"/>
              <a:t>allocates a contiguous chunk of free blocks when it creates </a:t>
            </a:r>
            <a:r>
              <a:rPr lang="en-US" dirty="0" smtClean="0"/>
              <a:t>a file</a:t>
            </a:r>
            <a:r>
              <a:rPr lang="en-US" dirty="0"/>
              <a:t>.</a:t>
            </a:r>
          </a:p>
          <a:p>
            <a:r>
              <a:rPr lang="en-US" dirty="0" smtClean="0"/>
              <a:t>Need </a:t>
            </a:r>
            <a:r>
              <a:rPr lang="en-US" dirty="0"/>
              <a:t>to store only the start location and size in the file </a:t>
            </a:r>
            <a:r>
              <a:rPr lang="en-US" dirty="0" smtClean="0"/>
              <a:t>descriptor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Contiguous </a:t>
            </a:r>
            <a:r>
              <a:rPr lang="en-US" dirty="0" smtClean="0"/>
              <a:t>Allocation 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Simple </a:t>
            </a:r>
            <a:r>
              <a:rPr lang="en-US" dirty="0"/>
              <a:t>to implement because keeping track of where a file’s blocks are is </a:t>
            </a:r>
            <a:r>
              <a:rPr lang="en-US" dirty="0" smtClean="0"/>
              <a:t>reduced to </a:t>
            </a:r>
            <a:r>
              <a:rPr lang="en-US" dirty="0"/>
              <a:t>remembering two numbers: the disk address of the first block and the number </a:t>
            </a:r>
            <a:r>
              <a:rPr lang="en-US" dirty="0" smtClean="0"/>
              <a:t>of blocks </a:t>
            </a:r>
            <a:r>
              <a:rPr lang="en-US" dirty="0"/>
              <a:t>in the file. </a:t>
            </a:r>
            <a:endParaRPr lang="en-US" dirty="0" smtClean="0"/>
          </a:p>
          <a:p>
            <a:r>
              <a:rPr lang="en-US" dirty="0"/>
              <a:t>the read performance is excellent because the entire file can be </a:t>
            </a:r>
            <a:r>
              <a:rPr lang="en-US" dirty="0" smtClean="0"/>
              <a:t>read from </a:t>
            </a:r>
            <a:r>
              <a:rPr lang="en-US" dirty="0"/>
              <a:t>the disk in a single operation. </a:t>
            </a:r>
            <a:endParaRPr lang="en-US" dirty="0" smtClean="0"/>
          </a:p>
          <a:p>
            <a:r>
              <a:rPr lang="en-US" dirty="0" smtClean="0"/>
              <a:t>Only </a:t>
            </a:r>
            <a:r>
              <a:rPr lang="en-US" dirty="0"/>
              <a:t>one seek is needed (to the first block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After </a:t>
            </a:r>
            <a:r>
              <a:rPr lang="en-US" dirty="0"/>
              <a:t>that, no more seeks or rotational delays are needed, so data come in at </a:t>
            </a:r>
            <a:r>
              <a:rPr lang="en-US" dirty="0" smtClean="0"/>
              <a:t>the full </a:t>
            </a:r>
            <a:r>
              <a:rPr lang="en-US" dirty="0"/>
              <a:t>bandwidth of the disk. </a:t>
            </a:r>
            <a:endParaRPr lang="en-US" dirty="0" smtClean="0"/>
          </a:p>
          <a:p>
            <a:r>
              <a:rPr lang="en-US" dirty="0" smtClean="0"/>
              <a:t>Thus </a:t>
            </a:r>
            <a:r>
              <a:rPr lang="en-US" dirty="0"/>
              <a:t>contiguous allocation is simple to implement </a:t>
            </a:r>
            <a:r>
              <a:rPr lang="en-US" dirty="0" smtClean="0"/>
              <a:t>and has </a:t>
            </a:r>
            <a:r>
              <a:rPr lang="en-US" dirty="0"/>
              <a:t>high performance.</a:t>
            </a:r>
            <a:endParaRPr lang="en-US" dirty="0" smtClean="0"/>
          </a:p>
          <a:p>
            <a:r>
              <a:rPr lang="en-US" dirty="0" smtClean="0"/>
              <a:t>Usage: CD-ROM, DVD-ROM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9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long term </a:t>
            </a:r>
            <a:r>
              <a:rPr lang="en-US" dirty="0" smtClean="0"/>
              <a:t>storage 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often need to store </a:t>
            </a:r>
          </a:p>
          <a:p>
            <a:pPr lvl="1"/>
            <a:r>
              <a:rPr lang="en-US" dirty="0" smtClean="0"/>
              <a:t>large </a:t>
            </a:r>
            <a:r>
              <a:rPr lang="en-US" dirty="0"/>
              <a:t>amount of </a:t>
            </a:r>
            <a:r>
              <a:rPr lang="en-US" dirty="0" smtClean="0"/>
              <a:t>information </a:t>
            </a:r>
          </a:p>
          <a:p>
            <a:pPr lvl="1"/>
            <a:r>
              <a:rPr lang="en-US" dirty="0" smtClean="0"/>
              <a:t>permanently</a:t>
            </a:r>
          </a:p>
          <a:p>
            <a:r>
              <a:rPr lang="en-US" dirty="0" smtClean="0"/>
              <a:t>Usually we use Hard disk &amp; newly solid-state drives for such long term storage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082" y="4287744"/>
            <a:ext cx="2286000" cy="2000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256" y="4145429"/>
            <a:ext cx="2689047" cy="224902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3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Contiguous </a:t>
            </a:r>
            <a:r>
              <a:rPr lang="en-US" dirty="0" smtClean="0"/>
              <a:t>Allocation </a:t>
            </a:r>
            <a:r>
              <a:rPr lang="en-US" dirty="0" err="1" smtClean="0"/>
              <a:t>DISadvantage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/>
              <a:t>file begins at the start of a new block, so that if file A was </a:t>
            </a:r>
            <a:r>
              <a:rPr lang="en-US" dirty="0" smtClean="0"/>
              <a:t>really 3</a:t>
            </a:r>
            <a:r>
              <a:rPr lang="en-US" dirty="0"/>
              <a:t>½ blocks, some space is wasted at the end of the last block. </a:t>
            </a:r>
            <a:endParaRPr lang="en-US" dirty="0" smtClean="0"/>
          </a:p>
          <a:p>
            <a:r>
              <a:rPr lang="en-US" dirty="0"/>
              <a:t>over </a:t>
            </a:r>
            <a:r>
              <a:rPr lang="en-US" dirty="0" smtClean="0"/>
              <a:t>the course </a:t>
            </a:r>
            <a:r>
              <a:rPr lang="en-US" dirty="0"/>
              <a:t>of time, the disk becomes fragmented. </a:t>
            </a:r>
            <a:endParaRPr lang="en-US" dirty="0" smtClean="0"/>
          </a:p>
          <a:p>
            <a:r>
              <a:rPr lang="en-US" dirty="0" smtClean="0"/>
              <a:t>Leads to unusable data hole.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9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 </a:t>
            </a:r>
            <a:r>
              <a:rPr lang="en-US" dirty="0" smtClean="0"/>
              <a:t>allocation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" y="1315049"/>
            <a:ext cx="8191499" cy="513127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0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 </a:t>
            </a:r>
            <a:r>
              <a:rPr lang="en-US" dirty="0" smtClean="0"/>
              <a:t>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</a:t>
            </a:r>
            <a:r>
              <a:rPr lang="en-US" dirty="0"/>
              <a:t>a list of all the free </a:t>
            </a:r>
            <a:r>
              <a:rPr lang="en-US" dirty="0" smtClean="0"/>
              <a:t>blocks</a:t>
            </a:r>
            <a:r>
              <a:rPr lang="en-US" dirty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file descriptor</a:t>
            </a:r>
            <a:r>
              <a:rPr lang="en-US" dirty="0"/>
              <a:t>, keep a pointer to the </a:t>
            </a:r>
            <a:r>
              <a:rPr lang="en-US" dirty="0">
                <a:solidFill>
                  <a:srgbClr val="FF0000"/>
                </a:solidFill>
              </a:rPr>
              <a:t>first</a:t>
            </a:r>
            <a:r>
              <a:rPr lang="en-US" dirty="0"/>
              <a:t> </a:t>
            </a:r>
            <a:r>
              <a:rPr lang="en-US" dirty="0" smtClean="0"/>
              <a:t>block</a:t>
            </a:r>
            <a:r>
              <a:rPr lang="en-US" dirty="0"/>
              <a:t>.</a:t>
            </a:r>
          </a:p>
          <a:p>
            <a:r>
              <a:rPr lang="en-US" dirty="0" smtClean="0"/>
              <a:t>In </a:t>
            </a:r>
            <a:r>
              <a:rPr lang="en-US" dirty="0">
                <a:solidFill>
                  <a:srgbClr val="FF0000"/>
                </a:solidFill>
              </a:rPr>
              <a:t>each </a:t>
            </a:r>
            <a:r>
              <a:rPr lang="en-US" dirty="0" smtClean="0">
                <a:solidFill>
                  <a:srgbClr val="FF0000"/>
                </a:solidFill>
              </a:rPr>
              <a:t>block</a:t>
            </a:r>
            <a:r>
              <a:rPr lang="en-US" dirty="0" smtClean="0"/>
              <a:t>, </a:t>
            </a:r>
            <a:r>
              <a:rPr lang="en-US" dirty="0"/>
              <a:t>keep a </a:t>
            </a:r>
            <a:r>
              <a:rPr lang="en-US" dirty="0">
                <a:solidFill>
                  <a:srgbClr val="FF0000"/>
                </a:solidFill>
              </a:rPr>
              <a:t>pointer</a:t>
            </a:r>
            <a:r>
              <a:rPr lang="en-US" dirty="0"/>
              <a:t> to the </a:t>
            </a:r>
            <a:r>
              <a:rPr lang="en-US" dirty="0">
                <a:solidFill>
                  <a:srgbClr val="FF0000"/>
                </a:solidFill>
              </a:rPr>
              <a:t>next</a:t>
            </a:r>
            <a:r>
              <a:rPr lang="en-US" dirty="0"/>
              <a:t> </a:t>
            </a:r>
            <a:r>
              <a:rPr lang="en-US" dirty="0" smtClean="0"/>
              <a:t>block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6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 </a:t>
            </a:r>
            <a:r>
              <a:rPr lang="en-US" dirty="0" smtClean="0"/>
              <a:t>allocation 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</a:t>
            </a:r>
            <a:r>
              <a:rPr lang="en-US" dirty="0"/>
              <a:t>disk block can be used in this method. </a:t>
            </a:r>
            <a:endParaRPr lang="en-US" dirty="0" smtClean="0"/>
          </a:p>
          <a:p>
            <a:r>
              <a:rPr lang="en-US" dirty="0" smtClean="0"/>
              <a:t>No space </a:t>
            </a:r>
            <a:r>
              <a:rPr lang="en-US" dirty="0"/>
              <a:t>is lost to disk fragmentation (except for internal fragmentation in the </a:t>
            </a:r>
            <a:r>
              <a:rPr lang="en-US" dirty="0" smtClean="0"/>
              <a:t>last block).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sufficient for the directory entry to merely store the disk </a:t>
            </a:r>
            <a:r>
              <a:rPr lang="en-US" dirty="0" smtClean="0"/>
              <a:t>address of </a:t>
            </a:r>
            <a:r>
              <a:rPr lang="en-US" dirty="0"/>
              <a:t>the first block. The rest can be found starting there.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6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 </a:t>
            </a:r>
            <a:r>
              <a:rPr lang="en-US" dirty="0" smtClean="0"/>
              <a:t>allocation disadvantage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49399"/>
            <a:ext cx="7772400" cy="472338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although reading a file sequentially is </a:t>
            </a:r>
            <a:r>
              <a:rPr lang="en-US" dirty="0" smtClean="0"/>
              <a:t>straightforward</a:t>
            </a:r>
            <a:r>
              <a:rPr lang="en-US" dirty="0"/>
              <a:t>, random access is extremely slow.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amount of data storage in a block is no longer a power of two because the pointer takes up a few bytes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While </a:t>
            </a:r>
            <a:r>
              <a:rPr lang="en-US" dirty="0"/>
              <a:t>not fatal, having a peculiar size </a:t>
            </a:r>
            <a:r>
              <a:rPr lang="en-US" dirty="0" smtClean="0"/>
              <a:t>is less </a:t>
            </a:r>
            <a:r>
              <a:rPr lang="en-US" dirty="0"/>
              <a:t>efficient because many programs read and write in blocks whose size is a power of two.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the first few bytes </a:t>
            </a:r>
            <a:r>
              <a:rPr lang="en-US" dirty="0" smtClean="0"/>
              <a:t>of each </a:t>
            </a:r>
            <a:r>
              <a:rPr lang="en-US" dirty="0"/>
              <a:t>block occupied by a pointer to the </a:t>
            </a:r>
            <a:r>
              <a:rPr lang="en-US" dirty="0" smtClean="0"/>
              <a:t>next block</a:t>
            </a:r>
            <a:r>
              <a:rPr lang="en-US" dirty="0"/>
              <a:t>, reads of the full block size require acquiring and concatenating </a:t>
            </a:r>
            <a:r>
              <a:rPr lang="en-US" dirty="0" smtClean="0"/>
              <a:t>information from </a:t>
            </a:r>
            <a:r>
              <a:rPr lang="en-US" dirty="0"/>
              <a:t>two disk blocks, which generates extra overhead due to the copying.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6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Linked List Allocation Using a Table in </a:t>
            </a:r>
            <a:r>
              <a:rPr lang="en-US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49400"/>
            <a:ext cx="3759200" cy="4622800"/>
          </a:xfrm>
        </p:spPr>
        <p:txBody>
          <a:bodyPr/>
          <a:lstStyle/>
          <a:p>
            <a:r>
              <a:rPr lang="en-US" dirty="0"/>
              <a:t>Taking the </a:t>
            </a:r>
            <a:r>
              <a:rPr lang="en-US" dirty="0">
                <a:solidFill>
                  <a:srgbClr val="FF0000"/>
                </a:solidFill>
              </a:rPr>
              <a:t>pointer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out</a:t>
            </a:r>
            <a:r>
              <a:rPr lang="en-US" dirty="0"/>
              <a:t> of each disk </a:t>
            </a:r>
            <a:r>
              <a:rPr lang="en-US" dirty="0">
                <a:solidFill>
                  <a:srgbClr val="FF0000"/>
                </a:solidFill>
              </a:rPr>
              <a:t>block</a:t>
            </a:r>
            <a:r>
              <a:rPr lang="en-US" dirty="0"/>
              <a:t>, and putting it into a </a:t>
            </a:r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dirty="0"/>
              <a:t> in </a:t>
            </a:r>
            <a:r>
              <a:rPr lang="en-US" dirty="0">
                <a:solidFill>
                  <a:srgbClr val="FF0000"/>
                </a:solidFill>
              </a:rPr>
              <a:t>memory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F</a:t>
            </a:r>
            <a:r>
              <a:rPr lang="en-US" dirty="0" smtClean="0"/>
              <a:t>ast </a:t>
            </a:r>
            <a:r>
              <a:rPr lang="en-US" dirty="0"/>
              <a:t>random access (</a:t>
            </a:r>
            <a:r>
              <a:rPr lang="en-US" dirty="0">
                <a:solidFill>
                  <a:srgbClr val="FF0000"/>
                </a:solidFill>
              </a:rPr>
              <a:t>chain</a:t>
            </a:r>
            <a:r>
              <a:rPr lang="en-US" dirty="0"/>
              <a:t> is in </a:t>
            </a:r>
            <a:r>
              <a:rPr lang="en-US" dirty="0">
                <a:solidFill>
                  <a:srgbClr val="FF0000"/>
                </a:solidFill>
              </a:rPr>
              <a:t>RAM</a:t>
            </a:r>
            <a:r>
              <a:rPr lang="en-US" dirty="0" smtClean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21373" y="1079500"/>
            <a:ext cx="4822576" cy="54102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5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Linked List Allocation Using a Table in </a:t>
            </a:r>
            <a:r>
              <a:rPr lang="en-US" dirty="0" smtClean="0">
                <a:solidFill>
                  <a:srgbClr val="FF0000"/>
                </a:solidFill>
              </a:rPr>
              <a:t>Memory </a:t>
            </a:r>
            <a:r>
              <a:rPr lang="en-US" dirty="0" smtClean="0">
                <a:solidFill>
                  <a:schemeClr val="tx1"/>
                </a:solidFill>
              </a:rPr>
              <a:t>advantage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49400"/>
            <a:ext cx="8072718" cy="4622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this organization, the entire block is available for data. </a:t>
            </a:r>
            <a:endParaRPr lang="en-US" dirty="0" smtClean="0"/>
          </a:p>
          <a:p>
            <a:r>
              <a:rPr lang="en-US" dirty="0" smtClean="0"/>
              <a:t>Furthermore</a:t>
            </a:r>
            <a:r>
              <a:rPr lang="en-US" dirty="0"/>
              <a:t>, random access is much easier. </a:t>
            </a:r>
            <a:endParaRPr lang="en-US" dirty="0" smtClean="0"/>
          </a:p>
          <a:p>
            <a:r>
              <a:rPr lang="en-US" dirty="0" smtClean="0"/>
              <a:t>Although </a:t>
            </a:r>
            <a:r>
              <a:rPr lang="en-US" dirty="0"/>
              <a:t>the chain must still be followed to find </a:t>
            </a:r>
            <a:r>
              <a:rPr lang="en-US" dirty="0" smtClean="0"/>
              <a:t>a given </a:t>
            </a:r>
            <a:r>
              <a:rPr lang="en-US" dirty="0"/>
              <a:t>offset within the file, the chain is entirely in memory,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it can be </a:t>
            </a:r>
            <a:r>
              <a:rPr lang="en-US" dirty="0" smtClean="0"/>
              <a:t>followed without </a:t>
            </a:r>
            <a:r>
              <a:rPr lang="en-US" dirty="0"/>
              <a:t>making any disk references. </a:t>
            </a:r>
            <a:endParaRPr lang="en-US" dirty="0" smtClean="0"/>
          </a:p>
          <a:p>
            <a:r>
              <a:rPr lang="en-US" dirty="0" smtClean="0"/>
              <a:t>Like </a:t>
            </a:r>
            <a:r>
              <a:rPr lang="en-US" dirty="0"/>
              <a:t>the previous method, it is sufficient </a:t>
            </a:r>
            <a:r>
              <a:rPr lang="en-US" dirty="0" smtClean="0"/>
              <a:t>for the </a:t>
            </a:r>
            <a:r>
              <a:rPr lang="en-US" dirty="0"/>
              <a:t>directory entry to keep a single integer (the starting block number) and still </a:t>
            </a:r>
            <a:r>
              <a:rPr lang="en-US" dirty="0" smtClean="0"/>
              <a:t>be able </a:t>
            </a:r>
            <a:r>
              <a:rPr lang="en-US" dirty="0"/>
              <a:t>to locate all the blocks, no matter how large the file is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7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Linked List Allocation Using a Table in </a:t>
            </a:r>
            <a:r>
              <a:rPr lang="en-US" dirty="0" smtClean="0">
                <a:solidFill>
                  <a:srgbClr val="FF0000"/>
                </a:solidFill>
              </a:rPr>
              <a:t>Memory </a:t>
            </a:r>
            <a:r>
              <a:rPr lang="en-US" dirty="0" smtClean="0">
                <a:solidFill>
                  <a:schemeClr val="tx1"/>
                </a:solidFill>
              </a:rPr>
              <a:t>disadvantage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49400"/>
            <a:ext cx="8072718" cy="4622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primary disadvantage of this method is that the entire table must be </a:t>
            </a:r>
            <a:r>
              <a:rPr lang="en-US" dirty="0" smtClean="0"/>
              <a:t>in memory </a:t>
            </a:r>
            <a:r>
              <a:rPr lang="en-US" dirty="0"/>
              <a:t>all the time to make it work.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a 1-TB disk and a 1-KB block size, </a:t>
            </a:r>
            <a:r>
              <a:rPr lang="en-US" dirty="0" smtClean="0"/>
              <a:t>the table </a:t>
            </a:r>
            <a:r>
              <a:rPr lang="en-US" dirty="0"/>
              <a:t>needs 1 billion entries, one for each of the 1 billion disk blocks. </a:t>
            </a:r>
            <a:endParaRPr lang="en-US" dirty="0" smtClean="0"/>
          </a:p>
          <a:p>
            <a:r>
              <a:rPr lang="en-US" dirty="0" smtClean="0"/>
              <a:t>Each entry has </a:t>
            </a:r>
            <a:r>
              <a:rPr lang="en-US" dirty="0"/>
              <a:t>to be a minimum of 3 bytes. For speed in lookup, they should be 4 bytes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Thus the </a:t>
            </a:r>
            <a:r>
              <a:rPr lang="en-US" dirty="0"/>
              <a:t>table will take up 3 GB or 2.4 GB of main memory all the time, depending </a:t>
            </a:r>
            <a:r>
              <a:rPr lang="en-US" dirty="0" smtClean="0"/>
              <a:t>on whether </a:t>
            </a:r>
            <a:r>
              <a:rPr lang="en-US" dirty="0"/>
              <a:t>the system is optimized for space or time. Not wildly practical. </a:t>
            </a:r>
            <a:endParaRPr lang="en-US" dirty="0" smtClean="0"/>
          </a:p>
          <a:p>
            <a:r>
              <a:rPr lang="en-US" smtClean="0"/>
              <a:t>Clearly the FAT </a:t>
            </a:r>
            <a:r>
              <a:rPr lang="en-US" dirty="0"/>
              <a:t>idea does not scale well to large disks. It was the original MS-DOS file system and is still fully supported by all versions of Windows though.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2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575" y="108125"/>
            <a:ext cx="7772400" cy="975868"/>
          </a:xfrm>
        </p:spPr>
        <p:txBody>
          <a:bodyPr/>
          <a:lstStyle/>
          <a:p>
            <a:r>
              <a:rPr lang="en-US" dirty="0"/>
              <a:t>I-nodes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75" y="1083993"/>
            <a:ext cx="4908176" cy="537135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data structure associated with each file</a:t>
            </a:r>
          </a:p>
          <a:p>
            <a:pPr lvl="1"/>
            <a:r>
              <a:rPr lang="en-US" sz="2000" dirty="0" smtClean="0"/>
              <a:t>keeps track of which blocks belong to which file</a:t>
            </a:r>
          </a:p>
          <a:p>
            <a:pPr lvl="1"/>
            <a:r>
              <a:rPr lang="en-US" sz="2000" dirty="0"/>
              <a:t>u</a:t>
            </a:r>
            <a:r>
              <a:rPr lang="en-US" sz="2000" dirty="0" smtClean="0"/>
              <a:t>sed in UNIX file system</a:t>
            </a:r>
          </a:p>
          <a:p>
            <a:r>
              <a:rPr lang="en-US" sz="2400" dirty="0"/>
              <a:t>One problem with </a:t>
            </a:r>
            <a:r>
              <a:rPr lang="en-US" sz="2400" dirty="0" err="1"/>
              <a:t>i</a:t>
            </a:r>
            <a:r>
              <a:rPr lang="en-US" sz="2400" dirty="0"/>
              <a:t>-nodes is that if each one has room for a fixed number </a:t>
            </a:r>
            <a:r>
              <a:rPr lang="en-US" sz="2400" dirty="0" smtClean="0"/>
              <a:t>of disk </a:t>
            </a:r>
            <a:r>
              <a:rPr lang="en-US" sz="2400" dirty="0"/>
              <a:t>addresses, what happens when a file grows beyond this limit? </a:t>
            </a:r>
          </a:p>
          <a:p>
            <a:r>
              <a:rPr lang="en-US" sz="2400" dirty="0" smtClean="0"/>
              <a:t>One </a:t>
            </a:r>
            <a:r>
              <a:rPr lang="en-US" sz="2400" dirty="0"/>
              <a:t>solution </a:t>
            </a:r>
            <a:r>
              <a:rPr lang="en-US" sz="2400" dirty="0" smtClean="0"/>
              <a:t>is to </a:t>
            </a:r>
            <a:r>
              <a:rPr lang="en-US" sz="2400" dirty="0"/>
              <a:t>reserve the last disk address not for a data block, but instead for the address of </a:t>
            </a:r>
            <a:r>
              <a:rPr lang="en-US" sz="2400" dirty="0" smtClean="0"/>
              <a:t>a block </a:t>
            </a:r>
            <a:r>
              <a:rPr lang="en-US" sz="2400" dirty="0"/>
              <a:t>containing more disk-block </a:t>
            </a:r>
            <a:r>
              <a:rPr lang="en-US" sz="2400" dirty="0" smtClean="0"/>
              <a:t>addresses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85003" y="1720476"/>
            <a:ext cx="3641067" cy="383493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6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7132"/>
            <a:ext cx="7772400" cy="975868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200" kern="12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What’s in a directory?</a:t>
            </a:r>
            <a:endParaRPr lang="en-US" sz="4200" kern="1200" cap="all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>
          <a:xfrm>
            <a:off x="694765" y="1447800"/>
            <a:ext cx="8116888" cy="2400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Two types of information</a:t>
            </a:r>
          </a:p>
          <a:p>
            <a:pPr lvl="1"/>
            <a:r>
              <a:rPr lang="en-US" sz="1800" dirty="0" smtClean="0"/>
              <a:t>File names</a:t>
            </a:r>
          </a:p>
          <a:p>
            <a:pPr lvl="1"/>
            <a:r>
              <a:rPr lang="en-US" sz="1800" dirty="0" smtClean="0"/>
              <a:t>File metadata (size, timestamps, etc.)</a:t>
            </a:r>
          </a:p>
          <a:p>
            <a:r>
              <a:rPr lang="en-US" sz="2000" dirty="0" smtClean="0"/>
              <a:t>Basic choices for directory information</a:t>
            </a:r>
          </a:p>
          <a:p>
            <a:pPr lvl="1"/>
            <a:r>
              <a:rPr lang="en-US" sz="1800" dirty="0" smtClean="0"/>
              <a:t>Store all information in directory</a:t>
            </a:r>
          </a:p>
          <a:p>
            <a:pPr lvl="2"/>
            <a:r>
              <a:rPr lang="en-US" sz="1600" dirty="0" smtClean="0"/>
              <a:t>Fixed size entries, one per file</a:t>
            </a:r>
          </a:p>
          <a:p>
            <a:pPr lvl="2"/>
            <a:r>
              <a:rPr lang="en-US" sz="1600" dirty="0" smtClean="0"/>
              <a:t>Disk addresses and attributes in directory entry</a:t>
            </a:r>
          </a:p>
          <a:p>
            <a:pPr lvl="1"/>
            <a:r>
              <a:rPr lang="en-US" sz="1800" dirty="0" smtClean="0"/>
              <a:t>Store names &amp; pointers to index nodes (</a:t>
            </a:r>
            <a:r>
              <a:rPr lang="en-US" sz="1800" dirty="0" err="1" smtClean="0"/>
              <a:t>i</a:t>
            </a:r>
            <a:r>
              <a:rPr lang="en-US" sz="1800" dirty="0" smtClean="0"/>
              <a:t>-nodes)</a:t>
            </a:r>
            <a:endParaRPr lang="en-US" sz="1800" dirty="0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770965" y="4343400"/>
            <a:ext cx="1219200" cy="3048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games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990165" y="4343400"/>
            <a:ext cx="1219200" cy="3048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attributes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770965" y="4648200"/>
            <a:ext cx="12192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mail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1990165" y="4648200"/>
            <a:ext cx="12192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attributes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770965" y="4953000"/>
            <a:ext cx="12192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news</a:t>
            </a: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1990165" y="4953000"/>
            <a:ext cx="12192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attributes</a:t>
            </a: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770965" y="5257800"/>
            <a:ext cx="12192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research</a:t>
            </a: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1990165" y="5257800"/>
            <a:ext cx="12192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attributes</a:t>
            </a: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4428565" y="4343400"/>
            <a:ext cx="1219200" cy="3048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games</a:t>
            </a: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5647765" y="4343400"/>
            <a:ext cx="381000" cy="3048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4428565" y="4648200"/>
            <a:ext cx="12192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mail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647765" y="4648200"/>
            <a:ext cx="3810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4428565" y="4953000"/>
            <a:ext cx="12192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news</a:t>
            </a: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5647765" y="4953000"/>
            <a:ext cx="3810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4428565" y="5257800"/>
            <a:ext cx="12192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research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5647765" y="5257800"/>
            <a:ext cx="3810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23" name="Rectangle 32"/>
          <p:cNvSpPr>
            <a:spLocks noChangeArrowheads="1"/>
          </p:cNvSpPr>
          <p:nvPr/>
        </p:nvSpPr>
        <p:spPr bwMode="auto">
          <a:xfrm>
            <a:off x="6638365" y="4038600"/>
            <a:ext cx="1219200" cy="3048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 err="1" smtClean="0"/>
              <a:t>i</a:t>
            </a:r>
            <a:r>
              <a:rPr lang="en-US" sz="1800" dirty="0" smtClean="0"/>
              <a:t>-node</a:t>
            </a:r>
            <a:endParaRPr lang="en-US" sz="1800" dirty="0"/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6638365" y="4572000"/>
            <a:ext cx="12192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-node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6638365" y="5105400"/>
            <a:ext cx="12192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-node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6638365" y="5638800"/>
            <a:ext cx="12192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-node</a:t>
            </a:r>
          </a:p>
        </p:txBody>
      </p:sp>
      <p:cxnSp>
        <p:nvCxnSpPr>
          <p:cNvPr id="27" name="AutoShape 36"/>
          <p:cNvCxnSpPr>
            <a:cxnSpLocks noChangeShapeType="1"/>
            <a:stCxn id="16" idx="3"/>
            <a:endCxn id="23" idx="1"/>
          </p:cNvCxnSpPr>
          <p:nvPr/>
        </p:nvCxnSpPr>
        <p:spPr bwMode="auto">
          <a:xfrm flipV="1">
            <a:off x="6028765" y="4191000"/>
            <a:ext cx="60960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37"/>
          <p:cNvCxnSpPr>
            <a:cxnSpLocks noChangeShapeType="1"/>
            <a:stCxn id="18" idx="3"/>
            <a:endCxn id="24" idx="1"/>
          </p:cNvCxnSpPr>
          <p:nvPr/>
        </p:nvCxnSpPr>
        <p:spPr bwMode="auto">
          <a:xfrm flipV="1">
            <a:off x="6028765" y="4724400"/>
            <a:ext cx="609600" cy="76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38"/>
          <p:cNvCxnSpPr>
            <a:cxnSpLocks noChangeShapeType="1"/>
            <a:stCxn id="20" idx="3"/>
            <a:endCxn id="25" idx="1"/>
          </p:cNvCxnSpPr>
          <p:nvPr/>
        </p:nvCxnSpPr>
        <p:spPr bwMode="auto">
          <a:xfrm>
            <a:off x="6028765" y="51054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39"/>
          <p:cNvCxnSpPr>
            <a:cxnSpLocks noChangeShapeType="1"/>
            <a:stCxn id="22" idx="3"/>
            <a:endCxn id="26" idx="1"/>
          </p:cNvCxnSpPr>
          <p:nvPr/>
        </p:nvCxnSpPr>
        <p:spPr bwMode="auto">
          <a:xfrm>
            <a:off x="6028765" y="5410200"/>
            <a:ext cx="609600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613982" y="5715000"/>
            <a:ext cx="28190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Storing all information</a:t>
            </a:r>
            <a:br>
              <a:rPr lang="en-US" sz="2000"/>
            </a:br>
            <a:r>
              <a:rPr lang="en-US" sz="2000"/>
              <a:t>in the directory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3993954" y="5715000"/>
            <a:ext cx="219002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Using pointers to</a:t>
            </a:r>
            <a:br>
              <a:rPr lang="en-US" sz="2000"/>
            </a:br>
            <a:r>
              <a:rPr lang="en-US" sz="2000"/>
              <a:t>index nodes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0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9832"/>
            <a:ext cx="7772400" cy="975868"/>
          </a:xfrm>
        </p:spPr>
        <p:txBody>
          <a:bodyPr>
            <a:normAutofit fontScale="90000"/>
          </a:bodyPr>
          <a:lstStyle/>
          <a:p>
            <a:r>
              <a:rPr lang="en-US" dirty="0"/>
              <a:t>long term </a:t>
            </a:r>
            <a:r>
              <a:rPr lang="en-US" dirty="0" smtClean="0"/>
              <a:t>storage </a:t>
            </a:r>
            <a:r>
              <a:rPr lang="en-US" dirty="0"/>
              <a:t>management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4575"/>
            <a:ext cx="4909781" cy="5035884"/>
          </a:xfrm>
        </p:spPr>
        <p:txBody>
          <a:bodyPr>
            <a:noAutofit/>
          </a:bodyPr>
          <a:lstStyle/>
          <a:p>
            <a:r>
              <a:rPr lang="en-US" dirty="0" smtClean="0"/>
              <a:t>We can view this disks </a:t>
            </a:r>
            <a:r>
              <a:rPr lang="en-US" dirty="0"/>
              <a:t>as a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linear</a:t>
            </a:r>
            <a:r>
              <a:rPr lang="en-US" dirty="0" smtClean="0"/>
              <a:t> </a:t>
            </a:r>
            <a:r>
              <a:rPr lang="en-US" dirty="0"/>
              <a:t>sequence of </a:t>
            </a:r>
            <a:r>
              <a:rPr lang="en-US" dirty="0">
                <a:solidFill>
                  <a:srgbClr val="FF0000"/>
                </a:solidFill>
              </a:rPr>
              <a:t>fixed-size</a:t>
            </a:r>
            <a:r>
              <a:rPr lang="en-US" dirty="0"/>
              <a:t> blocks </a:t>
            </a:r>
            <a:endParaRPr lang="en-US" dirty="0" smtClean="0"/>
          </a:p>
          <a:p>
            <a:pPr lvl="1"/>
            <a:r>
              <a:rPr lang="en-US" dirty="0" smtClean="0"/>
              <a:t>supports </a:t>
            </a:r>
            <a:r>
              <a:rPr lang="en-US" dirty="0"/>
              <a:t>two operations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Read </a:t>
            </a:r>
            <a:r>
              <a:rPr lang="en-US" dirty="0" err="1" smtClean="0"/>
              <a:t>K</a:t>
            </a:r>
            <a:r>
              <a:rPr lang="en-US" baseline="30000" dirty="0" err="1" smtClean="0"/>
              <a:t>th</a:t>
            </a:r>
            <a:r>
              <a:rPr lang="en-US" dirty="0" smtClean="0"/>
              <a:t>  block.</a:t>
            </a:r>
            <a:endParaRPr lang="en-US" dirty="0"/>
          </a:p>
          <a:p>
            <a:pPr lvl="2"/>
            <a:r>
              <a:rPr lang="en-US" dirty="0" smtClean="0"/>
              <a:t>Write </a:t>
            </a:r>
            <a:r>
              <a:rPr lang="en-US" dirty="0" err="1"/>
              <a:t>K</a:t>
            </a:r>
            <a:r>
              <a:rPr lang="en-US" baseline="30000" dirty="0" err="1"/>
              <a:t>th</a:t>
            </a:r>
            <a:r>
              <a:rPr lang="en-US" dirty="0"/>
              <a:t> </a:t>
            </a:r>
            <a:r>
              <a:rPr lang="en-US" dirty="0" smtClean="0"/>
              <a:t>block</a:t>
            </a:r>
          </a:p>
          <a:p>
            <a:r>
              <a:rPr lang="en-US" dirty="0" smtClean="0"/>
              <a:t>Now we have to answer</a:t>
            </a:r>
          </a:p>
          <a:p>
            <a:pPr lvl="1"/>
            <a:r>
              <a:rPr lang="en-US" dirty="0"/>
              <a:t>How </a:t>
            </a:r>
            <a:r>
              <a:rPr lang="en-US" dirty="0" smtClean="0"/>
              <a:t>to find desired information</a:t>
            </a:r>
            <a:r>
              <a:rPr lang="en-US" dirty="0"/>
              <a:t>?  </a:t>
            </a:r>
            <a:endParaRPr lang="en-US" dirty="0" smtClean="0"/>
          </a:p>
          <a:p>
            <a:pPr lvl="1"/>
            <a:r>
              <a:rPr lang="en-US" dirty="0" smtClean="0"/>
              <a:t>How to know </a:t>
            </a:r>
            <a:r>
              <a:rPr lang="en-US" dirty="0"/>
              <a:t>which blocks are free? 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Is it user friendly??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026" y="1358333"/>
            <a:ext cx="3695974" cy="42636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5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0" y="167132"/>
            <a:ext cx="7772400" cy="975868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200" kern="12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FIXED Lengthy file naming</a:t>
            </a:r>
            <a:endParaRPr lang="en-US" sz="4200" kern="1200" cap="all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597523" y="1538206"/>
            <a:ext cx="8116888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simplest approach is to set a limit on file-name length, typically 255 characters,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>
                <a:solidFill>
                  <a:srgbClr val="00B050"/>
                </a:solidFill>
              </a:rPr>
              <a:t>Advantages</a:t>
            </a:r>
          </a:p>
          <a:p>
            <a:pPr marL="896938" indent="-269875"/>
            <a:r>
              <a:rPr lang="en-US" sz="2400" dirty="0" smtClean="0"/>
              <a:t>Simple, easy to implement</a:t>
            </a:r>
          </a:p>
          <a:p>
            <a:pPr marL="627063" indent="0">
              <a:buNone/>
            </a:pPr>
            <a:endParaRPr lang="en-US" sz="2400" dirty="0" smtClean="0"/>
          </a:p>
          <a:p>
            <a:r>
              <a:rPr lang="en-US" sz="2400" dirty="0" smtClean="0">
                <a:solidFill>
                  <a:srgbClr val="C00000"/>
                </a:solidFill>
              </a:rPr>
              <a:t>Disadvantages</a:t>
            </a:r>
            <a:endParaRPr lang="en-US" sz="2400" dirty="0">
              <a:solidFill>
                <a:srgbClr val="C00000"/>
              </a:solidFill>
            </a:endParaRPr>
          </a:p>
          <a:p>
            <a:pPr marL="896938" indent="-269875"/>
            <a:r>
              <a:rPr lang="en-US" sz="2400" dirty="0"/>
              <a:t>wastes a great deal of </a:t>
            </a:r>
            <a:r>
              <a:rPr lang="en-US" sz="2400" dirty="0" smtClean="0"/>
              <a:t>directory space</a:t>
            </a:r>
            <a:r>
              <a:rPr lang="en-US" sz="2400" dirty="0"/>
              <a:t>, since few files have such long names.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4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7132"/>
            <a:ext cx="7772400" cy="975868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200" kern="12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IN-LINE FILE NAMING</a:t>
            </a:r>
            <a:endParaRPr lang="en-US" sz="4200" kern="1200" cap="all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838200" y="1358150"/>
            <a:ext cx="4504765" cy="495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all directory entries are </a:t>
            </a:r>
            <a:r>
              <a:rPr lang="en-US" sz="2400" dirty="0" smtClean="0"/>
              <a:t>of the </a:t>
            </a:r>
            <a:r>
              <a:rPr lang="en-US" sz="2400" dirty="0"/>
              <a:t>same </a:t>
            </a:r>
            <a:r>
              <a:rPr lang="en-US" sz="2400" dirty="0" smtClean="0"/>
              <a:t>size. </a:t>
            </a:r>
          </a:p>
          <a:p>
            <a:r>
              <a:rPr lang="en-US" sz="2400" dirty="0" smtClean="0"/>
              <a:t>Each </a:t>
            </a:r>
            <a:r>
              <a:rPr lang="en-US" sz="2400" dirty="0"/>
              <a:t>directory entry contains a fixed </a:t>
            </a:r>
            <a:r>
              <a:rPr lang="en-US" sz="2400" dirty="0" smtClean="0"/>
              <a:t>portion</a:t>
            </a:r>
            <a:r>
              <a:rPr lang="en-US" sz="2400" dirty="0"/>
              <a:t> </a:t>
            </a:r>
            <a:r>
              <a:rPr lang="en-US" sz="2400" dirty="0" smtClean="0"/>
              <a:t>containing</a:t>
            </a:r>
          </a:p>
          <a:p>
            <a:pPr marL="896938" indent="-358775">
              <a:buFont typeface="Wingdings" panose="05000000000000000000" pitchFamily="2" charset="2"/>
              <a:buChar char="ü"/>
            </a:pPr>
            <a:r>
              <a:rPr lang="en-US" sz="2400" dirty="0" smtClean="0"/>
              <a:t>The </a:t>
            </a:r>
            <a:r>
              <a:rPr lang="en-US" sz="2400" dirty="0"/>
              <a:t>length of the </a:t>
            </a:r>
            <a:r>
              <a:rPr lang="en-US" sz="2400" dirty="0" smtClean="0"/>
              <a:t>entry</a:t>
            </a:r>
          </a:p>
          <a:p>
            <a:pPr marL="896938" indent="-358775">
              <a:buFont typeface="Wingdings" panose="05000000000000000000" pitchFamily="2" charset="2"/>
              <a:buChar char="ü"/>
            </a:pPr>
            <a:r>
              <a:rPr lang="en-US" sz="2400" dirty="0" smtClean="0"/>
              <a:t>File attributes</a:t>
            </a:r>
          </a:p>
          <a:p>
            <a:pPr marL="896938" indent="-358775">
              <a:buFont typeface="Wingdings" panose="05000000000000000000" pitchFamily="2" charset="2"/>
              <a:buChar char="ü"/>
            </a:pPr>
            <a:r>
              <a:rPr lang="en-US" sz="2400" dirty="0" smtClean="0"/>
              <a:t>Actual File Name</a:t>
            </a:r>
          </a:p>
          <a:p>
            <a:r>
              <a:rPr lang="en-US" sz="2400" dirty="0"/>
              <a:t>Each file name is terminated by a special character (usually </a:t>
            </a:r>
            <a:r>
              <a:rPr lang="en-US" sz="2400" dirty="0" smtClean="0"/>
              <a:t>0)</a:t>
            </a:r>
          </a:p>
          <a:p>
            <a:r>
              <a:rPr lang="en-US" sz="2400" dirty="0" smtClean="0"/>
              <a:t>To allow </a:t>
            </a:r>
            <a:r>
              <a:rPr lang="en-US" sz="2400" dirty="0"/>
              <a:t>each directory entry to begin on a word boundary, </a:t>
            </a:r>
            <a:r>
              <a:rPr lang="en-US" sz="2400" dirty="0" smtClean="0"/>
              <a:t>each file </a:t>
            </a:r>
            <a:r>
              <a:rPr lang="en-US" sz="2400" dirty="0"/>
              <a:t>name is filled out to an integral number of words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18230" y="915573"/>
            <a:ext cx="3296181" cy="524648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8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7132"/>
            <a:ext cx="7772400" cy="975868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200" kern="12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IN-LINE FILE NAMING</a:t>
            </a:r>
            <a:endParaRPr lang="en-US" sz="4200" kern="1200" cap="all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838200" y="1358150"/>
            <a:ext cx="7723094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00000"/>
                </a:solidFill>
              </a:rPr>
              <a:t>Disadvantages</a:t>
            </a:r>
          </a:p>
          <a:p>
            <a:pPr marL="896938" indent="-269875"/>
            <a:r>
              <a:rPr lang="en-US" sz="2400" dirty="0" smtClean="0"/>
              <a:t>When </a:t>
            </a:r>
            <a:r>
              <a:rPr lang="en-US" sz="2400" dirty="0"/>
              <a:t>a file is removed, a </a:t>
            </a:r>
            <a:r>
              <a:rPr lang="en-US" sz="2400" dirty="0" smtClean="0"/>
              <a:t>variable-sized gap </a:t>
            </a:r>
            <a:r>
              <a:rPr lang="en-US" sz="2400" dirty="0"/>
              <a:t>is introduced into the directory into which the next file to be entered may </a:t>
            </a:r>
            <a:r>
              <a:rPr lang="en-US" sz="2400" dirty="0" smtClean="0"/>
              <a:t>not fit</a:t>
            </a:r>
            <a:r>
              <a:rPr lang="en-US" sz="2400" dirty="0"/>
              <a:t>. </a:t>
            </a:r>
            <a:endParaRPr lang="en-US" sz="2400" dirty="0" smtClean="0"/>
          </a:p>
          <a:p>
            <a:pPr marL="896938" indent="-269875"/>
            <a:r>
              <a:rPr lang="en-US" sz="2400" dirty="0" smtClean="0"/>
              <a:t>A </a:t>
            </a:r>
            <a:r>
              <a:rPr lang="en-US" sz="2400" dirty="0"/>
              <a:t>single directory entry may span multiple pages, so a </a:t>
            </a:r>
            <a:r>
              <a:rPr lang="en-US" sz="2400" dirty="0" smtClean="0"/>
              <a:t>page fault </a:t>
            </a:r>
            <a:r>
              <a:rPr lang="en-US" sz="2400" dirty="0"/>
              <a:t>may occur while reading a file name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2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10" y="167132"/>
            <a:ext cx="7772400" cy="975868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200" kern="12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IN-HEAP FILE NAMING</a:t>
            </a:r>
            <a:endParaRPr lang="en-US" sz="4200" kern="1200" cap="all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739586" y="1358150"/>
            <a:ext cx="4504765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Another way to handle variable-length names is to make the directory </a:t>
            </a:r>
            <a:r>
              <a:rPr lang="en-US" sz="2400" dirty="0" smtClean="0"/>
              <a:t>entries themselves </a:t>
            </a:r>
            <a:r>
              <a:rPr lang="en-US" sz="2400" dirty="0"/>
              <a:t>all fixed length </a:t>
            </a:r>
          </a:p>
          <a:p>
            <a:r>
              <a:rPr lang="en-US" sz="2400" dirty="0" smtClean="0"/>
              <a:t>keep </a:t>
            </a:r>
            <a:r>
              <a:rPr lang="en-US" sz="2400" dirty="0"/>
              <a:t>the file names together in a heap at the end </a:t>
            </a:r>
            <a:r>
              <a:rPr lang="en-US" sz="2400" dirty="0" smtClean="0"/>
              <a:t>of the directory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73215" y="655066"/>
            <a:ext cx="3961911" cy="525331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7132"/>
            <a:ext cx="7772400" cy="975868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200" kern="12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IN-HEAP FILE NAMING</a:t>
            </a:r>
            <a:endParaRPr lang="en-US" sz="4200" kern="1200" cap="all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838200" y="1358150"/>
            <a:ext cx="7723094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B050"/>
                </a:solidFill>
              </a:rPr>
              <a:t>Advantages</a:t>
            </a:r>
            <a:endParaRPr lang="en-US" sz="2400" dirty="0">
              <a:solidFill>
                <a:srgbClr val="00B050"/>
              </a:solidFill>
            </a:endParaRPr>
          </a:p>
          <a:p>
            <a:pPr marL="896938" indent="-269875"/>
            <a:r>
              <a:rPr lang="en-US" sz="2400" dirty="0" smtClean="0"/>
              <a:t>Solves the fragmentation problem</a:t>
            </a:r>
          </a:p>
          <a:p>
            <a:pPr marL="627063" indent="0">
              <a:buNone/>
            </a:pPr>
            <a:endParaRPr lang="en-US" sz="2400" dirty="0" smtClean="0"/>
          </a:p>
          <a:p>
            <a:r>
              <a:rPr lang="en-US" sz="2400" dirty="0">
                <a:solidFill>
                  <a:srgbClr val="C00000"/>
                </a:solidFill>
              </a:rPr>
              <a:t>Disadvantages</a:t>
            </a:r>
          </a:p>
          <a:p>
            <a:pPr marL="896938" indent="-269875"/>
            <a:r>
              <a:rPr lang="en-US" sz="2400" dirty="0" smtClean="0"/>
              <a:t>Heap management </a:t>
            </a:r>
            <a:endParaRPr lang="en-US" sz="2400" dirty="0"/>
          </a:p>
          <a:p>
            <a:pPr marL="896938" indent="-269875"/>
            <a:r>
              <a:rPr lang="en-US" sz="2400" dirty="0" smtClean="0"/>
              <a:t>Page fault still may occur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5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7132"/>
            <a:ext cx="7772400" cy="975868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200" kern="12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Shared files</a:t>
            </a:r>
            <a:endParaRPr lang="en-US" sz="4200" kern="1200" cap="all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838200" y="1358150"/>
            <a:ext cx="7723094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When several users are working together on a project, they often need to </a:t>
            </a:r>
            <a:r>
              <a:rPr lang="en-US" sz="2400" dirty="0" smtClean="0"/>
              <a:t>share files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As </a:t>
            </a:r>
            <a:r>
              <a:rPr lang="en-US" sz="2400" dirty="0"/>
              <a:t>a result, it is often convenient for a shared file to appear </a:t>
            </a:r>
            <a:r>
              <a:rPr lang="en-US" sz="2400" dirty="0" smtClean="0"/>
              <a:t>simultaneously in </a:t>
            </a:r>
            <a:r>
              <a:rPr lang="en-US" sz="2400" dirty="0"/>
              <a:t>different directories belonging to different users. </a:t>
            </a: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814" y="3349071"/>
            <a:ext cx="4915866" cy="32888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2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7132"/>
            <a:ext cx="7772400" cy="975868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200" kern="12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Shared file problems</a:t>
            </a:r>
            <a:endParaRPr lang="en-US" sz="4200" kern="1200" cap="all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838200" y="1358150"/>
            <a:ext cx="7723094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If </a:t>
            </a:r>
            <a:r>
              <a:rPr lang="en-US" sz="2400" dirty="0"/>
              <a:t>directories really do contain disk addresses, then a copy of the disk addresses will have to be made in B’s directory when the file is linked.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either </a:t>
            </a:r>
            <a:r>
              <a:rPr lang="en-US" sz="2400" dirty="0" smtClean="0"/>
              <a:t>A or B </a:t>
            </a:r>
            <a:r>
              <a:rPr lang="en-US" sz="2400" dirty="0"/>
              <a:t>subsequently appends to the file, the new blocks will be listed only in the directory of the user doing the append. </a:t>
            </a:r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The </a:t>
            </a:r>
            <a:r>
              <a:rPr lang="en-US" sz="2400" dirty="0"/>
              <a:t>changes will not be visible to the other </a:t>
            </a:r>
            <a:r>
              <a:rPr lang="en-US" sz="2400" dirty="0" smtClean="0"/>
              <a:t>user</a:t>
            </a:r>
          </a:p>
          <a:p>
            <a:r>
              <a:rPr lang="en-US" sz="2400" b="1" dirty="0" smtClean="0"/>
              <a:t>Thus </a:t>
            </a:r>
            <a:r>
              <a:rPr lang="en-US" sz="2400" b="1" dirty="0"/>
              <a:t>defeating the purpose of sharing.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1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7132"/>
            <a:ext cx="7772400" cy="975868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200" kern="12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Shared files PROBLEMS SOLUTION 1</a:t>
            </a:r>
            <a:endParaRPr lang="en-US" sz="4200" kern="1200" cap="all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838200" y="1358150"/>
            <a:ext cx="7723094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Disk </a:t>
            </a:r>
            <a:r>
              <a:rPr lang="en-US" sz="2400" dirty="0"/>
              <a:t>blocks </a:t>
            </a:r>
            <a:r>
              <a:rPr lang="en-US" sz="2400" dirty="0" smtClean="0"/>
              <a:t>are not </a:t>
            </a:r>
            <a:r>
              <a:rPr lang="en-US" sz="2400" dirty="0"/>
              <a:t>listed in directories, but in </a:t>
            </a:r>
            <a:r>
              <a:rPr lang="en-US" sz="2400" dirty="0" smtClean="0"/>
              <a:t>a </a:t>
            </a:r>
            <a:r>
              <a:rPr lang="en-US" sz="2400" dirty="0" err="1" smtClean="0"/>
              <a:t>i</a:t>
            </a:r>
            <a:r>
              <a:rPr lang="en-US" sz="2400" dirty="0" smtClean="0"/>
              <a:t>-node.</a:t>
            </a:r>
            <a:endParaRPr lang="en-US" sz="2400" dirty="0"/>
          </a:p>
          <a:p>
            <a:r>
              <a:rPr lang="en-US" sz="2400" dirty="0"/>
              <a:t>The directories would then point just to the </a:t>
            </a:r>
            <a:r>
              <a:rPr lang="en-US" sz="2400" dirty="0" smtClean="0"/>
              <a:t>relevant </a:t>
            </a:r>
            <a:r>
              <a:rPr lang="en-US" sz="2400" dirty="0" err="1" smtClean="0"/>
              <a:t>i</a:t>
            </a:r>
            <a:r>
              <a:rPr lang="en-US" sz="2400" dirty="0" smtClean="0"/>
              <a:t>-nodes. 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7132"/>
            <a:ext cx="7772400" cy="975868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200" kern="12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Shared files PROBLEMS SOLUTION 1</a:t>
            </a:r>
            <a:endParaRPr lang="en-US" sz="4200" kern="1200" cap="all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838200" y="1358150"/>
            <a:ext cx="7723094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C00000"/>
                </a:solidFill>
              </a:rPr>
              <a:t>Drawbacks</a:t>
            </a:r>
            <a:endParaRPr lang="en-US" sz="2000" dirty="0">
              <a:solidFill>
                <a:srgbClr val="C00000"/>
              </a:solidFill>
            </a:endParaRPr>
          </a:p>
          <a:p>
            <a:pPr marL="896938" indent="-269875"/>
            <a:r>
              <a:rPr lang="en-US" sz="2000" dirty="0"/>
              <a:t>B links to the shared file, the </a:t>
            </a:r>
            <a:r>
              <a:rPr lang="en-US" sz="2000" dirty="0" err="1" smtClean="0"/>
              <a:t>i</a:t>
            </a:r>
            <a:r>
              <a:rPr lang="en-US" sz="2000" dirty="0" smtClean="0"/>
              <a:t>-node </a:t>
            </a:r>
            <a:r>
              <a:rPr lang="en-US" sz="2000" dirty="0"/>
              <a:t>records the file’s owner as </a:t>
            </a:r>
            <a:r>
              <a:rPr lang="en-US" sz="2000" dirty="0" smtClean="0"/>
              <a:t>A. </a:t>
            </a:r>
          </a:p>
          <a:p>
            <a:pPr marL="896938" indent="-269875"/>
            <a:r>
              <a:rPr lang="en-US" sz="2000" dirty="0" smtClean="0"/>
              <a:t>Creating a link </a:t>
            </a:r>
            <a:r>
              <a:rPr lang="en-US" sz="2000" dirty="0"/>
              <a:t>does not change the ownership </a:t>
            </a:r>
            <a:endParaRPr lang="en-US" sz="2000" dirty="0" smtClean="0"/>
          </a:p>
          <a:p>
            <a:pPr marL="896938" indent="-269875"/>
            <a:r>
              <a:rPr lang="en-US" sz="2000" dirty="0" smtClean="0"/>
              <a:t>But </a:t>
            </a:r>
            <a:r>
              <a:rPr lang="en-US" sz="2000" dirty="0"/>
              <a:t>it does increase the </a:t>
            </a:r>
            <a:r>
              <a:rPr lang="en-US" sz="2000" dirty="0" smtClean="0"/>
              <a:t>link count </a:t>
            </a:r>
            <a:r>
              <a:rPr lang="en-US" sz="2000" dirty="0"/>
              <a:t>in the </a:t>
            </a:r>
            <a:r>
              <a:rPr lang="en-US" sz="2000" dirty="0" err="1"/>
              <a:t>i</a:t>
            </a:r>
            <a:r>
              <a:rPr lang="en-US" sz="2000" dirty="0"/>
              <a:t>-node, so the system knows how many directory entries </a:t>
            </a:r>
            <a:r>
              <a:rPr lang="en-US" sz="2000" dirty="0" smtClean="0"/>
              <a:t>currently point </a:t>
            </a:r>
            <a:r>
              <a:rPr lang="en-US" sz="2000" dirty="0"/>
              <a:t>to the file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642" y="4699670"/>
            <a:ext cx="5648806" cy="198951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5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7132"/>
            <a:ext cx="7772400" cy="975868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200" kern="12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Shared files PROBLEMS SOLUTION 1</a:t>
            </a:r>
            <a:endParaRPr lang="en-US" sz="4200" kern="1200" cap="all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838200" y="1358150"/>
            <a:ext cx="7723094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C00000"/>
                </a:solidFill>
              </a:rPr>
              <a:t>Drawbacks</a:t>
            </a:r>
            <a:endParaRPr lang="en-US" sz="2000" dirty="0">
              <a:solidFill>
                <a:srgbClr val="C00000"/>
              </a:solidFill>
            </a:endParaRPr>
          </a:p>
          <a:p>
            <a:pPr marL="896938" indent="-269875"/>
            <a:r>
              <a:rPr lang="en-US" sz="2000" dirty="0" smtClean="0"/>
              <a:t>If A later removes the file, the </a:t>
            </a:r>
            <a:r>
              <a:rPr lang="en-US" sz="2000" dirty="0"/>
              <a:t>only thing to do is remove </a:t>
            </a:r>
            <a:r>
              <a:rPr lang="en-US" sz="2000" dirty="0" smtClean="0"/>
              <a:t>A’s </a:t>
            </a:r>
            <a:r>
              <a:rPr lang="en-US" sz="2000" dirty="0"/>
              <a:t>directory entry, but leave the </a:t>
            </a:r>
            <a:r>
              <a:rPr lang="en-US" sz="2000" dirty="0" err="1"/>
              <a:t>i</a:t>
            </a:r>
            <a:r>
              <a:rPr lang="en-US" sz="2000" dirty="0"/>
              <a:t>-node </a:t>
            </a:r>
            <a:r>
              <a:rPr lang="en-US" sz="2000" dirty="0" smtClean="0"/>
              <a:t>intact, with </a:t>
            </a:r>
            <a:r>
              <a:rPr lang="en-US" sz="2000" dirty="0"/>
              <a:t>count set to 1, </a:t>
            </a:r>
            <a:endParaRPr lang="en-US" sz="2000" dirty="0" smtClean="0"/>
          </a:p>
          <a:p>
            <a:pPr marL="896938" indent="-269875"/>
            <a:r>
              <a:rPr lang="en-US" sz="2000" dirty="0" smtClean="0"/>
              <a:t>We </a:t>
            </a:r>
            <a:r>
              <a:rPr lang="en-US" sz="2000" dirty="0"/>
              <a:t>now </a:t>
            </a:r>
            <a:r>
              <a:rPr lang="en-US" sz="2000" dirty="0" smtClean="0"/>
              <a:t>have </a:t>
            </a:r>
            <a:r>
              <a:rPr lang="en-US" sz="2000" dirty="0"/>
              <a:t>a situation in which </a:t>
            </a:r>
            <a:r>
              <a:rPr lang="en-US" sz="2000" dirty="0" smtClean="0"/>
              <a:t>B is </a:t>
            </a:r>
            <a:r>
              <a:rPr lang="en-US" sz="2000" dirty="0"/>
              <a:t>the only user having a directory entry for a file owned by </a:t>
            </a:r>
            <a:r>
              <a:rPr lang="en-US" sz="2000" dirty="0" smtClean="0"/>
              <a:t>A. </a:t>
            </a:r>
          </a:p>
          <a:p>
            <a:pPr marL="896938" indent="-269875"/>
            <a:r>
              <a:rPr lang="en-US" sz="2000" b="1" dirty="0" smtClean="0"/>
              <a:t>If </a:t>
            </a:r>
            <a:r>
              <a:rPr lang="en-US" sz="2000" b="1" dirty="0"/>
              <a:t>the system </a:t>
            </a:r>
            <a:r>
              <a:rPr lang="en-US" sz="2000" b="1" dirty="0" smtClean="0"/>
              <a:t>does accounting </a:t>
            </a:r>
            <a:r>
              <a:rPr lang="en-US" sz="2000" b="1" dirty="0"/>
              <a:t>or has quotas</a:t>
            </a:r>
            <a:r>
              <a:rPr lang="en-US" sz="2000" dirty="0"/>
              <a:t>, </a:t>
            </a:r>
            <a:r>
              <a:rPr lang="en-US" sz="2000" dirty="0" smtClean="0"/>
              <a:t>A </a:t>
            </a:r>
            <a:r>
              <a:rPr lang="en-US" sz="2000" dirty="0"/>
              <a:t>will continue to be billed for the file until B decides </a:t>
            </a:r>
            <a:r>
              <a:rPr lang="en-US" sz="2000" dirty="0" smtClean="0"/>
              <a:t>to remove </a:t>
            </a:r>
            <a:r>
              <a:rPr lang="en-US" sz="2000" dirty="0"/>
              <a:t>it, if ever, at which time the count goes to 0 and the file is deleted.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system consists of two distinct parts: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collection </a:t>
            </a:r>
            <a:r>
              <a:rPr lang="en-US" i="1" dirty="0"/>
              <a:t>of </a:t>
            </a:r>
            <a:r>
              <a:rPr lang="en-US" i="1" dirty="0" smtClean="0"/>
              <a:t>files </a:t>
            </a:r>
          </a:p>
          <a:p>
            <a:pPr lvl="2"/>
            <a:r>
              <a:rPr lang="en-US" dirty="0" smtClean="0"/>
              <a:t>each </a:t>
            </a:r>
            <a:r>
              <a:rPr lang="en-US" dirty="0"/>
              <a:t>storing </a:t>
            </a:r>
            <a:r>
              <a:rPr lang="en-US" dirty="0" smtClean="0"/>
              <a:t>related data </a:t>
            </a:r>
          </a:p>
          <a:p>
            <a:pPr lvl="1"/>
            <a:r>
              <a:rPr lang="en-US" dirty="0" smtClean="0"/>
              <a:t>A Directory structure</a:t>
            </a:r>
            <a:endParaRPr lang="en-US" i="1" dirty="0" smtClean="0"/>
          </a:p>
          <a:p>
            <a:pPr lvl="2"/>
            <a:r>
              <a:rPr lang="en-US" dirty="0" smtClean="0"/>
              <a:t>organize </a:t>
            </a:r>
            <a:r>
              <a:rPr lang="en-US" dirty="0"/>
              <a:t>and </a:t>
            </a:r>
            <a:r>
              <a:rPr lang="en-US" dirty="0" smtClean="0"/>
              <a:t>provide </a:t>
            </a:r>
            <a:r>
              <a:rPr lang="en-US" dirty="0"/>
              <a:t>information </a:t>
            </a:r>
            <a:r>
              <a:rPr lang="en-US" dirty="0" smtClean="0"/>
              <a:t>about all </a:t>
            </a:r>
            <a:r>
              <a:rPr lang="en-US" dirty="0"/>
              <a:t>the files in the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7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7132"/>
            <a:ext cx="7772400" cy="975868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200" kern="12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Shared files PROBLEMS SOLUTION 2</a:t>
            </a:r>
            <a:endParaRPr lang="en-US" sz="4200" kern="1200" cap="all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838200" y="1358150"/>
            <a:ext cx="7723094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 links to one of </a:t>
            </a:r>
            <a:r>
              <a:rPr lang="en-US" sz="2400" dirty="0" smtClean="0"/>
              <a:t>A’s </a:t>
            </a:r>
            <a:r>
              <a:rPr lang="en-US" sz="2400" dirty="0"/>
              <a:t>files by having the system create </a:t>
            </a:r>
            <a:r>
              <a:rPr lang="en-US" sz="2400" dirty="0" smtClean="0"/>
              <a:t>a new </a:t>
            </a:r>
            <a:r>
              <a:rPr lang="en-US" sz="2400" dirty="0"/>
              <a:t>file, of type LINK, and entering that file in B’s directory.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new file contains just the path name of the file to which it is linked. </a:t>
            </a:r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B reads from </a:t>
            </a:r>
            <a:r>
              <a:rPr lang="en-US" sz="2400" dirty="0" smtClean="0"/>
              <a:t>the linked </a:t>
            </a:r>
            <a:r>
              <a:rPr lang="en-US" sz="2400" dirty="0"/>
              <a:t>file, the operating system sees that the file being read from is of type </a:t>
            </a:r>
            <a:r>
              <a:rPr lang="en-US" sz="2400" dirty="0" smtClean="0"/>
              <a:t>LINK, looks </a:t>
            </a:r>
            <a:r>
              <a:rPr lang="en-US" sz="2400" dirty="0"/>
              <a:t>up the name of the file, and reads that file.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approach is called </a:t>
            </a:r>
            <a:r>
              <a:rPr lang="en-US" sz="2400" dirty="0" smtClean="0">
                <a:solidFill>
                  <a:srgbClr val="00B050"/>
                </a:solidFill>
              </a:rPr>
              <a:t>symbolic</a:t>
            </a:r>
            <a:r>
              <a:rPr lang="en-US" sz="2400" dirty="0" smtClean="0"/>
              <a:t> linking</a:t>
            </a:r>
            <a:r>
              <a:rPr lang="en-US" sz="2400" dirty="0"/>
              <a:t>, to contrast it with traditional (</a:t>
            </a:r>
            <a:r>
              <a:rPr lang="en-US" sz="2400" dirty="0">
                <a:solidFill>
                  <a:srgbClr val="C00000"/>
                </a:solidFill>
              </a:rPr>
              <a:t>hard</a:t>
            </a:r>
            <a:r>
              <a:rPr lang="en-US" sz="2400" dirty="0"/>
              <a:t>) linking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8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7132"/>
            <a:ext cx="7772400" cy="975868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200" kern="12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Shared files PROBLEMS SOLUTION 2</a:t>
            </a:r>
            <a:endParaRPr lang="en-US" sz="4200" kern="1200" cap="all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838200" y="1358150"/>
            <a:ext cx="7723094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C00000"/>
                </a:solidFill>
              </a:rPr>
              <a:t>Advantages</a:t>
            </a:r>
            <a:endParaRPr lang="en-US" sz="2000" dirty="0">
              <a:solidFill>
                <a:srgbClr val="C00000"/>
              </a:solidFill>
            </a:endParaRPr>
          </a:p>
          <a:p>
            <a:pPr marL="896938" indent="-269875"/>
            <a:r>
              <a:rPr lang="en-US" sz="2000" dirty="0"/>
              <a:t>With symbolic links </a:t>
            </a:r>
            <a:r>
              <a:rPr lang="en-US" sz="2000" dirty="0" smtClean="0"/>
              <a:t>previously described </a:t>
            </a:r>
            <a:r>
              <a:rPr lang="en-US" sz="2000" dirty="0"/>
              <a:t>problem does not arise because only the true </a:t>
            </a:r>
            <a:r>
              <a:rPr lang="en-US" sz="2000" dirty="0" smtClean="0"/>
              <a:t>owner has </a:t>
            </a:r>
            <a:r>
              <a:rPr lang="en-US" sz="2000" dirty="0"/>
              <a:t>a pointer to the </a:t>
            </a:r>
            <a:r>
              <a:rPr lang="en-US" sz="2000" dirty="0" err="1"/>
              <a:t>i</a:t>
            </a:r>
            <a:r>
              <a:rPr lang="en-US" sz="2000" dirty="0"/>
              <a:t>-node. </a:t>
            </a:r>
            <a:endParaRPr lang="en-US" sz="2000" dirty="0" smtClean="0"/>
          </a:p>
          <a:p>
            <a:pPr marL="896938" indent="-269875"/>
            <a:r>
              <a:rPr lang="en-US" sz="2000" dirty="0" smtClean="0"/>
              <a:t>Users </a:t>
            </a:r>
            <a:r>
              <a:rPr lang="en-US" sz="2000" dirty="0"/>
              <a:t>who have linked to the file just have path </a:t>
            </a:r>
            <a:r>
              <a:rPr lang="en-US" sz="2000" dirty="0" smtClean="0"/>
              <a:t>names, not </a:t>
            </a:r>
            <a:r>
              <a:rPr lang="en-US" sz="2000" dirty="0" err="1"/>
              <a:t>i</a:t>
            </a:r>
            <a:r>
              <a:rPr lang="en-US" sz="2000" dirty="0"/>
              <a:t>-node pointers. </a:t>
            </a:r>
            <a:endParaRPr lang="en-US" sz="2000" dirty="0" smtClean="0"/>
          </a:p>
          <a:p>
            <a:pPr marL="896938" indent="-269875"/>
            <a:r>
              <a:rPr lang="en-US" sz="2000" dirty="0" smtClean="0"/>
              <a:t>When </a:t>
            </a:r>
            <a:r>
              <a:rPr lang="en-US" sz="2000" dirty="0"/>
              <a:t>the owner removes the file, it is destroyed. </a:t>
            </a:r>
            <a:r>
              <a:rPr lang="en-US" sz="2000" dirty="0" smtClean="0"/>
              <a:t>Subsequent attempts </a:t>
            </a:r>
            <a:r>
              <a:rPr lang="en-US" sz="2000" dirty="0"/>
              <a:t>to use the file via a symbolic link will fail when the system is unable </a:t>
            </a:r>
            <a:r>
              <a:rPr lang="en-US" sz="2000" dirty="0" smtClean="0"/>
              <a:t>to locate </a:t>
            </a:r>
            <a:r>
              <a:rPr lang="en-US" sz="2000" dirty="0"/>
              <a:t>the file. </a:t>
            </a:r>
            <a:endParaRPr lang="en-US" sz="2000" dirty="0" smtClean="0"/>
          </a:p>
          <a:p>
            <a:pPr marL="896938" indent="-269875"/>
            <a:r>
              <a:rPr lang="en-US" sz="2000" dirty="0" smtClean="0"/>
              <a:t>Removing </a:t>
            </a:r>
            <a:r>
              <a:rPr lang="en-US" sz="2000" dirty="0"/>
              <a:t>a symbolic link does not affect the file at all</a:t>
            </a:r>
            <a:r>
              <a:rPr lang="en-US" sz="2000" dirty="0" smtClean="0"/>
              <a:t>.</a:t>
            </a:r>
          </a:p>
          <a:p>
            <a:pPr marL="896938" indent="-269875"/>
            <a:r>
              <a:rPr lang="en-US" sz="2000" dirty="0" smtClean="0"/>
              <a:t>They </a:t>
            </a:r>
            <a:r>
              <a:rPr lang="en-US" sz="2000" dirty="0"/>
              <a:t>can be used to link to </a:t>
            </a:r>
            <a:r>
              <a:rPr lang="en-US" sz="2000" dirty="0" smtClean="0"/>
              <a:t>files on </a:t>
            </a:r>
            <a:r>
              <a:rPr lang="en-US" sz="2000" dirty="0"/>
              <a:t>machines anywhere in the world, by simply providing the network </a:t>
            </a:r>
            <a:r>
              <a:rPr lang="en-US" sz="2000"/>
              <a:t>address </a:t>
            </a:r>
            <a:r>
              <a:rPr lang="en-US" sz="2000" smtClean="0"/>
              <a:t>of the </a:t>
            </a:r>
            <a:r>
              <a:rPr lang="en-US" sz="2000" dirty="0"/>
              <a:t>machine where the file resides in addition to its path on that machine.</a:t>
            </a:r>
          </a:p>
          <a:p>
            <a:pPr marL="896938" indent="-269875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4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1696" y="2383720"/>
            <a:ext cx="7024680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0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9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0" y="84583"/>
            <a:ext cx="7772400" cy="975868"/>
          </a:xfrm>
        </p:spPr>
        <p:txBody>
          <a:bodyPr/>
          <a:lstStyle/>
          <a:p>
            <a:r>
              <a:rPr lang="en-US" dirty="0" smtClean="0"/>
              <a:t>Directories/Folders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424" y="1225924"/>
            <a:ext cx="8308982" cy="5411986"/>
          </a:xfrm>
        </p:spPr>
        <p:txBody>
          <a:bodyPr/>
          <a:lstStyle/>
          <a:p>
            <a:r>
              <a:rPr lang="en-US" dirty="0"/>
              <a:t>Naming is nice, but limited</a:t>
            </a:r>
          </a:p>
          <a:p>
            <a:r>
              <a:rPr lang="en-US" dirty="0"/>
              <a:t>Humans like to group things together for convenience</a:t>
            </a:r>
          </a:p>
          <a:p>
            <a:r>
              <a:rPr lang="en-US" dirty="0"/>
              <a:t>File systems allow this to be done with </a:t>
            </a:r>
            <a:r>
              <a:rPr lang="en-US" i="1" dirty="0"/>
              <a:t>directories</a:t>
            </a:r>
            <a:r>
              <a:rPr lang="en-US" dirty="0"/>
              <a:t> (sometimes called </a:t>
            </a:r>
            <a:r>
              <a:rPr lang="en-US" i="1" dirty="0"/>
              <a:t>folders</a:t>
            </a:r>
            <a:r>
              <a:rPr lang="en-US" dirty="0"/>
              <a:t>)</a:t>
            </a:r>
          </a:p>
          <a:p>
            <a:r>
              <a:rPr lang="en-US" dirty="0"/>
              <a:t>Grouping makes it easier to</a:t>
            </a:r>
          </a:p>
          <a:p>
            <a:pPr lvl="1"/>
            <a:r>
              <a:rPr lang="en-US" dirty="0"/>
              <a:t>Find files in the first place: remember the enclosing directories for the file</a:t>
            </a:r>
          </a:p>
          <a:p>
            <a:pPr lvl="1"/>
            <a:r>
              <a:rPr lang="en-US" dirty="0"/>
              <a:t>Locate related files (or just determine which files are related)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0" y="84583"/>
            <a:ext cx="7772400" cy="975868"/>
          </a:xfrm>
        </p:spPr>
        <p:txBody>
          <a:bodyPr>
            <a:normAutofit fontScale="90000"/>
          </a:bodyPr>
          <a:lstStyle/>
          <a:p>
            <a:r>
              <a:rPr lang="en-US" dirty="0"/>
              <a:t>Single-level directory systems</a:t>
            </a: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>
          <a:xfrm>
            <a:off x="721661" y="3973607"/>
            <a:ext cx="8116888" cy="24003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One directory in the file system</a:t>
            </a:r>
          </a:p>
          <a:p>
            <a:r>
              <a:rPr lang="en-US" sz="2400" dirty="0" smtClean="0"/>
              <a:t>Example directory</a:t>
            </a:r>
          </a:p>
          <a:p>
            <a:pPr lvl="1"/>
            <a:r>
              <a:rPr lang="en-US" sz="2000" dirty="0" smtClean="0"/>
              <a:t>Contains 4 files (</a:t>
            </a:r>
            <a:r>
              <a:rPr lang="en-US" sz="2000" i="1" dirty="0" smtClean="0"/>
              <a:t>foo</a:t>
            </a:r>
            <a:r>
              <a:rPr lang="en-US" sz="2000" dirty="0" smtClean="0"/>
              <a:t>, </a:t>
            </a:r>
            <a:r>
              <a:rPr lang="en-US" sz="2000" i="1" dirty="0" smtClean="0"/>
              <a:t>bar</a:t>
            </a:r>
            <a:r>
              <a:rPr lang="en-US" sz="2000" dirty="0" smtClean="0"/>
              <a:t>, </a:t>
            </a:r>
            <a:r>
              <a:rPr lang="en-US" sz="2000" i="1" dirty="0" err="1" smtClean="0"/>
              <a:t>baz</a:t>
            </a:r>
            <a:r>
              <a:rPr lang="en-US" sz="2000" dirty="0" smtClean="0"/>
              <a:t>, </a:t>
            </a:r>
            <a:r>
              <a:rPr lang="en-US" sz="2000" i="1" dirty="0" smtClean="0"/>
              <a:t>blah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owned by 3 different people: A, B, and C (owners shown in red)</a:t>
            </a:r>
          </a:p>
          <a:p>
            <a:r>
              <a:rPr lang="en-US" sz="2400" dirty="0" smtClean="0"/>
              <a:t>Problem: what if user B wants to create a file called </a:t>
            </a:r>
            <a:r>
              <a:rPr lang="en-US" sz="2400" i="1" dirty="0" smtClean="0"/>
              <a:t>foo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836898" y="1420907"/>
            <a:ext cx="1295400" cy="609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Root</a:t>
            </a:r>
            <a:br>
              <a:rPr lang="en-US" sz="1800"/>
            </a:br>
            <a:r>
              <a:rPr lang="en-US" sz="1800"/>
              <a:t>directory</a:t>
            </a: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770098" y="2563907"/>
            <a:ext cx="7620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ED181E"/>
                </a:solidFill>
              </a:rPr>
              <a:t>A</a:t>
            </a:r>
            <a:r>
              <a:rPr lang="en-US" sz="1800"/>
              <a:t/>
            </a:r>
            <a:br>
              <a:rPr lang="en-US" sz="1800"/>
            </a:br>
            <a:r>
              <a:rPr lang="en-US" sz="1800" i="1"/>
              <a:t>foo</a:t>
            </a:r>
            <a:endParaRPr lang="en-US" sz="1800"/>
          </a:p>
        </p:txBody>
      </p:sp>
      <p:sp>
        <p:nvSpPr>
          <p:cNvPr id="9" name="Oval 13"/>
          <p:cNvSpPr>
            <a:spLocks noChangeArrowheads="1"/>
          </p:cNvSpPr>
          <p:nvPr/>
        </p:nvSpPr>
        <p:spPr bwMode="auto">
          <a:xfrm>
            <a:off x="3684498" y="2563907"/>
            <a:ext cx="7620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ED181E"/>
                </a:solidFill>
              </a:rPr>
              <a:t>A</a:t>
            </a:r>
            <a:r>
              <a:rPr lang="en-US" sz="1800"/>
              <a:t/>
            </a:r>
            <a:br>
              <a:rPr lang="en-US" sz="1800"/>
            </a:br>
            <a:r>
              <a:rPr lang="en-US" sz="1800" i="1"/>
              <a:t>bar</a:t>
            </a:r>
            <a:endParaRPr lang="en-US" sz="1800"/>
          </a:p>
        </p:txBody>
      </p:sp>
      <p:sp>
        <p:nvSpPr>
          <p:cNvPr id="10" name="Oval 14"/>
          <p:cNvSpPr>
            <a:spLocks noChangeArrowheads="1"/>
          </p:cNvSpPr>
          <p:nvPr/>
        </p:nvSpPr>
        <p:spPr bwMode="auto">
          <a:xfrm>
            <a:off x="4598898" y="2563907"/>
            <a:ext cx="7620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ED181E"/>
                </a:solidFill>
              </a:rPr>
              <a:t>B</a:t>
            </a:r>
            <a:r>
              <a:rPr lang="en-US" sz="1800"/>
              <a:t/>
            </a:r>
            <a:br>
              <a:rPr lang="en-US" sz="1800"/>
            </a:br>
            <a:r>
              <a:rPr lang="en-US" sz="1800" i="1"/>
              <a:t>baz</a:t>
            </a:r>
            <a:endParaRPr lang="en-US" sz="1800"/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5513298" y="2563907"/>
            <a:ext cx="7620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ED181E"/>
                </a:solidFill>
              </a:rPr>
              <a:t>C</a:t>
            </a:r>
            <a:r>
              <a:rPr lang="en-US" sz="1800"/>
              <a:t/>
            </a:r>
            <a:br>
              <a:rPr lang="en-US" sz="1800"/>
            </a:br>
            <a:r>
              <a:rPr lang="en-US" sz="1800" i="1"/>
              <a:t>blah</a:t>
            </a:r>
            <a:endParaRPr lang="en-US" sz="1800"/>
          </a:p>
        </p:txBody>
      </p:sp>
      <p:cxnSp>
        <p:nvCxnSpPr>
          <p:cNvPr id="12" name="AutoShape 16"/>
          <p:cNvCxnSpPr>
            <a:cxnSpLocks noChangeShapeType="1"/>
            <a:stCxn id="7" idx="2"/>
            <a:endCxn id="8" idx="7"/>
          </p:cNvCxnSpPr>
          <p:nvPr/>
        </p:nvCxnSpPr>
        <p:spPr bwMode="auto">
          <a:xfrm flipH="1">
            <a:off x="3420973" y="2030507"/>
            <a:ext cx="1063625" cy="644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7"/>
          <p:cNvCxnSpPr>
            <a:cxnSpLocks noChangeShapeType="1"/>
            <a:stCxn id="7" idx="2"/>
            <a:endCxn id="9" idx="0"/>
          </p:cNvCxnSpPr>
          <p:nvPr/>
        </p:nvCxnSpPr>
        <p:spPr bwMode="auto">
          <a:xfrm flipH="1">
            <a:off x="4065498" y="2030507"/>
            <a:ext cx="419100" cy="533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8"/>
          <p:cNvCxnSpPr>
            <a:cxnSpLocks noChangeShapeType="1"/>
            <a:stCxn id="7" idx="2"/>
            <a:endCxn id="10" idx="0"/>
          </p:cNvCxnSpPr>
          <p:nvPr/>
        </p:nvCxnSpPr>
        <p:spPr bwMode="auto">
          <a:xfrm>
            <a:off x="4484598" y="2030507"/>
            <a:ext cx="495300" cy="533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9"/>
          <p:cNvCxnSpPr>
            <a:cxnSpLocks noChangeShapeType="1"/>
            <a:stCxn id="7" idx="2"/>
            <a:endCxn id="11" idx="1"/>
          </p:cNvCxnSpPr>
          <p:nvPr/>
        </p:nvCxnSpPr>
        <p:spPr bwMode="auto">
          <a:xfrm>
            <a:off x="4484598" y="2030507"/>
            <a:ext cx="1139825" cy="644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0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0" y="84583"/>
            <a:ext cx="7772400" cy="975868"/>
          </a:xfrm>
        </p:spPr>
        <p:txBody>
          <a:bodyPr>
            <a:normAutofit fontScale="90000"/>
          </a:bodyPr>
          <a:lstStyle/>
          <a:p>
            <a:r>
              <a:rPr lang="en-US" dirty="0"/>
              <a:t>Two-level directory system</a:t>
            </a:r>
          </a:p>
        </p:txBody>
      </p:sp>
      <p:sp>
        <p:nvSpPr>
          <p:cNvPr id="16" name="Rectangle 8"/>
          <p:cNvSpPr txBox="1">
            <a:spLocks noChangeArrowheads="1"/>
          </p:cNvSpPr>
          <p:nvPr/>
        </p:nvSpPr>
        <p:spPr>
          <a:xfrm>
            <a:off x="793375" y="3901885"/>
            <a:ext cx="8116888" cy="24003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Solves naming problem: each user has her own directory</a:t>
            </a:r>
          </a:p>
          <a:p>
            <a:r>
              <a:rPr lang="en-US" sz="2400" smtClean="0"/>
              <a:t>Multiple users can use the same file name</a:t>
            </a:r>
          </a:p>
          <a:p>
            <a:r>
              <a:rPr lang="en-US" sz="2400" smtClean="0"/>
              <a:t>By default, users access files in their own directories</a:t>
            </a:r>
          </a:p>
          <a:p>
            <a:r>
              <a:rPr lang="en-US" sz="2400" smtClean="0"/>
              <a:t>Extension: allow users to access files in others’ directories</a:t>
            </a:r>
            <a:endParaRPr lang="en-US" sz="2400"/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3231775" y="1272985"/>
            <a:ext cx="1295400" cy="609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Root</a:t>
            </a:r>
            <a:br>
              <a:rPr lang="en-US" sz="1800"/>
            </a:br>
            <a:r>
              <a:rPr lang="en-US" sz="1800"/>
              <a:t>directory</a:t>
            </a:r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>
            <a:off x="1707775" y="3101785"/>
            <a:ext cx="7620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ED181E"/>
                </a:solidFill>
              </a:rPr>
              <a:t>A</a:t>
            </a:r>
            <a:r>
              <a:rPr lang="en-US" sz="1800"/>
              <a:t/>
            </a:r>
            <a:br>
              <a:rPr lang="en-US" sz="1800"/>
            </a:br>
            <a:r>
              <a:rPr lang="en-US" sz="1800" i="1"/>
              <a:t>foo</a:t>
            </a:r>
            <a:endParaRPr lang="en-US" sz="1800"/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2622175" y="3101785"/>
            <a:ext cx="7620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ED181E"/>
                </a:solidFill>
              </a:rPr>
              <a:t>A</a:t>
            </a:r>
            <a:r>
              <a:rPr lang="en-US" sz="1800"/>
              <a:t/>
            </a:r>
            <a:br>
              <a:rPr lang="en-US" sz="1800"/>
            </a:br>
            <a:r>
              <a:rPr lang="en-US" sz="1800" i="1"/>
              <a:t>bar</a:t>
            </a:r>
            <a:endParaRPr lang="en-US" sz="1800"/>
          </a:p>
        </p:txBody>
      </p:sp>
      <p:sp>
        <p:nvSpPr>
          <p:cNvPr id="20" name="Oval 12"/>
          <p:cNvSpPr>
            <a:spLocks noChangeArrowheads="1"/>
          </p:cNvSpPr>
          <p:nvPr/>
        </p:nvSpPr>
        <p:spPr bwMode="auto">
          <a:xfrm>
            <a:off x="3536575" y="3101785"/>
            <a:ext cx="7620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ED181E"/>
                </a:solidFill>
              </a:rPr>
              <a:t>B</a:t>
            </a:r>
            <a:r>
              <a:rPr lang="en-US" sz="1800"/>
              <a:t/>
            </a:r>
            <a:br>
              <a:rPr lang="en-US" sz="1800"/>
            </a:br>
            <a:r>
              <a:rPr lang="en-US" sz="1800" i="1"/>
              <a:t>foo</a:t>
            </a:r>
            <a:endParaRPr lang="en-US" sz="1800"/>
          </a:p>
        </p:txBody>
      </p:sp>
      <p:sp>
        <p:nvSpPr>
          <p:cNvPr id="21" name="Oval 13"/>
          <p:cNvSpPr>
            <a:spLocks noChangeArrowheads="1"/>
          </p:cNvSpPr>
          <p:nvPr/>
        </p:nvSpPr>
        <p:spPr bwMode="auto">
          <a:xfrm>
            <a:off x="4450975" y="3101785"/>
            <a:ext cx="7620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ED181E"/>
                </a:solidFill>
              </a:rPr>
              <a:t>B</a:t>
            </a:r>
            <a:r>
              <a:rPr lang="en-US" sz="1800"/>
              <a:t/>
            </a:r>
            <a:br>
              <a:rPr lang="en-US" sz="1800"/>
            </a:br>
            <a:r>
              <a:rPr lang="en-US" sz="1800" i="1"/>
              <a:t>baz</a:t>
            </a:r>
            <a:endParaRPr lang="en-US" sz="1800"/>
          </a:p>
        </p:txBody>
      </p:sp>
      <p:cxnSp>
        <p:nvCxnSpPr>
          <p:cNvPr id="22" name="AutoShape 14"/>
          <p:cNvCxnSpPr>
            <a:cxnSpLocks noChangeShapeType="1"/>
            <a:stCxn id="17" idx="2"/>
            <a:endCxn id="25" idx="0"/>
          </p:cNvCxnSpPr>
          <p:nvPr/>
        </p:nvCxnSpPr>
        <p:spPr bwMode="auto">
          <a:xfrm flipH="1">
            <a:off x="2584075" y="1882585"/>
            <a:ext cx="129540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15"/>
          <p:cNvCxnSpPr>
            <a:cxnSpLocks noChangeShapeType="1"/>
            <a:stCxn id="17" idx="2"/>
            <a:endCxn id="26" idx="0"/>
          </p:cNvCxnSpPr>
          <p:nvPr/>
        </p:nvCxnSpPr>
        <p:spPr bwMode="auto">
          <a:xfrm>
            <a:off x="3879475" y="1882585"/>
            <a:ext cx="45720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16"/>
          <p:cNvCxnSpPr>
            <a:cxnSpLocks noChangeShapeType="1"/>
            <a:stCxn id="17" idx="2"/>
            <a:endCxn id="27" idx="0"/>
          </p:cNvCxnSpPr>
          <p:nvPr/>
        </p:nvCxnSpPr>
        <p:spPr bwMode="auto">
          <a:xfrm>
            <a:off x="3879475" y="1882585"/>
            <a:ext cx="274320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2393575" y="2187385"/>
            <a:ext cx="381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ED181E"/>
                </a:solidFill>
              </a:rPr>
              <a:t>A</a:t>
            </a:r>
            <a:endParaRPr lang="en-US" sz="1800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4146175" y="2187385"/>
            <a:ext cx="381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ED181E"/>
                </a:solidFill>
              </a:rPr>
              <a:t>B</a:t>
            </a:r>
            <a:endParaRPr lang="en-US" sz="1800"/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6432175" y="2187385"/>
            <a:ext cx="381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ED181E"/>
                </a:solidFill>
              </a:rPr>
              <a:t>C</a:t>
            </a:r>
            <a:endParaRPr lang="en-US" sz="1800"/>
          </a:p>
        </p:txBody>
      </p:sp>
      <p:sp>
        <p:nvSpPr>
          <p:cNvPr id="28" name="Oval 22"/>
          <p:cNvSpPr>
            <a:spLocks noChangeArrowheads="1"/>
          </p:cNvSpPr>
          <p:nvPr/>
        </p:nvSpPr>
        <p:spPr bwMode="auto">
          <a:xfrm>
            <a:off x="5365375" y="3101785"/>
            <a:ext cx="7620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ED181E"/>
                </a:solidFill>
              </a:rPr>
              <a:t>C</a:t>
            </a:r>
            <a:r>
              <a:rPr lang="en-US" sz="1800"/>
              <a:t/>
            </a:r>
            <a:br>
              <a:rPr lang="en-US" sz="1800"/>
            </a:br>
            <a:r>
              <a:rPr lang="en-US" sz="1800" i="1"/>
              <a:t>bar</a:t>
            </a:r>
            <a:endParaRPr lang="en-US" sz="1800"/>
          </a:p>
        </p:txBody>
      </p:sp>
      <p:sp>
        <p:nvSpPr>
          <p:cNvPr id="29" name="Oval 23"/>
          <p:cNvSpPr>
            <a:spLocks noChangeArrowheads="1"/>
          </p:cNvSpPr>
          <p:nvPr/>
        </p:nvSpPr>
        <p:spPr bwMode="auto">
          <a:xfrm>
            <a:off x="6279775" y="3101785"/>
            <a:ext cx="7620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ED181E"/>
                </a:solidFill>
              </a:rPr>
              <a:t>C</a:t>
            </a:r>
            <a:r>
              <a:rPr lang="en-US" sz="1800"/>
              <a:t/>
            </a:r>
            <a:br>
              <a:rPr lang="en-US" sz="1800"/>
            </a:br>
            <a:r>
              <a:rPr lang="en-US" sz="1800" i="1"/>
              <a:t>foo</a:t>
            </a:r>
            <a:endParaRPr lang="en-US" sz="1800"/>
          </a:p>
        </p:txBody>
      </p: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7194175" y="3101785"/>
            <a:ext cx="7620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ED181E"/>
                </a:solidFill>
              </a:rPr>
              <a:t>C</a:t>
            </a:r>
            <a:r>
              <a:rPr lang="en-US" sz="1800"/>
              <a:t/>
            </a:r>
            <a:br>
              <a:rPr lang="en-US" sz="1800"/>
            </a:br>
            <a:r>
              <a:rPr lang="en-US" sz="1800" i="1"/>
              <a:t>blah</a:t>
            </a:r>
            <a:endParaRPr lang="en-US" sz="1800"/>
          </a:p>
        </p:txBody>
      </p:sp>
      <p:cxnSp>
        <p:nvCxnSpPr>
          <p:cNvPr id="31" name="AutoShape 25"/>
          <p:cNvCxnSpPr>
            <a:cxnSpLocks noChangeShapeType="1"/>
            <a:stCxn id="25" idx="2"/>
            <a:endCxn id="18" idx="0"/>
          </p:cNvCxnSpPr>
          <p:nvPr/>
        </p:nvCxnSpPr>
        <p:spPr bwMode="auto">
          <a:xfrm flipH="1">
            <a:off x="2088775" y="2568385"/>
            <a:ext cx="495300" cy="533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26"/>
          <p:cNvCxnSpPr>
            <a:cxnSpLocks noChangeShapeType="1"/>
            <a:stCxn id="25" idx="2"/>
            <a:endCxn id="19" idx="0"/>
          </p:cNvCxnSpPr>
          <p:nvPr/>
        </p:nvCxnSpPr>
        <p:spPr bwMode="auto">
          <a:xfrm>
            <a:off x="2584075" y="2568385"/>
            <a:ext cx="419100" cy="533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27"/>
          <p:cNvCxnSpPr>
            <a:cxnSpLocks noChangeShapeType="1"/>
            <a:stCxn id="26" idx="2"/>
            <a:endCxn id="20" idx="0"/>
          </p:cNvCxnSpPr>
          <p:nvPr/>
        </p:nvCxnSpPr>
        <p:spPr bwMode="auto">
          <a:xfrm flipH="1">
            <a:off x="3917575" y="2568385"/>
            <a:ext cx="419100" cy="533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28"/>
          <p:cNvCxnSpPr>
            <a:cxnSpLocks noChangeShapeType="1"/>
            <a:stCxn id="26" idx="2"/>
            <a:endCxn id="21" idx="0"/>
          </p:cNvCxnSpPr>
          <p:nvPr/>
        </p:nvCxnSpPr>
        <p:spPr bwMode="auto">
          <a:xfrm>
            <a:off x="4336675" y="2568385"/>
            <a:ext cx="495300" cy="533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29"/>
          <p:cNvCxnSpPr>
            <a:cxnSpLocks noChangeShapeType="1"/>
            <a:stCxn id="27" idx="2"/>
            <a:endCxn id="28" idx="0"/>
          </p:cNvCxnSpPr>
          <p:nvPr/>
        </p:nvCxnSpPr>
        <p:spPr bwMode="auto">
          <a:xfrm flipH="1">
            <a:off x="5746375" y="2568385"/>
            <a:ext cx="876300" cy="533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30"/>
          <p:cNvCxnSpPr>
            <a:cxnSpLocks noChangeShapeType="1"/>
            <a:stCxn id="27" idx="2"/>
            <a:endCxn id="29" idx="0"/>
          </p:cNvCxnSpPr>
          <p:nvPr/>
        </p:nvCxnSpPr>
        <p:spPr bwMode="auto">
          <a:xfrm>
            <a:off x="6622675" y="2568385"/>
            <a:ext cx="38100" cy="533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31"/>
          <p:cNvCxnSpPr>
            <a:cxnSpLocks noChangeShapeType="1"/>
            <a:stCxn id="27" idx="2"/>
            <a:endCxn id="30" idx="0"/>
          </p:cNvCxnSpPr>
          <p:nvPr/>
        </p:nvCxnSpPr>
        <p:spPr bwMode="auto">
          <a:xfrm>
            <a:off x="6622675" y="2568385"/>
            <a:ext cx="952500" cy="533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8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0" y="84583"/>
            <a:ext cx="7772400" cy="975868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directory system</a:t>
            </a: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3751730" y="1299882"/>
            <a:ext cx="1295400" cy="609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Root</a:t>
            </a:r>
            <a:br>
              <a:rPr lang="en-US" sz="1800"/>
            </a:br>
            <a:r>
              <a:rPr lang="en-US" sz="1800"/>
              <a:t>directory</a:t>
            </a:r>
          </a:p>
        </p:txBody>
      </p:sp>
      <p:sp>
        <p:nvSpPr>
          <p:cNvPr id="39" name="Oval 7"/>
          <p:cNvSpPr>
            <a:spLocks noChangeArrowheads="1"/>
          </p:cNvSpPr>
          <p:nvPr/>
        </p:nvSpPr>
        <p:spPr bwMode="auto">
          <a:xfrm>
            <a:off x="1770530" y="3204882"/>
            <a:ext cx="7620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ED181E"/>
                </a:solidFill>
              </a:rPr>
              <a:t>A</a:t>
            </a:r>
            <a:r>
              <a:rPr lang="en-US" sz="1800"/>
              <a:t/>
            </a:r>
            <a:br>
              <a:rPr lang="en-US" sz="1800"/>
            </a:br>
            <a:r>
              <a:rPr lang="en-US" sz="1800" i="1"/>
              <a:t>foo</a:t>
            </a:r>
            <a:endParaRPr lang="en-US" sz="1800"/>
          </a:p>
        </p:txBody>
      </p:sp>
      <p:sp>
        <p:nvSpPr>
          <p:cNvPr id="40" name="Oval 8"/>
          <p:cNvSpPr>
            <a:spLocks noChangeArrowheads="1"/>
          </p:cNvSpPr>
          <p:nvPr/>
        </p:nvSpPr>
        <p:spPr bwMode="auto">
          <a:xfrm>
            <a:off x="3808880" y="5643282"/>
            <a:ext cx="7620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ED181E"/>
                </a:solidFill>
              </a:rPr>
              <a:t>A</a:t>
            </a:r>
            <a:r>
              <a:rPr lang="en-US" sz="1800"/>
              <a:t/>
            </a:r>
            <a:br>
              <a:rPr lang="en-US" sz="1800"/>
            </a:br>
            <a:r>
              <a:rPr lang="en-US" sz="1800" i="1"/>
              <a:t>Mom</a:t>
            </a:r>
            <a:endParaRPr lang="en-US" sz="1800"/>
          </a:p>
        </p:txBody>
      </p:sp>
      <p:sp>
        <p:nvSpPr>
          <p:cNvPr id="41" name="Oval 9"/>
          <p:cNvSpPr>
            <a:spLocks noChangeArrowheads="1"/>
          </p:cNvSpPr>
          <p:nvPr/>
        </p:nvSpPr>
        <p:spPr bwMode="auto">
          <a:xfrm>
            <a:off x="3808880" y="3128682"/>
            <a:ext cx="7620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ED181E"/>
                </a:solidFill>
              </a:rPr>
              <a:t>B</a:t>
            </a:r>
            <a:r>
              <a:rPr lang="en-US" sz="1800"/>
              <a:t/>
            </a:r>
            <a:br>
              <a:rPr lang="en-US" sz="1800"/>
            </a:br>
            <a:r>
              <a:rPr lang="en-US" sz="1800" i="1"/>
              <a:t>foo</a:t>
            </a:r>
            <a:endParaRPr lang="en-US" sz="1800"/>
          </a:p>
        </p:txBody>
      </p:sp>
      <p:sp>
        <p:nvSpPr>
          <p:cNvPr id="42" name="Oval 10"/>
          <p:cNvSpPr>
            <a:spLocks noChangeArrowheads="1"/>
          </p:cNvSpPr>
          <p:nvPr/>
        </p:nvSpPr>
        <p:spPr bwMode="auto">
          <a:xfrm>
            <a:off x="3808880" y="4424082"/>
            <a:ext cx="7620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ED181E"/>
                </a:solidFill>
              </a:rPr>
              <a:t>B</a:t>
            </a:r>
            <a:r>
              <a:rPr lang="en-US" sz="1800"/>
              <a:t/>
            </a:r>
            <a:br>
              <a:rPr lang="en-US" sz="1800"/>
            </a:br>
            <a:r>
              <a:rPr lang="en-US" sz="1800" i="1"/>
              <a:t>foo.tex</a:t>
            </a:r>
            <a:endParaRPr lang="en-US" sz="1800"/>
          </a:p>
        </p:txBody>
      </p:sp>
      <p:cxnSp>
        <p:nvCxnSpPr>
          <p:cNvPr id="43" name="AutoShape 11"/>
          <p:cNvCxnSpPr>
            <a:cxnSpLocks noChangeShapeType="1"/>
            <a:stCxn id="38" idx="2"/>
            <a:endCxn id="46" idx="0"/>
          </p:cNvCxnSpPr>
          <p:nvPr/>
        </p:nvCxnSpPr>
        <p:spPr bwMode="auto">
          <a:xfrm flipH="1">
            <a:off x="2151530" y="1909482"/>
            <a:ext cx="224790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2"/>
          <p:cNvCxnSpPr>
            <a:cxnSpLocks noChangeShapeType="1"/>
            <a:stCxn id="38" idx="2"/>
            <a:endCxn id="47" idx="0"/>
          </p:cNvCxnSpPr>
          <p:nvPr/>
        </p:nvCxnSpPr>
        <p:spPr bwMode="auto">
          <a:xfrm>
            <a:off x="4399430" y="1909482"/>
            <a:ext cx="45720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13"/>
          <p:cNvCxnSpPr>
            <a:cxnSpLocks noChangeShapeType="1"/>
            <a:stCxn id="38" idx="2"/>
            <a:endCxn id="48" idx="0"/>
          </p:cNvCxnSpPr>
          <p:nvPr/>
        </p:nvCxnSpPr>
        <p:spPr bwMode="auto">
          <a:xfrm>
            <a:off x="4399430" y="1909482"/>
            <a:ext cx="274320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1961030" y="2214282"/>
            <a:ext cx="381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ED181E"/>
                </a:solidFill>
              </a:rPr>
              <a:t>A</a:t>
            </a:r>
            <a:endParaRPr lang="en-US" sz="1800"/>
          </a:p>
        </p:txBody>
      </p:sp>
      <p:sp>
        <p:nvSpPr>
          <p:cNvPr id="47" name="Rectangle 15"/>
          <p:cNvSpPr>
            <a:spLocks noChangeArrowheads="1"/>
          </p:cNvSpPr>
          <p:nvPr/>
        </p:nvSpPr>
        <p:spPr bwMode="auto">
          <a:xfrm>
            <a:off x="4666130" y="2214282"/>
            <a:ext cx="381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ED181E"/>
                </a:solidFill>
              </a:rPr>
              <a:t>B</a:t>
            </a:r>
            <a:endParaRPr lang="en-US" sz="1800"/>
          </a:p>
        </p:txBody>
      </p:sp>
      <p:sp>
        <p:nvSpPr>
          <p:cNvPr id="48" name="Rectangle 16"/>
          <p:cNvSpPr>
            <a:spLocks noChangeArrowheads="1"/>
          </p:cNvSpPr>
          <p:nvPr/>
        </p:nvSpPr>
        <p:spPr bwMode="auto">
          <a:xfrm>
            <a:off x="6952130" y="2214282"/>
            <a:ext cx="381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ED181E"/>
                </a:solidFill>
              </a:rPr>
              <a:t>C</a:t>
            </a:r>
            <a:endParaRPr lang="en-US" sz="1800"/>
          </a:p>
        </p:txBody>
      </p:sp>
      <p:sp>
        <p:nvSpPr>
          <p:cNvPr id="49" name="Oval 17"/>
          <p:cNvSpPr>
            <a:spLocks noChangeArrowheads="1"/>
          </p:cNvSpPr>
          <p:nvPr/>
        </p:nvSpPr>
        <p:spPr bwMode="auto">
          <a:xfrm>
            <a:off x="5885330" y="3128682"/>
            <a:ext cx="7620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ED181E"/>
                </a:solidFill>
              </a:rPr>
              <a:t>C</a:t>
            </a:r>
            <a:r>
              <a:rPr lang="en-US" sz="1800"/>
              <a:t/>
            </a:r>
            <a:br>
              <a:rPr lang="en-US" sz="1800"/>
            </a:br>
            <a:r>
              <a:rPr lang="en-US" sz="1800" i="1"/>
              <a:t>bar</a:t>
            </a:r>
            <a:endParaRPr lang="en-US" sz="1800"/>
          </a:p>
        </p:txBody>
      </p:sp>
      <p:sp>
        <p:nvSpPr>
          <p:cNvPr id="50" name="Oval 18"/>
          <p:cNvSpPr>
            <a:spLocks noChangeArrowheads="1"/>
          </p:cNvSpPr>
          <p:nvPr/>
        </p:nvSpPr>
        <p:spPr bwMode="auto">
          <a:xfrm>
            <a:off x="6799730" y="3128682"/>
            <a:ext cx="7620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ED181E"/>
                </a:solidFill>
              </a:rPr>
              <a:t>C</a:t>
            </a:r>
            <a:r>
              <a:rPr lang="en-US" sz="1800"/>
              <a:t/>
            </a:r>
            <a:br>
              <a:rPr lang="en-US" sz="1800"/>
            </a:br>
            <a:r>
              <a:rPr lang="en-US" sz="1800" i="1"/>
              <a:t>foo</a:t>
            </a:r>
            <a:endParaRPr lang="en-US" sz="1800"/>
          </a:p>
        </p:txBody>
      </p:sp>
      <p:sp>
        <p:nvSpPr>
          <p:cNvPr id="51" name="Oval 19"/>
          <p:cNvSpPr>
            <a:spLocks noChangeArrowheads="1"/>
          </p:cNvSpPr>
          <p:nvPr/>
        </p:nvSpPr>
        <p:spPr bwMode="auto">
          <a:xfrm>
            <a:off x="7714130" y="3128682"/>
            <a:ext cx="7620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ED181E"/>
                </a:solidFill>
              </a:rPr>
              <a:t>C</a:t>
            </a:r>
            <a:r>
              <a:rPr lang="en-US" sz="1800"/>
              <a:t/>
            </a:r>
            <a:br>
              <a:rPr lang="en-US" sz="1800"/>
            </a:br>
            <a:r>
              <a:rPr lang="en-US" sz="1800" i="1"/>
              <a:t>blah</a:t>
            </a:r>
            <a:endParaRPr lang="en-US" sz="1800"/>
          </a:p>
        </p:txBody>
      </p:sp>
      <p:cxnSp>
        <p:nvCxnSpPr>
          <p:cNvPr id="52" name="AutoShape 20"/>
          <p:cNvCxnSpPr>
            <a:cxnSpLocks noChangeShapeType="1"/>
            <a:stCxn id="46" idx="2"/>
            <a:endCxn id="39" idx="0"/>
          </p:cNvCxnSpPr>
          <p:nvPr/>
        </p:nvCxnSpPr>
        <p:spPr bwMode="auto">
          <a:xfrm>
            <a:off x="2151530" y="2595282"/>
            <a:ext cx="0" cy="609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22"/>
          <p:cNvCxnSpPr>
            <a:cxnSpLocks noChangeShapeType="1"/>
            <a:stCxn id="47" idx="2"/>
            <a:endCxn id="41" idx="0"/>
          </p:cNvCxnSpPr>
          <p:nvPr/>
        </p:nvCxnSpPr>
        <p:spPr bwMode="auto">
          <a:xfrm flipH="1">
            <a:off x="4189880" y="2595282"/>
            <a:ext cx="666750" cy="533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24"/>
          <p:cNvCxnSpPr>
            <a:cxnSpLocks noChangeShapeType="1"/>
            <a:stCxn id="48" idx="2"/>
            <a:endCxn id="49" idx="0"/>
          </p:cNvCxnSpPr>
          <p:nvPr/>
        </p:nvCxnSpPr>
        <p:spPr bwMode="auto">
          <a:xfrm flipH="1">
            <a:off x="6266330" y="2595282"/>
            <a:ext cx="876300" cy="533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25"/>
          <p:cNvCxnSpPr>
            <a:cxnSpLocks noChangeShapeType="1"/>
            <a:stCxn id="48" idx="2"/>
            <a:endCxn id="50" idx="0"/>
          </p:cNvCxnSpPr>
          <p:nvPr/>
        </p:nvCxnSpPr>
        <p:spPr bwMode="auto">
          <a:xfrm>
            <a:off x="7142630" y="2595282"/>
            <a:ext cx="38100" cy="533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26"/>
          <p:cNvCxnSpPr>
            <a:cxnSpLocks noChangeShapeType="1"/>
            <a:stCxn id="48" idx="2"/>
            <a:endCxn id="51" idx="0"/>
          </p:cNvCxnSpPr>
          <p:nvPr/>
        </p:nvCxnSpPr>
        <p:spPr bwMode="auto">
          <a:xfrm>
            <a:off x="7142630" y="2595282"/>
            <a:ext cx="952500" cy="533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Rectangle 27"/>
          <p:cNvSpPr>
            <a:spLocks noChangeArrowheads="1"/>
          </p:cNvSpPr>
          <p:nvPr/>
        </p:nvSpPr>
        <p:spPr bwMode="auto">
          <a:xfrm>
            <a:off x="779930" y="3204882"/>
            <a:ext cx="838200" cy="762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ED181E"/>
                </a:solidFill>
              </a:rPr>
              <a:t>A</a:t>
            </a:r>
          </a:p>
          <a:p>
            <a:pPr algn="ctr"/>
            <a:r>
              <a:rPr lang="en-US" sz="1800" i="1"/>
              <a:t>Papers</a:t>
            </a:r>
            <a:endParaRPr lang="en-US" sz="1800"/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2684930" y="3204882"/>
            <a:ext cx="838200" cy="762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ED181E"/>
                </a:solidFill>
              </a:rPr>
              <a:t>A</a:t>
            </a:r>
          </a:p>
          <a:p>
            <a:pPr algn="ctr"/>
            <a:r>
              <a:rPr lang="en-US" sz="1800" i="1"/>
              <a:t>Photos</a:t>
            </a:r>
            <a:endParaRPr lang="en-US" sz="1800"/>
          </a:p>
        </p:txBody>
      </p:sp>
      <p:sp>
        <p:nvSpPr>
          <p:cNvPr id="59" name="Rectangle 30"/>
          <p:cNvSpPr>
            <a:spLocks noChangeArrowheads="1"/>
          </p:cNvSpPr>
          <p:nvPr/>
        </p:nvSpPr>
        <p:spPr bwMode="auto">
          <a:xfrm>
            <a:off x="2684930" y="4424082"/>
            <a:ext cx="838200" cy="762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ED181E"/>
                </a:solidFill>
              </a:rPr>
              <a:t>A</a:t>
            </a:r>
          </a:p>
          <a:p>
            <a:pPr algn="ctr"/>
            <a:r>
              <a:rPr lang="en-US" sz="1800" i="1"/>
              <a:t>Family</a:t>
            </a:r>
            <a:endParaRPr lang="en-US" sz="1800"/>
          </a:p>
        </p:txBody>
      </p:sp>
      <p:cxnSp>
        <p:nvCxnSpPr>
          <p:cNvPr id="60" name="AutoShape 31"/>
          <p:cNvCxnSpPr>
            <a:cxnSpLocks noChangeShapeType="1"/>
            <a:stCxn id="46" idx="2"/>
            <a:endCxn id="58" idx="0"/>
          </p:cNvCxnSpPr>
          <p:nvPr/>
        </p:nvCxnSpPr>
        <p:spPr bwMode="auto">
          <a:xfrm>
            <a:off x="2151530" y="2595282"/>
            <a:ext cx="952500" cy="609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32"/>
          <p:cNvCxnSpPr>
            <a:cxnSpLocks noChangeShapeType="1"/>
            <a:stCxn id="46" idx="2"/>
            <a:endCxn id="57" idx="0"/>
          </p:cNvCxnSpPr>
          <p:nvPr/>
        </p:nvCxnSpPr>
        <p:spPr bwMode="auto">
          <a:xfrm flipH="1">
            <a:off x="1199030" y="2595282"/>
            <a:ext cx="952500" cy="609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Oval 33"/>
          <p:cNvSpPr>
            <a:spLocks noChangeArrowheads="1"/>
          </p:cNvSpPr>
          <p:nvPr/>
        </p:nvSpPr>
        <p:spPr bwMode="auto">
          <a:xfrm>
            <a:off x="1770530" y="4424082"/>
            <a:ext cx="7620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ED181E"/>
                </a:solidFill>
              </a:rPr>
              <a:t>A</a:t>
            </a:r>
            <a:r>
              <a:rPr lang="en-US" sz="1800"/>
              <a:t/>
            </a:r>
            <a:br>
              <a:rPr lang="en-US" sz="1800"/>
            </a:br>
            <a:r>
              <a:rPr lang="en-US" sz="1800" i="1"/>
              <a:t>sunset</a:t>
            </a:r>
            <a:endParaRPr lang="en-US" sz="1800"/>
          </a:p>
        </p:txBody>
      </p:sp>
      <p:sp>
        <p:nvSpPr>
          <p:cNvPr id="63" name="Oval 34"/>
          <p:cNvSpPr>
            <a:spLocks noChangeArrowheads="1"/>
          </p:cNvSpPr>
          <p:nvPr/>
        </p:nvSpPr>
        <p:spPr bwMode="auto">
          <a:xfrm>
            <a:off x="1770530" y="5643282"/>
            <a:ext cx="7620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ED181E"/>
                </a:solidFill>
              </a:rPr>
              <a:t>A</a:t>
            </a:r>
            <a:r>
              <a:rPr lang="en-US" sz="1800"/>
              <a:t/>
            </a:r>
            <a:br>
              <a:rPr lang="en-US" sz="1800"/>
            </a:br>
            <a:r>
              <a:rPr lang="en-US" sz="1800" i="1"/>
              <a:t>sunset</a:t>
            </a:r>
            <a:endParaRPr lang="en-US" sz="1800"/>
          </a:p>
        </p:txBody>
      </p:sp>
      <p:cxnSp>
        <p:nvCxnSpPr>
          <p:cNvPr id="64" name="AutoShape 35"/>
          <p:cNvCxnSpPr>
            <a:cxnSpLocks noChangeShapeType="1"/>
            <a:stCxn id="58" idx="2"/>
            <a:endCxn id="62" idx="0"/>
          </p:cNvCxnSpPr>
          <p:nvPr/>
        </p:nvCxnSpPr>
        <p:spPr bwMode="auto">
          <a:xfrm flipH="1">
            <a:off x="2151530" y="3966882"/>
            <a:ext cx="95250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36"/>
          <p:cNvCxnSpPr>
            <a:cxnSpLocks noChangeShapeType="1"/>
            <a:stCxn id="59" idx="2"/>
            <a:endCxn id="63" idx="0"/>
          </p:cNvCxnSpPr>
          <p:nvPr/>
        </p:nvCxnSpPr>
        <p:spPr bwMode="auto">
          <a:xfrm flipH="1">
            <a:off x="2151530" y="5186082"/>
            <a:ext cx="95250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AutoShape 37"/>
          <p:cNvCxnSpPr>
            <a:cxnSpLocks noChangeShapeType="1"/>
            <a:stCxn id="58" idx="2"/>
            <a:endCxn id="59" idx="0"/>
          </p:cNvCxnSpPr>
          <p:nvPr/>
        </p:nvCxnSpPr>
        <p:spPr bwMode="auto">
          <a:xfrm>
            <a:off x="3104030" y="3966882"/>
            <a:ext cx="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Oval 38"/>
          <p:cNvSpPr>
            <a:spLocks noChangeArrowheads="1"/>
          </p:cNvSpPr>
          <p:nvPr/>
        </p:nvSpPr>
        <p:spPr bwMode="auto">
          <a:xfrm>
            <a:off x="818030" y="4424082"/>
            <a:ext cx="7620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ED181E"/>
                </a:solidFill>
              </a:rPr>
              <a:t>A</a:t>
            </a:r>
            <a:r>
              <a:rPr lang="en-US" sz="1800"/>
              <a:t/>
            </a:r>
            <a:br>
              <a:rPr lang="en-US" sz="1800"/>
            </a:br>
            <a:r>
              <a:rPr lang="en-US" sz="1800" i="1"/>
              <a:t>os.tex</a:t>
            </a:r>
            <a:endParaRPr lang="en-US" sz="1800"/>
          </a:p>
        </p:txBody>
      </p:sp>
      <p:cxnSp>
        <p:nvCxnSpPr>
          <p:cNvPr id="68" name="AutoShape 39"/>
          <p:cNvCxnSpPr>
            <a:cxnSpLocks noChangeShapeType="1"/>
            <a:stCxn id="57" idx="2"/>
            <a:endCxn id="67" idx="0"/>
          </p:cNvCxnSpPr>
          <p:nvPr/>
        </p:nvCxnSpPr>
        <p:spPr bwMode="auto">
          <a:xfrm>
            <a:off x="1199030" y="3966882"/>
            <a:ext cx="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Oval 40"/>
          <p:cNvSpPr>
            <a:spLocks noChangeArrowheads="1"/>
          </p:cNvSpPr>
          <p:nvPr/>
        </p:nvSpPr>
        <p:spPr bwMode="auto">
          <a:xfrm>
            <a:off x="2723030" y="5643282"/>
            <a:ext cx="7620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ED181E"/>
                </a:solidFill>
              </a:rPr>
              <a:t>A</a:t>
            </a:r>
            <a:r>
              <a:rPr lang="en-US" sz="1800"/>
              <a:t/>
            </a:r>
            <a:br>
              <a:rPr lang="en-US" sz="1800"/>
            </a:br>
            <a:r>
              <a:rPr lang="en-US" sz="1800" i="1"/>
              <a:t>kids</a:t>
            </a:r>
            <a:endParaRPr lang="en-US" sz="1800"/>
          </a:p>
        </p:txBody>
      </p:sp>
      <p:cxnSp>
        <p:nvCxnSpPr>
          <p:cNvPr id="70" name="AutoShape 41"/>
          <p:cNvCxnSpPr>
            <a:cxnSpLocks noChangeShapeType="1"/>
            <a:stCxn id="59" idx="2"/>
            <a:endCxn id="69" idx="0"/>
          </p:cNvCxnSpPr>
          <p:nvPr/>
        </p:nvCxnSpPr>
        <p:spPr bwMode="auto">
          <a:xfrm>
            <a:off x="3104030" y="5186082"/>
            <a:ext cx="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42"/>
          <p:cNvCxnSpPr>
            <a:cxnSpLocks noChangeShapeType="1"/>
            <a:stCxn id="59" idx="2"/>
            <a:endCxn id="40" idx="0"/>
          </p:cNvCxnSpPr>
          <p:nvPr/>
        </p:nvCxnSpPr>
        <p:spPr bwMode="auto">
          <a:xfrm>
            <a:off x="3104030" y="5186082"/>
            <a:ext cx="108585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Rectangle 43"/>
          <p:cNvSpPr>
            <a:spLocks noChangeArrowheads="1"/>
          </p:cNvSpPr>
          <p:nvPr/>
        </p:nvSpPr>
        <p:spPr bwMode="auto">
          <a:xfrm>
            <a:off x="4666130" y="3128682"/>
            <a:ext cx="838200" cy="762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ED181E"/>
                </a:solidFill>
              </a:rPr>
              <a:t>B</a:t>
            </a:r>
          </a:p>
          <a:p>
            <a:pPr algn="ctr"/>
            <a:r>
              <a:rPr lang="en-US" sz="1800" i="1"/>
              <a:t>Papers</a:t>
            </a:r>
            <a:endParaRPr lang="en-US" sz="1800"/>
          </a:p>
        </p:txBody>
      </p:sp>
      <p:cxnSp>
        <p:nvCxnSpPr>
          <p:cNvPr id="73" name="AutoShape 44"/>
          <p:cNvCxnSpPr>
            <a:cxnSpLocks noChangeShapeType="1"/>
            <a:stCxn id="47" idx="2"/>
            <a:endCxn id="72" idx="0"/>
          </p:cNvCxnSpPr>
          <p:nvPr/>
        </p:nvCxnSpPr>
        <p:spPr bwMode="auto">
          <a:xfrm>
            <a:off x="4856630" y="2595282"/>
            <a:ext cx="228600" cy="533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45"/>
          <p:cNvCxnSpPr>
            <a:cxnSpLocks noChangeShapeType="1"/>
            <a:stCxn id="72" idx="2"/>
            <a:endCxn id="42" idx="0"/>
          </p:cNvCxnSpPr>
          <p:nvPr/>
        </p:nvCxnSpPr>
        <p:spPr bwMode="auto">
          <a:xfrm flipH="1">
            <a:off x="4189880" y="3890682"/>
            <a:ext cx="895350" cy="533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Oval 46"/>
          <p:cNvSpPr>
            <a:spLocks noChangeArrowheads="1"/>
          </p:cNvSpPr>
          <p:nvPr/>
        </p:nvSpPr>
        <p:spPr bwMode="auto">
          <a:xfrm>
            <a:off x="4704230" y="4424082"/>
            <a:ext cx="7620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ED181E"/>
                </a:solidFill>
              </a:rPr>
              <a:t>B</a:t>
            </a:r>
            <a:r>
              <a:rPr lang="en-US" sz="1800"/>
              <a:t/>
            </a:r>
            <a:br>
              <a:rPr lang="en-US" sz="1800"/>
            </a:br>
            <a:r>
              <a:rPr lang="en-US" sz="1800" i="1"/>
              <a:t>foo.ps</a:t>
            </a:r>
            <a:endParaRPr lang="en-US" sz="1800"/>
          </a:p>
        </p:txBody>
      </p:sp>
      <p:cxnSp>
        <p:nvCxnSpPr>
          <p:cNvPr id="76" name="AutoShape 47"/>
          <p:cNvCxnSpPr>
            <a:cxnSpLocks noChangeShapeType="1"/>
            <a:stCxn id="72" idx="2"/>
            <a:endCxn id="75" idx="0"/>
          </p:cNvCxnSpPr>
          <p:nvPr/>
        </p:nvCxnSpPr>
        <p:spPr bwMode="auto">
          <a:xfrm>
            <a:off x="5085230" y="3890682"/>
            <a:ext cx="0" cy="533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0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Layout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3" y="1949076"/>
            <a:ext cx="9051757" cy="337222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76D-DAFC-4956-8015-7C561FB8AC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2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6291</TotalTime>
  <Words>2304</Words>
  <Application>Microsoft Office PowerPoint</Application>
  <PresentationFormat>On-screen Show (4:3)</PresentationFormat>
  <Paragraphs>320</Paragraphs>
  <Slides>42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Wood Type</vt:lpstr>
      <vt:lpstr>File SYStem</vt:lpstr>
      <vt:lpstr>long term storage management </vt:lpstr>
      <vt:lpstr>long term storage management </vt:lpstr>
      <vt:lpstr>File system</vt:lpstr>
      <vt:lpstr>Directories/Folders</vt:lpstr>
      <vt:lpstr>Single-level directory systems</vt:lpstr>
      <vt:lpstr>Two-level directory system</vt:lpstr>
      <vt:lpstr>Hierarchical directory system</vt:lpstr>
      <vt:lpstr>File System Layout</vt:lpstr>
      <vt:lpstr>File System Layout</vt:lpstr>
      <vt:lpstr>File System Layout</vt:lpstr>
      <vt:lpstr>File System Layout</vt:lpstr>
      <vt:lpstr>File System Layout</vt:lpstr>
      <vt:lpstr>File System Layout</vt:lpstr>
      <vt:lpstr>I-nodes</vt:lpstr>
      <vt:lpstr>Disk Block allocation</vt:lpstr>
      <vt:lpstr>Contiguous Allocation</vt:lpstr>
      <vt:lpstr>Contiguous Allocation</vt:lpstr>
      <vt:lpstr>Contiguous Allocation advantage</vt:lpstr>
      <vt:lpstr>Contiguous Allocation DISadvantage</vt:lpstr>
      <vt:lpstr>Linked list allocation</vt:lpstr>
      <vt:lpstr>Linked list allocation</vt:lpstr>
      <vt:lpstr>Linked list allocation ADVANTAGE</vt:lpstr>
      <vt:lpstr>Linked list allocation disadvantage</vt:lpstr>
      <vt:lpstr>Linked List Allocation Using a Table in Memory</vt:lpstr>
      <vt:lpstr>Linked List Allocation Using a Table in Memory advantage</vt:lpstr>
      <vt:lpstr>Linked List Allocation Using a Table in Memory disadvantage</vt:lpstr>
      <vt:lpstr>I-nodes</vt:lpstr>
      <vt:lpstr>What’s in a directory?</vt:lpstr>
      <vt:lpstr>FIXED Lengthy file naming</vt:lpstr>
      <vt:lpstr>IN-LINE FILE NAMING</vt:lpstr>
      <vt:lpstr>IN-LINE FILE NAMING</vt:lpstr>
      <vt:lpstr>IN-HEAP FILE NAMING</vt:lpstr>
      <vt:lpstr>IN-HEAP FILE NAMING</vt:lpstr>
      <vt:lpstr>Shared files</vt:lpstr>
      <vt:lpstr>Shared file problems</vt:lpstr>
      <vt:lpstr>Shared files PROBLEMS SOLUTION 1</vt:lpstr>
      <vt:lpstr>Shared files PROBLEMS SOLUTION 1</vt:lpstr>
      <vt:lpstr>Shared files PROBLEMS SOLUTION 1</vt:lpstr>
      <vt:lpstr>Shared files PROBLEMS SOLUTION 2</vt:lpstr>
      <vt:lpstr>Shared files PROBLEMS SOLUTION 2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</dc:title>
  <dc:creator>user</dc:creator>
  <cp:lastModifiedBy>Adnanul Islam</cp:lastModifiedBy>
  <cp:revision>117</cp:revision>
  <cp:lastPrinted>2015-11-28T11:28:31Z</cp:lastPrinted>
  <dcterms:created xsi:type="dcterms:W3CDTF">2014-10-21T03:10:29Z</dcterms:created>
  <dcterms:modified xsi:type="dcterms:W3CDTF">2019-08-27T04:05:48Z</dcterms:modified>
</cp:coreProperties>
</file>