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21" r:id="rId2"/>
  </p:sldMasterIdLst>
  <p:notesMasterIdLst>
    <p:notesMasterId r:id="rId53"/>
  </p:notesMasterIdLst>
  <p:sldIdLst>
    <p:sldId id="300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25" r:id="rId20"/>
    <p:sldId id="316" r:id="rId21"/>
    <p:sldId id="317" r:id="rId22"/>
    <p:sldId id="318" r:id="rId23"/>
    <p:sldId id="319" r:id="rId24"/>
    <p:sldId id="320" r:id="rId25"/>
    <p:sldId id="326" r:id="rId26"/>
    <p:sldId id="321" r:id="rId27"/>
    <p:sldId id="338" r:id="rId28"/>
    <p:sldId id="322" r:id="rId29"/>
    <p:sldId id="323" r:id="rId30"/>
    <p:sldId id="331" r:id="rId31"/>
    <p:sldId id="332" r:id="rId32"/>
    <p:sldId id="327" r:id="rId33"/>
    <p:sldId id="333" r:id="rId34"/>
    <p:sldId id="334" r:id="rId35"/>
    <p:sldId id="335" r:id="rId36"/>
    <p:sldId id="329" r:id="rId37"/>
    <p:sldId id="336" r:id="rId38"/>
    <p:sldId id="337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71" r:id="rId49"/>
    <p:sldId id="373" r:id="rId50"/>
    <p:sldId id="374" r:id="rId51"/>
    <p:sldId id="37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130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8753-F12F-4940-9E74-F7DACCCBEC48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DFD11-8A70-449D-8EA4-EED3FB9649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365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17544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8775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99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8849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661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97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984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75621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621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0777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470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1962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4253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FB974-EC50-4D13-904E-9570419BBB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9509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50958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0B056-083D-4252-A40D-97977986CC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7103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8128000" cy="1295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69900" y="1524000"/>
            <a:ext cx="8128000" cy="4991101"/>
          </a:xfrm>
        </p:spPr>
        <p:txBody>
          <a:bodyPr>
            <a:normAutofit/>
          </a:bodyPr>
          <a:lstStyle>
            <a:lvl1pPr>
              <a:defRPr sz="2800" cap="none">
                <a:latin typeface="Calibri" panose="020F0502020204030204" pitchFamily="34" charset="0"/>
              </a:defRPr>
            </a:lvl1pPr>
            <a:lvl2pPr>
              <a:defRPr sz="2400" cap="none">
                <a:latin typeface="Calibri" panose="020F0502020204030204" pitchFamily="34" charset="0"/>
              </a:defRPr>
            </a:lvl2pPr>
            <a:lvl3pPr>
              <a:defRPr sz="2000" cap="none">
                <a:latin typeface="Calibri" panose="020F0502020204030204" pitchFamily="34" charset="0"/>
              </a:defRPr>
            </a:lvl3pPr>
            <a:lvl4pPr>
              <a:defRPr sz="1800" cap="none">
                <a:latin typeface="Calibri" panose="020F0502020204030204" pitchFamily="34" charset="0"/>
              </a:defRPr>
            </a:lvl4pPr>
            <a:lvl5pPr>
              <a:defRPr sz="1800" cap="none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793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2DE35455-AD8F-494F-A6CB-06F55123FE87}" type="datetimeFigureOut">
              <a:rPr lang="en-US"/>
              <a:pPr>
                <a:defRPr/>
              </a:pPr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89EB16-E0B2-4779-84A1-6E50FAB3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2661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CFDC7B5A-D9F2-45BF-BA8D-B0A2752148C7}" type="datetimeFigureOut">
              <a:rPr lang="en-US"/>
              <a:pPr>
                <a:defRPr/>
              </a:pPr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3EFDF12-FD1D-4563-B989-FB5EF069FC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76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350113A-EE2F-4080-B41E-F5508D3E5F26}" type="datetimeFigureOut">
              <a:rPr lang="en-US"/>
              <a:pPr>
                <a:defRPr/>
              </a:pPr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6E73CC1-8F77-45D4-9712-4AAD87021D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8017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34D1E135-57B2-41FF-B286-8292ED0A653D}" type="datetimeFigureOut">
              <a:rPr lang="en-US"/>
              <a:pPr>
                <a:defRPr/>
              </a:pPr>
              <a:t>11-Apr-17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5C1AC95-1355-4995-AF20-23BEDDCB7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25511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41A9FFB7-209C-4203-94E7-713E92970DE7}" type="datetimeFigureOut">
              <a:rPr lang="en-US"/>
              <a:pPr>
                <a:defRPr/>
              </a:pPr>
              <a:t>11-Apr-17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CE51D0-37AA-4084-BEC8-4EFD6882B8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8327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1DAAF3C-170F-469E-B984-72B80C9BD465}" type="datetimeFigureOut">
              <a:rPr lang="en-US"/>
              <a:pPr>
                <a:defRPr/>
              </a:pPr>
              <a:t>11-Apr-17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C350B6-D26B-4C08-AFB1-60466959D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6783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EE521B9-3D43-4DBB-A535-05A56B91DE40}" type="datetimeFigureOut">
              <a:rPr lang="en-US"/>
              <a:pPr>
                <a:defRPr/>
              </a:pPr>
              <a:t>11-Apr-17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4CF5872-0486-46E4-9068-2F50C72B8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79358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E88CF16B-A931-442D-93E5-08C1500FAF03}" type="datetimeFigureOut">
              <a:rPr lang="en-US"/>
              <a:pPr>
                <a:defRPr/>
              </a:pPr>
              <a:t>11-Apr-17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C703B5F-75C5-46E7-A222-40A24E2693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8127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65A8B920-B505-40E9-BC16-B11AC0CBD48E}" type="datetimeFigureOut">
              <a:rPr lang="en-US"/>
              <a:pPr>
                <a:defRPr/>
              </a:pPr>
              <a:t>11-Apr-17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ED657A-222C-4B91-97CA-E4D8D093E8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8258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DB23187-7D31-4124-844D-901B30267A0A}" type="datetimeFigureOut">
              <a:rPr lang="en-US"/>
              <a:pPr>
                <a:defRPr/>
              </a:pPr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6577658-B1F9-42EF-ACB2-5A337B7812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537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1715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9734BA74-76DE-4544-857B-1345F4EC0909}" type="datetimeFigureOut">
              <a:rPr lang="en-US"/>
              <a:pPr>
                <a:defRPr/>
              </a:pPr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59435E6-A0F8-43D6-9709-75F7FDBEE0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9121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480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953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55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958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989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715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C1087C-5A70-4B6F-B591-5C6E2B6817A0}" type="datetimeFigureOut">
              <a:rPr lang="en-US" smtClean="0"/>
              <a:pPr/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72345F-ABD1-45B8-A203-DE98C78430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439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33" r:id="rId1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9BBB59">
                  <a:lumMod val="50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914400"/>
            <a:ext cx="86868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7CD08FC1-20FA-4688-983F-F1C66268256F}" type="datetimeFigureOut">
              <a:rPr lang="en-US"/>
              <a:pPr>
                <a:defRPr/>
              </a:pPr>
              <a:t>11-Apr-17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358ADB-FD0A-4EE8-869E-3A52864DD92D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788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D9D9D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9D9D9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um/people/mbj/Mars_Pathfinder/Mars_Pathfinder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Interprocess Communication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58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Critical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en-US" dirty="0" smtClean="0"/>
              <a:t>That </a:t>
            </a:r>
            <a:r>
              <a:rPr lang="en-US" altLang="en-US" dirty="0" smtClean="0">
                <a:solidFill>
                  <a:srgbClr val="FF0000"/>
                </a:solidFill>
              </a:rPr>
              <a:t>part</a:t>
            </a:r>
            <a:r>
              <a:rPr lang="en-US" altLang="en-US" dirty="0" smtClean="0"/>
              <a:t> of the program that do critical things such as accessing shared memory</a:t>
            </a:r>
          </a:p>
          <a:p>
            <a:r>
              <a:rPr lang="en-US" altLang="en-US" dirty="0" smtClean="0"/>
              <a:t>Can lead to race condition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2197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Solution Requirement</a:t>
            </a:r>
          </a:p>
        </p:txBody>
      </p:sp>
      <p:sp>
        <p:nvSpPr>
          <p:cNvPr id="50180" name="Rectangle 1027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 eaLnBrk="1" hangingPunct="1">
              <a:buSzPct val="100000"/>
              <a:buFont typeface="+mj-lt"/>
              <a:buAutoNum type="arabicParenR"/>
            </a:pPr>
            <a:r>
              <a:rPr lang="en-US" altLang="en-US" sz="2800" dirty="0" smtClean="0"/>
              <a:t>No two processes </a:t>
            </a:r>
            <a:r>
              <a:rPr lang="en-US" altLang="en-US" sz="2800" dirty="0" smtClean="0">
                <a:solidFill>
                  <a:srgbClr val="FF0000"/>
                </a:solidFill>
              </a:rPr>
              <a:t>simultaneously</a:t>
            </a:r>
            <a:r>
              <a:rPr lang="en-US" altLang="en-US" sz="2800" dirty="0" smtClean="0"/>
              <a:t> in </a:t>
            </a:r>
            <a:r>
              <a:rPr lang="en-US" altLang="en-US" sz="2800" dirty="0" smtClean="0">
                <a:solidFill>
                  <a:srgbClr val="FF0000"/>
                </a:solidFill>
              </a:rPr>
              <a:t>critical region</a:t>
            </a:r>
          </a:p>
          <a:p>
            <a:pPr marL="514350" indent="-514350" eaLnBrk="1" hangingPunct="1">
              <a:buSzPct val="100000"/>
              <a:buFont typeface="+mj-lt"/>
              <a:buAutoNum type="arabicParenR"/>
            </a:pPr>
            <a:r>
              <a:rPr lang="en-US" altLang="en-US" sz="2800" dirty="0" smtClean="0"/>
              <a:t>No assumptions made about speeds or numbers of CPUs</a:t>
            </a:r>
          </a:p>
          <a:p>
            <a:pPr marL="514350" indent="-514350" eaLnBrk="1" hangingPunct="1">
              <a:buSzPct val="100000"/>
              <a:buFont typeface="+mj-lt"/>
              <a:buAutoNum type="arabicParenR"/>
            </a:pPr>
            <a:r>
              <a:rPr lang="en-US" altLang="en-US" sz="2800" dirty="0" smtClean="0"/>
              <a:t>No process running </a:t>
            </a:r>
            <a:r>
              <a:rPr lang="en-US" altLang="en-US" sz="2800" dirty="0" smtClean="0">
                <a:solidFill>
                  <a:srgbClr val="FF0000"/>
                </a:solidFill>
              </a:rPr>
              <a:t>outside</a:t>
            </a:r>
            <a:r>
              <a:rPr lang="en-US" altLang="en-US" sz="2800" dirty="0" smtClean="0"/>
              <a:t> its critical region may </a:t>
            </a:r>
            <a:r>
              <a:rPr lang="en-US" altLang="en-US" sz="2800" dirty="0" smtClean="0">
                <a:solidFill>
                  <a:srgbClr val="FF0000"/>
                </a:solidFill>
              </a:rPr>
              <a:t>block</a:t>
            </a:r>
            <a:r>
              <a:rPr lang="en-US" altLang="en-US" sz="2800" dirty="0" smtClean="0"/>
              <a:t> another process</a:t>
            </a:r>
          </a:p>
          <a:p>
            <a:pPr marL="514350" indent="-514350" eaLnBrk="1" hangingPunct="1">
              <a:buSzPct val="100000"/>
              <a:buFont typeface="+mj-lt"/>
              <a:buAutoNum type="arabicParenR"/>
            </a:pPr>
            <a:r>
              <a:rPr lang="en-US" altLang="en-US" sz="2800" dirty="0" smtClean="0"/>
              <a:t>No process must wait forever to enter its critical region</a:t>
            </a:r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98C43F-4994-49BA-B3E2-5AE85C29149D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AA2670-F8C1-49EA-823D-1835CB8E27C4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Solution </a:t>
            </a:r>
            <a:r>
              <a:rPr lang="en-US" altLang="en-US" dirty="0"/>
              <a:t>Requirement</a:t>
            </a:r>
            <a:endParaRPr lang="en-US" altLang="en-US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5495925"/>
            <a:ext cx="7772400" cy="60007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altLang="en-US" dirty="0" smtClean="0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675" y="1254125"/>
            <a:ext cx="830580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726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28789"/>
            <a:ext cx="8128000" cy="12954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Mutual exclusion With Busy Waiting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Possible Solutions</a:t>
            </a:r>
          </a:p>
          <a:p>
            <a:pPr lvl="1" eaLnBrk="1" hangingPunct="1"/>
            <a:r>
              <a:rPr lang="en-US" dirty="0" smtClean="0"/>
              <a:t>Disabling Interrupts</a:t>
            </a:r>
          </a:p>
          <a:p>
            <a:pPr lvl="1" eaLnBrk="1" hangingPunct="1"/>
            <a:r>
              <a:rPr lang="en-US" dirty="0" smtClean="0"/>
              <a:t>Lock Variables</a:t>
            </a:r>
          </a:p>
          <a:p>
            <a:pPr lvl="1" eaLnBrk="1" hangingPunct="1"/>
            <a:r>
              <a:rPr lang="en-US" dirty="0" smtClean="0"/>
              <a:t>Strict Alternation</a:t>
            </a:r>
          </a:p>
          <a:p>
            <a:pPr lvl="1" eaLnBrk="1" hangingPunct="1"/>
            <a:r>
              <a:rPr lang="en-US" dirty="0" smtClean="0"/>
              <a:t>Peterson’s solution</a:t>
            </a:r>
          </a:p>
          <a:p>
            <a:pPr lvl="1" eaLnBrk="1" hangingPunct="1"/>
            <a:r>
              <a:rPr lang="en-US" dirty="0" smtClean="0"/>
              <a:t>TSL</a:t>
            </a:r>
          </a:p>
        </p:txBody>
      </p:sp>
      <p:sp>
        <p:nvSpPr>
          <p:cNvPr id="1331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855A6F-79E4-4E2F-A973-C568612E392F}" type="datetime1">
              <a:rPr lang="en-US" smtClean="0"/>
              <a:pPr eaLnBrk="1" hangingPunct="1"/>
              <a:t>11-Apr-17</a:t>
            </a:fld>
            <a:endParaRPr lang="en-US" smtClean="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Dept. of CSE, BUET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5EC887-5187-434C-9D74-B541FD956C1A}" type="slidenum">
              <a:rPr lang="en-US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63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Disabling Interrupts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How does it work?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Disable all interrupts just after entering a critical section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Re-enable them just before leaving it.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Why does it work?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With interrupts disabled, no clock interrupts can occur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 switching can occur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What if the process forgets to enable the interrupts?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Multiprocessor? (disabling interrupts only affects one CPU)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Only used </a:t>
            </a:r>
            <a:r>
              <a:rPr lang="en-US" sz="2800" dirty="0" smtClean="0">
                <a:solidFill>
                  <a:srgbClr val="FF0000"/>
                </a:solidFill>
              </a:rPr>
              <a:t>inside</a:t>
            </a:r>
            <a:r>
              <a:rPr lang="en-US" sz="2800" dirty="0" smtClean="0"/>
              <a:t> OS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604A9F-80D2-42FD-84F2-1BD1727BC491}" type="datetime1">
              <a:rPr lang="en-US" smtClean="0"/>
              <a:pPr eaLnBrk="1" hangingPunct="1"/>
              <a:t>11-Apr-17</a:t>
            </a:fld>
            <a:endParaRPr lang="en-US" smtClean="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Dept. of CSE, BUET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CD5512-1576-48AA-B221-4BE5A57D7B08}" type="slidenum">
              <a:rPr lang="en-US"/>
              <a:pPr eaLnBrk="1" hangingPunct="1"/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722" y="4981575"/>
            <a:ext cx="41433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38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Lock Variables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lock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while (lock);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lock =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//</a:t>
            </a:r>
            <a:r>
              <a:rPr lang="en-US" dirty="0" err="1" smtClean="0"/>
              <a:t>EnterCriticalSection</a:t>
            </a:r>
            <a:r>
              <a:rPr lang="en-US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   access </a:t>
            </a:r>
            <a:r>
              <a:rPr lang="en-US" b="1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variable;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//</a:t>
            </a:r>
            <a:r>
              <a:rPr lang="en-US" dirty="0" err="1" smtClean="0"/>
              <a:t>LeaveCriticalSection</a:t>
            </a:r>
            <a:r>
              <a:rPr lang="en-US" dirty="0" smtClean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lock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 dirty="0" smtClean="0"/>
              <a:t>Does the above code work?</a:t>
            </a:r>
          </a:p>
        </p:txBody>
      </p:sp>
      <p:sp>
        <p:nvSpPr>
          <p:cNvPr id="1536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C66467-734D-45E7-8520-DE2D7E7A6390}" type="datetime1">
              <a:rPr lang="en-US" smtClean="0"/>
              <a:pPr eaLnBrk="1" hangingPunct="1"/>
              <a:t>11-Apr-17</a:t>
            </a:fld>
            <a:endParaRPr lang="en-US" smtClean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Dept. of CSE, BUET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DAF8FE-599C-40FD-8493-C64AB6D6502A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358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Strict Alternation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4971245"/>
            <a:ext cx="8128000" cy="1543856"/>
          </a:xfrm>
          <a:prstGeom prst="rect">
            <a:avLst/>
          </a:prstGeom>
        </p:spPr>
        <p:txBody>
          <a:bodyPr/>
          <a:lstStyle/>
          <a:p>
            <a:pPr marL="914400" lvl="1" indent="-457200" eaLnBrk="1" hangingPunct="1">
              <a:buFontTx/>
              <a:buAutoNum type="alphaLcParenBoth"/>
            </a:pPr>
            <a:r>
              <a:rPr lang="en-US" altLang="en-US" sz="2800" b="1" dirty="0" smtClean="0"/>
              <a:t>Process 0                          	(b) Process 1</a:t>
            </a:r>
          </a:p>
          <a:p>
            <a:pPr marL="457200" lvl="1" indent="0">
              <a:buNone/>
            </a:pPr>
            <a:r>
              <a:rPr lang="en-US" altLang="en-US" dirty="0"/>
              <a:t>Proposed solution to critical region </a:t>
            </a:r>
            <a:r>
              <a:rPr lang="en-US" altLang="en-US" dirty="0" smtClean="0"/>
              <a:t>problem</a:t>
            </a:r>
            <a:endParaRPr lang="en-US" altLang="en-US" dirty="0"/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3FD539-4090-46F8-8FCC-18F6A971074B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975" y="1881188"/>
            <a:ext cx="88201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7830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Busy waiting: Continuously testing a variable until some value appear</a:t>
            </a:r>
          </a:p>
          <a:p>
            <a:pPr lvl="1"/>
            <a:r>
              <a:rPr lang="en-US" smtClean="0"/>
              <a:t>Wastes CPU time</a:t>
            </a:r>
          </a:p>
          <a:p>
            <a:r>
              <a:rPr lang="en-US" smtClean="0"/>
              <a:t>Violates condition 3</a:t>
            </a:r>
          </a:p>
          <a:p>
            <a:pPr lvl="1"/>
            <a:r>
              <a:rPr lang="en-US" smtClean="0"/>
              <a:t>When one process is much slower than the other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E32D08-5904-407A-BFAA-C52F0AD5A758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380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Peterson's solution</a:t>
            </a:r>
            <a:endParaRPr lang="en-US" altLang="en-US" sz="3600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70490" y="1784683"/>
            <a:ext cx="3580327" cy="4094523"/>
          </a:xfrm>
          <a:prstGeom prst="rect">
            <a:avLst/>
          </a:prstGeom>
        </p:spPr>
      </p:pic>
      <p:sp>
        <p:nvSpPr>
          <p:cNvPr id="542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C55B39-1DCA-4B58-A3D4-9A328952DECA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28068" y="2550017"/>
            <a:ext cx="30651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enter_region</a:t>
            </a:r>
            <a:r>
              <a:rPr lang="en-US" sz="2400" dirty="0" smtClean="0"/>
              <a:t>(process#)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37995" y="3983778"/>
            <a:ext cx="30651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leave_region</a:t>
            </a:r>
            <a:r>
              <a:rPr lang="en-US" sz="2400" dirty="0" smtClean="0"/>
              <a:t>(process#)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69701" y="1880314"/>
            <a:ext cx="455912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Consists of 2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Each process has to 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enter_region</a:t>
            </a:r>
            <a:r>
              <a:rPr lang="en-US" sz="2800" dirty="0" smtClean="0"/>
              <a:t> with its own process # before entering its C.R.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Leave_region</a:t>
            </a:r>
            <a:r>
              <a:rPr lang="en-US" sz="2800" dirty="0" smtClean="0"/>
              <a:t> after leaving C.R.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444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C55B39-1DCA-4B58-A3D4-9A328952DECA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0"/>
            <a:ext cx="8458200" cy="1143000"/>
          </a:xfrm>
        </p:spPr>
        <p:txBody>
          <a:bodyPr/>
          <a:lstStyle/>
          <a:p>
            <a:r>
              <a:rPr lang="en-US" altLang="en-US" dirty="0"/>
              <a:t>Peterson's </a:t>
            </a:r>
            <a:r>
              <a:rPr lang="en-US" altLang="en-US" dirty="0" smtClean="0"/>
              <a:t>solution </a:t>
            </a:r>
            <a:r>
              <a:rPr lang="en-US" altLang="en-US" sz="2800" dirty="0" smtClean="0"/>
              <a:t>(for 2 processes)</a:t>
            </a: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5003" y="834652"/>
            <a:ext cx="7933386" cy="587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111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Interprocess Communication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3"/>
          </p:nvPr>
        </p:nvSpPr>
        <p:spPr>
          <a:xfrm>
            <a:off x="469900" y="1524000"/>
            <a:ext cx="8674100" cy="4991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Consider shell pipeline</a:t>
            </a:r>
          </a:p>
          <a:p>
            <a:pPr lvl="1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chapter1 chapter2 chapter3 |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tree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2 processes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Information sharing</a:t>
            </a:r>
          </a:p>
          <a:p>
            <a:pPr lvl="1"/>
            <a:r>
              <a:rPr lang="en-US" dirty="0" smtClean="0"/>
              <a:t>Order of execution</a:t>
            </a:r>
          </a:p>
        </p:txBody>
      </p:sp>
    </p:spTree>
    <p:extLst>
      <p:ext uri="{BB962C8B-B14F-4D97-AF65-F5344CB8AC3E}">
        <p14:creationId xmlns:p14="http://schemas.microsoft.com/office/powerpoint/2010/main" xmlns="" val="26397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Peterson’s Solution: Analysis(1)</a:t>
            </a:r>
          </a:p>
        </p:txBody>
      </p:sp>
      <p:sp>
        <p:nvSpPr>
          <p:cNvPr id="55300" name="Rectangle 5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Let Process 1 is not interested and Process 0 calls </a:t>
            </a:r>
            <a:r>
              <a:rPr lang="en-US" dirty="0" err="1" smtClean="0"/>
              <a:t>enter_region</a:t>
            </a:r>
            <a:r>
              <a:rPr lang="en-US" dirty="0" smtClean="0"/>
              <a:t> with 0</a:t>
            </a:r>
          </a:p>
          <a:p>
            <a:r>
              <a:rPr lang="en-US" dirty="0" smtClean="0"/>
              <a:t>So, turn = 0 and interested[0] = true and Process 0 is in CR</a:t>
            </a:r>
          </a:p>
          <a:p>
            <a:r>
              <a:rPr lang="en-US" dirty="0" smtClean="0"/>
              <a:t>Now if Process 1 calls </a:t>
            </a:r>
            <a:r>
              <a:rPr lang="en-US" dirty="0" err="1" smtClean="0"/>
              <a:t>enter_region</a:t>
            </a:r>
            <a:r>
              <a:rPr lang="en-US" dirty="0" smtClean="0"/>
              <a:t>, it will hang there until interested[0] is false. Which only happens when Process 0 calls </a:t>
            </a:r>
            <a:r>
              <a:rPr lang="en-US" dirty="0" err="1" smtClean="0"/>
              <a:t>leave_region</a:t>
            </a:r>
            <a:r>
              <a:rPr lang="en-US" dirty="0" smtClean="0"/>
              <a:t> i.e. leaves the C.R.</a:t>
            </a: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F23E04-831C-42E9-8B8D-F4B067D5148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89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Peterson’s Solution: Analysis(2)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Let both processes call </a:t>
            </a:r>
            <a:r>
              <a:rPr lang="en-US" dirty="0" err="1" smtClean="0"/>
              <a:t>enter_region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simultaneously</a:t>
            </a:r>
          </a:p>
          <a:p>
            <a:r>
              <a:rPr lang="en-US" dirty="0" smtClean="0"/>
              <a:t>Say turn = 1. (i.e. Process 1 stores </a:t>
            </a:r>
            <a:r>
              <a:rPr lang="en-US" dirty="0" smtClean="0">
                <a:solidFill>
                  <a:srgbClr val="FF0000"/>
                </a:solidFill>
              </a:rPr>
              <a:t>last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Process 0 enters critical region: while (turn = = 0 &amp;&amp; …) returns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 since turn = 1.</a:t>
            </a:r>
          </a:p>
          <a:p>
            <a:r>
              <a:rPr lang="en-US" dirty="0" smtClean="0"/>
              <a:t>Process 1 loops until process  0 exits: while (turn = = 1 &amp;&amp; interested[0] = = true) returns true.</a:t>
            </a:r>
          </a:p>
          <a:p>
            <a:r>
              <a:rPr lang="en-US" dirty="0" smtClean="0"/>
              <a:t>Done!!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6F8F79-A2F7-4EAD-9F62-86A3679401B4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78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76C2BA-A747-4508-A9A7-5939E3CE306E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0"/>
            <a:ext cx="8458200" cy="1143000"/>
          </a:xfrm>
        </p:spPr>
        <p:txBody>
          <a:bodyPr/>
          <a:lstStyle/>
          <a:p>
            <a:r>
              <a:rPr lang="en-US" sz="3600" dirty="0" smtClean="0"/>
              <a:t>TSL</a:t>
            </a:r>
          </a:p>
        </p:txBody>
      </p:sp>
      <p:pic>
        <p:nvPicPr>
          <p:cNvPr id="573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050" y="3966693"/>
            <a:ext cx="9137207" cy="274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424690" y="907958"/>
            <a:ext cx="8512935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Requires hardware support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TSL instruction: test and set lock</a:t>
            </a:r>
          </a:p>
          <a:p>
            <a:pPr lvl="1" eaLnBrk="1" hangingPunct="1"/>
            <a:r>
              <a:rPr lang="en-US" dirty="0"/>
              <a:t>Reads content of </a:t>
            </a:r>
            <a:r>
              <a:rPr lang="en-US" i="1" dirty="0">
                <a:solidFill>
                  <a:srgbClr val="FF0000"/>
                </a:solidFill>
              </a:rPr>
              <a:t>lock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into a Register</a:t>
            </a:r>
          </a:p>
          <a:p>
            <a:pPr lvl="1" eaLnBrk="1" hangingPunct="1"/>
            <a:r>
              <a:rPr lang="en-US" dirty="0"/>
              <a:t>Stores a nonzero value at </a:t>
            </a:r>
            <a:r>
              <a:rPr lang="en-US" i="1" dirty="0">
                <a:solidFill>
                  <a:srgbClr val="FF0000"/>
                </a:solidFill>
              </a:rPr>
              <a:t>lock</a:t>
            </a:r>
            <a:r>
              <a:rPr lang="en-US" dirty="0"/>
              <a:t>.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CPU executing TSL locks the </a:t>
            </a:r>
            <a:r>
              <a:rPr lang="en-US" sz="2800" dirty="0" smtClean="0">
                <a:solidFill>
                  <a:schemeClr val="tx1"/>
                </a:solidFill>
              </a:rPr>
              <a:t>memory bus </a:t>
            </a:r>
            <a:r>
              <a:rPr lang="en-US" sz="2800" dirty="0">
                <a:solidFill>
                  <a:schemeClr val="tx1"/>
                </a:solidFill>
              </a:rPr>
              <a:t>prohibiting other </a:t>
            </a:r>
            <a:r>
              <a:rPr lang="en-US" sz="2800" dirty="0" smtClean="0">
                <a:solidFill>
                  <a:schemeClr val="tx1"/>
                </a:solidFill>
              </a:rPr>
              <a:t>CPUs from accessing memory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62131" y="1872754"/>
            <a:ext cx="2494947" cy="1173163"/>
            <a:chOff x="6038850" y="1501775"/>
            <a:chExt cx="2494947" cy="1173163"/>
          </a:xfrm>
        </p:grpSpPr>
        <p:sp>
          <p:nvSpPr>
            <p:cNvPr id="57350" name="AutoShape 8"/>
            <p:cNvSpPr>
              <a:spLocks/>
            </p:cNvSpPr>
            <p:nvPr/>
          </p:nvSpPr>
          <p:spPr bwMode="auto">
            <a:xfrm>
              <a:off x="6038850" y="1501775"/>
              <a:ext cx="292100" cy="1173163"/>
            </a:xfrm>
            <a:prstGeom prst="rightBrace">
              <a:avLst>
                <a:gd name="adj1" fmla="val 33469"/>
                <a:gd name="adj2" fmla="val 50000"/>
              </a:avLst>
            </a:prstGeom>
            <a:ln>
              <a:headEnd/>
              <a:tailEnd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57351" name="Text Box 9"/>
            <p:cNvSpPr txBox="1">
              <a:spLocks noChangeArrowheads="1"/>
            </p:cNvSpPr>
            <p:nvPr/>
          </p:nvSpPr>
          <p:spPr bwMode="auto">
            <a:xfrm>
              <a:off x="6330950" y="1800690"/>
              <a:ext cx="2202847" cy="400110"/>
            </a:xfrm>
            <a:prstGeom prst="rect">
              <a:avLst/>
            </a:prstGeom>
            <a:ln/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sz="2000" b="1" dirty="0">
                  <a:solidFill>
                    <a:srgbClr val="FFFF00"/>
                  </a:solidFill>
                </a:rPr>
                <a:t>Indivisible/Atomic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222" y="1041673"/>
            <a:ext cx="2808578" cy="4526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40815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Busy Waiting: Problems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1295400"/>
            <a:ext cx="8128000" cy="5219701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Waste</a:t>
            </a:r>
            <a:r>
              <a:rPr lang="en-US" sz="2800" dirty="0" smtClean="0"/>
              <a:t> CPU time since it sits on a tight loop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May have </a:t>
            </a:r>
            <a:r>
              <a:rPr lang="en-US" sz="2800" dirty="0" smtClean="0">
                <a:solidFill>
                  <a:srgbClr val="FF0000"/>
                </a:solidFill>
              </a:rPr>
              <a:t>unexpected</a:t>
            </a:r>
            <a:r>
              <a:rPr lang="en-US" sz="2800" dirty="0" smtClean="0"/>
              <a:t> effects: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>
                <a:solidFill>
                  <a:srgbClr val="FF0000"/>
                </a:solidFill>
              </a:rPr>
              <a:t>Priority Inversion Problem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Example: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2 </a:t>
            </a:r>
            <a:r>
              <a:rPr lang="en-US" sz="2800" dirty="0" smtClean="0">
                <a:solidFill>
                  <a:srgbClr val="FF0000"/>
                </a:solidFill>
              </a:rPr>
              <a:t>Cooperating</a:t>
            </a:r>
            <a:r>
              <a:rPr lang="en-US" sz="2800" dirty="0" smtClean="0"/>
              <a:t> Processes: H (</a:t>
            </a:r>
            <a:r>
              <a:rPr lang="en-US" dirty="0"/>
              <a:t>high priority </a:t>
            </a:r>
            <a:r>
              <a:rPr lang="en-US" sz="2800" dirty="0" smtClean="0"/>
              <a:t>) and L (</a:t>
            </a:r>
            <a:r>
              <a:rPr lang="en-US" dirty="0"/>
              <a:t>low priority </a:t>
            </a:r>
            <a:r>
              <a:rPr lang="en-US" sz="2800" dirty="0" smtClean="0"/>
              <a:t>) </a:t>
            </a:r>
          </a:p>
          <a:p>
            <a:pPr>
              <a:lnSpc>
                <a:spcPct val="90000"/>
              </a:lnSpc>
            </a:pPr>
            <a:r>
              <a:rPr lang="en-US" i="1" dirty="0" smtClean="0"/>
              <a:t>Scheduling rule: </a:t>
            </a:r>
            <a:r>
              <a:rPr lang="en-US" dirty="0"/>
              <a:t>H is run whenever it is </a:t>
            </a:r>
            <a:r>
              <a:rPr lang="en-US" dirty="0" smtClean="0"/>
              <a:t>ready</a:t>
            </a:r>
            <a:endParaRPr lang="en-US" i="1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Let L in C.</a:t>
            </a:r>
            <a:r>
              <a:rPr lang="en-US" i="1" dirty="0"/>
              <a:t> </a:t>
            </a:r>
            <a:r>
              <a:rPr lang="en-US" sz="2800" dirty="0" smtClean="0"/>
              <a:t>R. and H is ready and wants to enter C.R.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Since H is ready it is given the CPU and it starts </a:t>
            </a:r>
            <a:r>
              <a:rPr lang="en-US" sz="2800" dirty="0" smtClean="0">
                <a:solidFill>
                  <a:srgbClr val="FF0000"/>
                </a:solidFill>
              </a:rPr>
              <a:t>busy waiting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 will </a:t>
            </a:r>
            <a:r>
              <a:rPr lang="en-US" sz="2800" dirty="0" smtClean="0">
                <a:solidFill>
                  <a:srgbClr val="FF0000"/>
                </a:solidFill>
              </a:rPr>
              <a:t>never gets the chance </a:t>
            </a:r>
            <a:r>
              <a:rPr lang="en-US" sz="2800" dirty="0" smtClean="0"/>
              <a:t>to leave its C.R.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 loops forever</a:t>
            </a:r>
          </a:p>
          <a:p>
            <a:pPr>
              <a:lnSpc>
                <a:spcPct val="90000"/>
              </a:lnSpc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research.microsoft.com/en-us/um/people/mbj/Mars_Pathfinder/Mars_Pathfinder.html</a:t>
            </a:r>
            <a:r>
              <a:rPr lang="en-US" dirty="0" smtClean="0"/>
              <a:t> </a:t>
            </a:r>
            <a:endParaRPr lang="en-US" sz="2800" dirty="0" smtClean="0"/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0C9966-BE84-475C-9F21-AAFB80C63498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51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 &amp; 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</a:t>
            </a:r>
            <a:r>
              <a:rPr lang="en-US" dirty="0" smtClean="0"/>
              <a:t>a process has to </a:t>
            </a:r>
            <a:r>
              <a:rPr lang="en-US" dirty="0" smtClean="0">
                <a:solidFill>
                  <a:srgbClr val="FF0000"/>
                </a:solidFill>
              </a:rPr>
              <a:t>wait</a:t>
            </a:r>
            <a:r>
              <a:rPr lang="en-US" dirty="0" smtClean="0"/>
              <a:t>, change its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</a:t>
            </a:r>
            <a:r>
              <a:rPr lang="en-US" smtClean="0"/>
              <a:t>to </a:t>
            </a:r>
            <a:r>
              <a:rPr lang="en-US" b="1" smtClean="0"/>
              <a:t>BLOCKED/WAITING</a:t>
            </a:r>
            <a:endParaRPr lang="en-US" b="1" dirty="0"/>
          </a:p>
          <a:p>
            <a:r>
              <a:rPr lang="en-US" dirty="0" smtClean="0"/>
              <a:t>Switched to </a:t>
            </a:r>
            <a:r>
              <a:rPr lang="en-US" b="1" dirty="0" smtClean="0"/>
              <a:t>READY</a:t>
            </a:r>
            <a:r>
              <a:rPr lang="en-US" dirty="0" smtClean="0"/>
              <a:t> state, when </a:t>
            </a:r>
            <a:r>
              <a:rPr lang="en-US" dirty="0"/>
              <a:t>it is OK to retry entering the critical </a:t>
            </a:r>
            <a:r>
              <a:rPr lang="en-US" dirty="0" smtClean="0"/>
              <a:t>section</a:t>
            </a:r>
          </a:p>
          <a:p>
            <a:r>
              <a:rPr lang="en-US" dirty="0"/>
              <a:t>Sleep is a </a:t>
            </a:r>
            <a:r>
              <a:rPr lang="en-US" dirty="0">
                <a:solidFill>
                  <a:srgbClr val="FF0000"/>
                </a:solidFill>
              </a:rPr>
              <a:t>system </a:t>
            </a:r>
            <a:r>
              <a:rPr lang="en-US" dirty="0" smtClean="0">
                <a:solidFill>
                  <a:srgbClr val="FF0000"/>
                </a:solidFill>
              </a:rPr>
              <a:t>call</a:t>
            </a:r>
            <a:r>
              <a:rPr lang="en-US" dirty="0" smtClean="0"/>
              <a:t> that </a:t>
            </a:r>
            <a:r>
              <a:rPr lang="en-US" dirty="0"/>
              <a:t>causes the caller to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be </a:t>
            </a:r>
            <a:r>
              <a:rPr lang="en-US" dirty="0"/>
              <a:t>suspended until another process wakes </a:t>
            </a:r>
            <a:r>
              <a:rPr lang="en-US" dirty="0" smtClean="0"/>
              <a:t>it up</a:t>
            </a:r>
            <a:endParaRPr lang="en-US" dirty="0"/>
          </a:p>
          <a:p>
            <a:r>
              <a:rPr lang="en-US" dirty="0" smtClean="0"/>
              <a:t>Wakeup system call </a:t>
            </a:r>
            <a:r>
              <a:rPr lang="en-US" dirty="0"/>
              <a:t>has one parameter, the process to be awakened.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60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Producer Consumer Problem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768350" y="1295400"/>
            <a:ext cx="8128000" cy="499110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Also called bounded-buffer problem</a:t>
            </a:r>
          </a:p>
          <a:p>
            <a:r>
              <a:rPr lang="en-US" sz="2800" dirty="0" smtClean="0"/>
              <a:t>Two (</a:t>
            </a:r>
            <a:r>
              <a:rPr lang="en-US" sz="2800" i="1" dirty="0" err="1" smtClean="0"/>
              <a:t>m</a:t>
            </a:r>
            <a:r>
              <a:rPr lang="en-US" sz="2800" dirty="0" err="1" smtClean="0"/>
              <a:t>+</a:t>
            </a:r>
            <a:r>
              <a:rPr lang="en-US" sz="2800" i="1" dirty="0" err="1" smtClean="0"/>
              <a:t>n</a:t>
            </a:r>
            <a:r>
              <a:rPr lang="en-US" sz="2800" dirty="0" smtClean="0"/>
              <a:t>) processes share a </a:t>
            </a:r>
            <a:r>
              <a:rPr lang="en-US" sz="2800" dirty="0" smtClean="0">
                <a:solidFill>
                  <a:srgbClr val="FF0000"/>
                </a:solidFill>
              </a:rPr>
              <a:t>common</a:t>
            </a:r>
            <a:r>
              <a:rPr lang="en-US" sz="2800" dirty="0" smtClean="0"/>
              <a:t> buffer</a:t>
            </a:r>
          </a:p>
          <a:p>
            <a:r>
              <a:rPr lang="en-US" sz="2800" dirty="0" smtClean="0"/>
              <a:t>One (</a:t>
            </a:r>
            <a:r>
              <a:rPr lang="en-US" sz="2800" i="1" dirty="0" smtClean="0"/>
              <a:t>m</a:t>
            </a:r>
            <a:r>
              <a:rPr lang="en-US" sz="2800" dirty="0" smtClean="0"/>
              <a:t>) of them is (are) </a:t>
            </a:r>
            <a:r>
              <a:rPr lang="en-US" sz="2800" b="1" u="sng" dirty="0" smtClean="0"/>
              <a:t>producer</a:t>
            </a:r>
            <a:r>
              <a:rPr lang="en-US" sz="2800" dirty="0" smtClean="0"/>
              <a:t>(s): put(s) information in the buffer</a:t>
            </a:r>
          </a:p>
          <a:p>
            <a:r>
              <a:rPr lang="en-US" sz="2800" dirty="0" smtClean="0"/>
              <a:t>One (</a:t>
            </a:r>
            <a:r>
              <a:rPr lang="en-US" sz="2800" i="1" dirty="0" smtClean="0"/>
              <a:t>n</a:t>
            </a:r>
            <a:r>
              <a:rPr lang="en-US" sz="2800" dirty="0" smtClean="0"/>
              <a:t>) of them is (are) </a:t>
            </a:r>
            <a:r>
              <a:rPr lang="en-US" b="1" u="sng" dirty="0"/>
              <a:t>consumer</a:t>
            </a:r>
            <a:r>
              <a:rPr lang="en-US" sz="2800" dirty="0" smtClean="0"/>
              <a:t>(s): take(s) information out of the buffer</a:t>
            </a:r>
          </a:p>
          <a:p>
            <a:r>
              <a:rPr lang="en-US" sz="2800" dirty="0" smtClean="0"/>
              <a:t>Trouble and solution</a:t>
            </a:r>
          </a:p>
          <a:p>
            <a:pPr lvl="1"/>
            <a:r>
              <a:rPr lang="en-US" sz="2400" dirty="0" smtClean="0"/>
              <a:t>Producer wants to put but buffer </a:t>
            </a:r>
            <a:r>
              <a:rPr lang="en-US" sz="2400" dirty="0" smtClean="0">
                <a:solidFill>
                  <a:srgbClr val="FF0000"/>
                </a:solidFill>
              </a:rPr>
              <a:t>full-</a:t>
            </a:r>
            <a:r>
              <a:rPr lang="en-US" sz="2400" dirty="0" smtClean="0"/>
              <a:t> Go to </a:t>
            </a:r>
            <a:r>
              <a:rPr lang="en-US" sz="2400" b="1" dirty="0" smtClean="0"/>
              <a:t>sleep</a:t>
            </a:r>
            <a:r>
              <a:rPr lang="en-US" sz="2400" dirty="0" smtClean="0"/>
              <a:t> and </a:t>
            </a:r>
            <a:r>
              <a:rPr lang="en-US" sz="2400" b="1" dirty="0" smtClean="0"/>
              <a:t>wake up </a:t>
            </a:r>
            <a:r>
              <a:rPr lang="en-US" sz="2400" dirty="0" smtClean="0"/>
              <a:t>when consumer takes one or more</a:t>
            </a:r>
          </a:p>
          <a:p>
            <a:pPr lvl="1"/>
            <a:r>
              <a:rPr lang="en-US" sz="2400" dirty="0" smtClean="0"/>
              <a:t>Consumer wants to take but buffer </a:t>
            </a:r>
            <a:r>
              <a:rPr lang="en-US" sz="2400" dirty="0" smtClean="0">
                <a:solidFill>
                  <a:srgbClr val="FF0000"/>
                </a:solidFill>
              </a:rPr>
              <a:t>empty-</a:t>
            </a:r>
            <a:r>
              <a:rPr lang="en-US" sz="2400" dirty="0" smtClean="0"/>
              <a:t> go to sleep and wake up when producer puts one or more</a:t>
            </a:r>
          </a:p>
          <a:p>
            <a:endParaRPr lang="en-US" sz="2800" dirty="0" smtClean="0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3DA605-7A03-4526-A195-1466EFBDC201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24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AFD168-CEDB-4410-B8E2-880E2E838AE1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-244701"/>
            <a:ext cx="7772400" cy="1143000"/>
          </a:xfrm>
        </p:spPr>
        <p:txBody>
          <a:bodyPr/>
          <a:lstStyle/>
          <a:p>
            <a:r>
              <a:rPr lang="en-US" dirty="0" smtClean="0"/>
              <a:t>Sleep and Wakeup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3197" y="6417974"/>
            <a:ext cx="7829550" cy="612775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dirty="0" smtClean="0"/>
              <a:t>Producer-consumer problem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60422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09094" y="477233"/>
            <a:ext cx="8471552" cy="6071649"/>
          </a:xfrm>
          <a:noFill/>
        </p:spPr>
      </p:pic>
    </p:spTree>
    <p:extLst>
      <p:ext uri="{BB962C8B-B14F-4D97-AF65-F5344CB8AC3E}">
        <p14:creationId xmlns:p14="http://schemas.microsoft.com/office/powerpoint/2010/main" xmlns="" val="113854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876" y="1981200"/>
            <a:ext cx="4594943" cy="2541043"/>
          </a:xfrm>
          <a:prstGeom prst="rect">
            <a:avLst/>
          </a:prstGeom>
        </p:spPr>
      </p:pic>
      <p:sp>
        <p:nvSpPr>
          <p:cNvPr id="604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AFD168-CEDB-4410-B8E2-880E2E838AE1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-244701"/>
            <a:ext cx="7772400" cy="1143000"/>
          </a:xfrm>
        </p:spPr>
        <p:txBody>
          <a:bodyPr/>
          <a:lstStyle/>
          <a:p>
            <a:r>
              <a:rPr lang="en-US" dirty="0" smtClean="0"/>
              <a:t>Sleep and Wakeup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3197" y="6417974"/>
            <a:ext cx="7829550" cy="612775"/>
          </a:xfrm>
        </p:spPr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en-US" dirty="0" smtClean="0"/>
              <a:t>Producer-consumer problem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41" y="774147"/>
            <a:ext cx="8853717" cy="587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830" y="2021983"/>
            <a:ext cx="4666716" cy="24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34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63083" y="0"/>
            <a:ext cx="8128000" cy="1295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Sleep and Wakeup: Race condition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FF0000"/>
                </a:solidFill>
              </a:rPr>
              <a:t>ace condition</a:t>
            </a:r>
            <a:endParaRPr lang="en-US" dirty="0" smtClean="0"/>
          </a:p>
          <a:p>
            <a:r>
              <a:rPr lang="en-US" dirty="0" smtClean="0"/>
              <a:t>Unconstrained access to </a:t>
            </a:r>
            <a:r>
              <a:rPr lang="en-US" i="1" dirty="0" smtClean="0"/>
              <a:t>count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CPU is given to P just after C has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count to be 0 but not yet gone to sleep.  </a:t>
            </a:r>
          </a:p>
          <a:p>
            <a:pPr lvl="1"/>
            <a:r>
              <a:rPr lang="en-US" dirty="0" smtClean="0"/>
              <a:t>P calls wakeup</a:t>
            </a:r>
          </a:p>
          <a:p>
            <a:pPr lvl="1"/>
            <a:r>
              <a:rPr lang="en-US" dirty="0" smtClean="0"/>
              <a:t>Result is </a:t>
            </a:r>
            <a:r>
              <a:rPr lang="en-US" dirty="0" smtClean="0">
                <a:solidFill>
                  <a:srgbClr val="FF0000"/>
                </a:solidFill>
              </a:rPr>
              <a:t>lost</a:t>
            </a:r>
            <a:r>
              <a:rPr lang="en-US" dirty="0" smtClean="0"/>
              <a:t> wake-up signal</a:t>
            </a:r>
          </a:p>
          <a:p>
            <a:pPr lvl="1"/>
            <a:r>
              <a:rPr lang="en-US" dirty="0" smtClean="0"/>
              <a:t>Both will sleep forever</a:t>
            </a:r>
          </a:p>
          <a:p>
            <a:endParaRPr lang="en-US" i="1" dirty="0" smtClean="0"/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3B4011-59FD-435B-9EB3-E4994C3A904B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616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1146175"/>
            <a:ext cx="8128000" cy="49911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 new variable type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 kind of </a:t>
            </a:r>
            <a:r>
              <a:rPr lang="en-US" altLang="ko-KR" dirty="0" smtClean="0">
                <a:solidFill>
                  <a:srgbClr val="C00000"/>
                </a:solidFill>
                <a:ea typeface="굴림" panose="020B0600000101010101" pitchFamily="34" charset="-127"/>
              </a:rPr>
              <a:t>generalized</a:t>
            </a:r>
            <a:r>
              <a:rPr lang="en-US" altLang="ko-KR" dirty="0" smtClean="0">
                <a:ea typeface="굴림" panose="020B0600000101010101" pitchFamily="34" charset="-127"/>
              </a:rPr>
              <a:t>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 smtClean="0">
                <a:ea typeface="굴림" panose="020B0600000101010101" pitchFamily="34" charset="-127"/>
              </a:rPr>
              <a:t>Dijkstra</a:t>
            </a:r>
            <a:r>
              <a:rPr lang="en-US" altLang="ko-KR" dirty="0" smtClean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Main synchronization </a:t>
            </a:r>
            <a:r>
              <a:rPr lang="en-US" altLang="ko-KR" dirty="0" smtClean="0">
                <a:solidFill>
                  <a:srgbClr val="C00000"/>
                </a:solidFill>
                <a:ea typeface="굴림" panose="020B0600000101010101" pitchFamily="34" charset="-127"/>
              </a:rPr>
              <a:t>primitive</a:t>
            </a:r>
            <a:r>
              <a:rPr lang="en-US" altLang="ko-KR" dirty="0" smtClean="0">
                <a:ea typeface="굴림" panose="020B0600000101010101" pitchFamily="34" charset="-127"/>
              </a:rPr>
              <a:t> used in original UNIX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Semaphores are like integers, except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Only operations allowed are </a:t>
            </a:r>
            <a:r>
              <a:rPr lang="en-US" altLang="ko-KR" i="1" dirty="0">
                <a:ea typeface="굴림" panose="020B0600000101010101" pitchFamily="34" charset="-127"/>
              </a:rPr>
              <a:t>up</a:t>
            </a:r>
            <a:r>
              <a:rPr lang="en-US" altLang="ko-KR" dirty="0">
                <a:ea typeface="굴림" panose="020B0600000101010101" pitchFamily="34" charset="-127"/>
              </a:rPr>
              <a:t> and </a:t>
            </a:r>
            <a:r>
              <a:rPr lang="en-US" altLang="ko-KR" i="1" dirty="0">
                <a:ea typeface="굴림" panose="020B0600000101010101" pitchFamily="34" charset="-127"/>
              </a:rPr>
              <a:t>down</a:t>
            </a:r>
            <a:r>
              <a:rPr lang="en-US" altLang="ko-KR" dirty="0">
                <a:ea typeface="굴림" panose="020B0600000101010101" pitchFamily="34" charset="-127"/>
              </a:rPr>
              <a:t> – can’t read or write value, except to set it initially</a:t>
            </a:r>
          </a:p>
        </p:txBody>
      </p:sp>
      <p:pic>
        <p:nvPicPr>
          <p:cNvPr id="102404" name="Picture 20" descr="MCj03641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28600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1837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Interprocess Communication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Processes within a system may be </a:t>
            </a:r>
            <a:r>
              <a:rPr lang="en-US" b="1" dirty="0" smtClean="0"/>
              <a:t>independent </a:t>
            </a:r>
            <a:r>
              <a:rPr lang="en-US" dirty="0" smtClean="0"/>
              <a:t>or </a:t>
            </a:r>
            <a:r>
              <a:rPr lang="en-US" b="1" dirty="0" smtClean="0"/>
              <a:t>cooperating</a:t>
            </a:r>
          </a:p>
          <a:p>
            <a:r>
              <a:rPr lang="en-US" dirty="0" smtClean="0"/>
              <a:t>Cooperating process can affect or be affected by other processes </a:t>
            </a:r>
          </a:p>
          <a:p>
            <a:r>
              <a:rPr lang="en-US" dirty="0" smtClean="0"/>
              <a:t>Reasons for cooperating processes:</a:t>
            </a:r>
          </a:p>
          <a:p>
            <a:pPr lvl="1"/>
            <a:r>
              <a:rPr lang="en-US" dirty="0" smtClean="0"/>
              <a:t>Information sharing</a:t>
            </a:r>
          </a:p>
          <a:p>
            <a:pPr lvl="1"/>
            <a:r>
              <a:rPr lang="en-US" dirty="0" smtClean="0"/>
              <a:t>Computation speedup</a:t>
            </a:r>
          </a:p>
          <a:p>
            <a:pPr lvl="1"/>
            <a:r>
              <a:rPr lang="en-US" dirty="0" smtClean="0"/>
              <a:t>Modularity</a:t>
            </a:r>
          </a:p>
          <a:p>
            <a:pPr lvl="1"/>
            <a:r>
              <a:rPr lang="en-US" dirty="0" smtClean="0"/>
              <a:t>Convenience</a:t>
            </a:r>
          </a:p>
          <a:p>
            <a:r>
              <a:rPr lang="en-US" dirty="0"/>
              <a:t>Cooperating processes require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mechanism</a:t>
            </a:r>
            <a:r>
              <a:rPr lang="en-US" dirty="0" smtClean="0"/>
              <a:t> to </a:t>
            </a:r>
            <a:r>
              <a:rPr lang="en-US" dirty="0"/>
              <a:t>exchange data and </a:t>
            </a:r>
            <a:r>
              <a:rPr lang="en-US" dirty="0" smtClean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07095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sz="quarter" idx="13"/>
          </p:nvPr>
        </p:nvSpPr>
        <p:spPr>
          <a:xfrm>
            <a:off x="469900" y="1146220"/>
            <a:ext cx="8128000" cy="536888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Operation “down”: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if value &gt; 0; value-- and then continue.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if value = 0; process is put to sleep without completing the down for the moment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Checking the value, changing it, and possibly going to sleep, is all done as an </a:t>
            </a:r>
            <a:r>
              <a:rPr lang="en-US" sz="2000" b="1" i="1" dirty="0" smtClean="0">
                <a:solidFill>
                  <a:srgbClr val="FF0000"/>
                </a:solidFill>
              </a:rPr>
              <a:t>atomic</a:t>
            </a:r>
            <a:r>
              <a:rPr lang="en-US" sz="2000" i="1" dirty="0" smtClean="0"/>
              <a:t> action</a:t>
            </a:r>
            <a:r>
              <a:rPr lang="en-US" sz="2000" dirty="0" smtClean="0"/>
              <a:t>. </a:t>
            </a:r>
          </a:p>
          <a:p>
            <a:r>
              <a:rPr lang="en-US" dirty="0"/>
              <a:t>Operation “up”:</a:t>
            </a:r>
          </a:p>
          <a:p>
            <a:pPr lvl="1"/>
            <a:r>
              <a:rPr lang="en-US" dirty="0"/>
              <a:t>increments the value of the semaphore addressed. </a:t>
            </a:r>
          </a:p>
          <a:p>
            <a:pPr lvl="1"/>
            <a:r>
              <a:rPr lang="en-US" dirty="0"/>
              <a:t>If one or more process were sleeping on that semaphore, one of them is chosen by the system (e.g. at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) and is allowed to complete its </a:t>
            </a:r>
            <a:r>
              <a:rPr lang="en-US" i="1" dirty="0"/>
              <a:t>down</a:t>
            </a:r>
          </a:p>
          <a:p>
            <a:pPr lvl="2"/>
            <a:r>
              <a:rPr lang="en-US" dirty="0"/>
              <a:t>The operation of incrementing the semaphore and waking up one process is also </a:t>
            </a:r>
            <a:r>
              <a:rPr lang="en-US" dirty="0">
                <a:solidFill>
                  <a:srgbClr val="FF0000"/>
                </a:solidFill>
              </a:rPr>
              <a:t>indivisible</a:t>
            </a:r>
          </a:p>
          <a:p>
            <a:pPr lvl="1"/>
            <a:r>
              <a:rPr lang="en-US" dirty="0"/>
              <a:t>No process ever blocks doing an </a:t>
            </a:r>
            <a:r>
              <a:rPr lang="en-US" i="1" dirty="0"/>
              <a:t>up.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746322-8819-4C93-A98F-CC532C1641C5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24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sz="quarter" idx="13"/>
          </p:nvPr>
        </p:nvSpPr>
        <p:spPr>
          <a:xfrm>
            <a:off x="520700" y="1137634"/>
            <a:ext cx="8128000" cy="49911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/>
            <a:r>
              <a:rPr lang="en-US" altLang="ko-KR" sz="2800" dirty="0" smtClean="0">
                <a:ea typeface="굴림" panose="020B0600000101010101" pitchFamily="34" charset="-127"/>
              </a:rPr>
              <a:t>Operations </a:t>
            </a:r>
            <a:r>
              <a:rPr lang="en-US" altLang="ko-KR" sz="2800" dirty="0">
                <a:ea typeface="굴림" panose="020B0600000101010101" pitchFamily="34" charset="-127"/>
              </a:rPr>
              <a:t>must be </a:t>
            </a:r>
            <a:r>
              <a:rPr lang="en-US" altLang="ko-KR" sz="2800" dirty="0">
                <a:solidFill>
                  <a:srgbClr val="FF0000"/>
                </a:solidFill>
                <a:ea typeface="굴림" panose="020B0600000101010101" pitchFamily="34" charset="-127"/>
              </a:rPr>
              <a:t>atomic</a:t>
            </a:r>
          </a:p>
          <a:p>
            <a:pPr lvl="2"/>
            <a:r>
              <a:rPr lang="en-US" altLang="ko-KR" sz="2800" dirty="0">
                <a:ea typeface="굴림" panose="020B0600000101010101" pitchFamily="34" charset="-127"/>
              </a:rPr>
              <a:t>Two </a:t>
            </a:r>
            <a:r>
              <a:rPr lang="en-US" altLang="ko-KR" sz="2800" i="1" dirty="0" smtClean="0">
                <a:ea typeface="굴림" panose="020B0600000101010101" pitchFamily="34" charset="-127"/>
              </a:rPr>
              <a:t>down</a:t>
            </a:r>
            <a:r>
              <a:rPr lang="en-US" altLang="ko-KR" sz="2800" dirty="0" smtClean="0">
                <a:ea typeface="굴림" panose="020B0600000101010101" pitchFamily="34" charset="-127"/>
              </a:rPr>
              <a:t>’s </a:t>
            </a:r>
            <a:r>
              <a:rPr lang="en-US" altLang="ko-KR" sz="2800" dirty="0">
                <a:ea typeface="굴림" panose="020B0600000101010101" pitchFamily="34" charset="-127"/>
              </a:rPr>
              <a:t>together can’t decrement value below zero</a:t>
            </a:r>
          </a:p>
          <a:p>
            <a:pPr lvl="2"/>
            <a:r>
              <a:rPr lang="en-US" altLang="ko-KR" sz="2800" dirty="0">
                <a:ea typeface="굴림" panose="020B0600000101010101" pitchFamily="34" charset="-127"/>
              </a:rPr>
              <a:t>Similarly, </a:t>
            </a:r>
            <a:r>
              <a:rPr lang="en-US" altLang="ko-KR" sz="2800" dirty="0" smtClean="0">
                <a:ea typeface="굴림" panose="020B0600000101010101" pitchFamily="34" charset="-127"/>
              </a:rPr>
              <a:t>process going </a:t>
            </a:r>
            <a:r>
              <a:rPr lang="en-US" altLang="ko-KR" sz="2800" dirty="0">
                <a:ea typeface="굴림" panose="020B0600000101010101" pitchFamily="34" charset="-127"/>
              </a:rPr>
              <a:t>to sleep in </a:t>
            </a:r>
            <a:r>
              <a:rPr lang="en-US" altLang="ko-KR" sz="2800" i="1" dirty="0" smtClean="0">
                <a:ea typeface="굴림" panose="020B0600000101010101" pitchFamily="34" charset="-127"/>
              </a:rPr>
              <a:t>down</a:t>
            </a:r>
            <a:r>
              <a:rPr lang="en-US" altLang="ko-KR" sz="2800" dirty="0" smtClean="0">
                <a:ea typeface="굴림" panose="020B0600000101010101" pitchFamily="34" charset="-127"/>
              </a:rPr>
              <a:t> </a:t>
            </a:r>
            <a:r>
              <a:rPr lang="en-US" altLang="ko-KR" sz="2800" dirty="0">
                <a:ea typeface="굴림" panose="020B0600000101010101" pitchFamily="34" charset="-127"/>
              </a:rPr>
              <a:t>won’t miss wakeup from </a:t>
            </a:r>
            <a:r>
              <a:rPr lang="en-US" altLang="ko-KR" sz="2800" i="1" dirty="0" smtClean="0">
                <a:ea typeface="굴림" panose="020B0600000101010101" pitchFamily="34" charset="-127"/>
              </a:rPr>
              <a:t>up</a:t>
            </a:r>
            <a:r>
              <a:rPr lang="en-US" altLang="ko-KR" sz="2800" dirty="0" smtClean="0">
                <a:ea typeface="굴림" panose="020B0600000101010101" pitchFamily="34" charset="-127"/>
              </a:rPr>
              <a:t> </a:t>
            </a:r>
            <a:r>
              <a:rPr lang="en-US" altLang="ko-KR" sz="2800" dirty="0">
                <a:ea typeface="굴림" panose="020B0600000101010101" pitchFamily="34" charset="-127"/>
              </a:rPr>
              <a:t>– even if they both happen at same time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746322-8819-4C93-A98F-CC532C1641C5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16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smtClean="0"/>
              <a:t>Counting semaphore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value </a:t>
            </a:r>
            <a:r>
              <a:rPr lang="en-US" dirty="0" smtClean="0"/>
              <a:t>can </a:t>
            </a:r>
            <a:r>
              <a:rPr lang="en-US" dirty="0"/>
              <a:t>range over an unrestricted domain</a:t>
            </a:r>
            <a:endParaRPr lang="en-US" dirty="0" smtClean="0"/>
          </a:p>
          <a:p>
            <a:r>
              <a:rPr lang="en-US" b="1" dirty="0" smtClean="0"/>
              <a:t>Binary semaphore 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value can </a:t>
            </a:r>
            <a:r>
              <a:rPr lang="en-US" dirty="0"/>
              <a:t>range only between 0 and 1. 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/>
              <a:t>some systems, binary semaphores are known as </a:t>
            </a:r>
            <a:r>
              <a:rPr lang="en-US" dirty="0" err="1">
                <a:solidFill>
                  <a:srgbClr val="FF0000"/>
                </a:solidFill>
              </a:rPr>
              <a:t>mutex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locks as they provide mutual exclusion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46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Mutual exclusion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Controlling </a:t>
            </a:r>
            <a:r>
              <a:rPr lang="en-US" dirty="0"/>
              <a:t>access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limited</a:t>
            </a:r>
            <a:r>
              <a:rPr lang="en-US" dirty="0" smtClean="0"/>
              <a:t> resource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Synchronization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292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</a:t>
            </a:r>
            <a:r>
              <a:rPr lang="en-US" dirty="0" smtClean="0"/>
              <a:t>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to ensure that only one process can enter its C.R.?</a:t>
            </a:r>
          </a:p>
          <a:p>
            <a:r>
              <a:rPr lang="en-US" dirty="0" smtClean="0"/>
              <a:t>Binary semaphore </a:t>
            </a:r>
            <a:r>
              <a:rPr lang="en-US" dirty="0" smtClean="0">
                <a:solidFill>
                  <a:srgbClr val="FF0000"/>
                </a:solidFill>
              </a:rPr>
              <a:t>initialized to 1</a:t>
            </a:r>
          </a:p>
          <a:p>
            <a:r>
              <a:rPr lang="en-US" dirty="0" smtClean="0"/>
              <a:t>Shared by all collaborating processes</a:t>
            </a:r>
          </a:p>
          <a:p>
            <a:r>
              <a:rPr lang="en-US" dirty="0"/>
              <a:t>If each process does a </a:t>
            </a:r>
            <a:r>
              <a:rPr lang="en-US" i="1" dirty="0"/>
              <a:t>down</a:t>
            </a:r>
            <a:r>
              <a:rPr lang="en-US" dirty="0"/>
              <a:t> just before entering CR and an </a:t>
            </a:r>
            <a:r>
              <a:rPr lang="en-US" i="1" dirty="0"/>
              <a:t>up</a:t>
            </a:r>
            <a:r>
              <a:rPr lang="en-US" dirty="0"/>
              <a:t> just after leaving then mutual exclusion is </a:t>
            </a:r>
            <a:r>
              <a:rPr lang="en-US" dirty="0" err="1" smtClean="0"/>
              <a:t>guarrented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 section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remainder section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while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(TRUE);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231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16764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/>
              <a:t>Controlling access to a resource 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914400"/>
            <a:ext cx="8763000" cy="51943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What if we want maximum </a:t>
            </a:r>
            <a:r>
              <a:rPr lang="en-US" sz="2800" b="1" dirty="0" smtClean="0"/>
              <a:t>m</a:t>
            </a:r>
            <a:r>
              <a:rPr lang="en-US" sz="2800" dirty="0" smtClean="0"/>
              <a:t> process/thread can use a resource simultaneously ?</a:t>
            </a:r>
          </a:p>
          <a:p>
            <a:pPr eaLnBrk="1" hangingPunct="1"/>
            <a:r>
              <a:rPr lang="en-US" altLang="ko-KR" sz="2800" dirty="0" smtClean="0">
                <a:ea typeface="굴림" panose="020B0600000101010101" pitchFamily="34" charset="-127"/>
              </a:rPr>
              <a:t>Counting semaphore </a:t>
            </a:r>
            <a:r>
              <a:rPr lang="en-US" altLang="ko-KR" sz="2800" dirty="0" smtClean="0">
                <a:solidFill>
                  <a:srgbClr val="FF0000"/>
                </a:solidFill>
                <a:ea typeface="굴림" panose="020B0600000101010101" pitchFamily="34" charset="-127"/>
              </a:rPr>
              <a:t>initialized to the number of available resources</a:t>
            </a:r>
          </a:p>
          <a:p>
            <a:pPr eaLnBrk="1" hangingPunct="1"/>
            <a:r>
              <a:rPr lang="en-US" altLang="ko-KR" sz="2800" dirty="0" smtClean="0">
                <a:ea typeface="굴림" panose="020B0600000101010101" pitchFamily="34" charset="-127"/>
              </a:rPr>
              <a:t>Semaphore from railway analogy</a:t>
            </a:r>
          </a:p>
          <a:p>
            <a:pPr lvl="1" eaLnBrk="1" hangingPunct="1"/>
            <a:r>
              <a:rPr lang="en-US" altLang="ko-KR" sz="2400" dirty="0" smtClean="0">
                <a:ea typeface="굴림" panose="020B0600000101010101" pitchFamily="34" charset="-127"/>
              </a:rPr>
              <a:t>Here is a semaphore </a:t>
            </a:r>
            <a:r>
              <a:rPr lang="en-US" altLang="ko-KR" sz="2400" b="1" dirty="0" smtClean="0">
                <a:solidFill>
                  <a:srgbClr val="FF0000"/>
                </a:solidFill>
                <a:ea typeface="굴림" panose="020B0600000101010101" pitchFamily="34" charset="-127"/>
              </a:rPr>
              <a:t>initialized to 2 </a:t>
            </a:r>
            <a:r>
              <a:rPr lang="en-US" altLang="ko-KR" sz="2400" dirty="0" smtClean="0">
                <a:ea typeface="굴림" panose="020B0600000101010101" pitchFamily="34" charset="-127"/>
              </a:rPr>
              <a:t>for resource control:</a:t>
            </a:r>
          </a:p>
          <a:p>
            <a:pPr eaLnBrk="1" hangingPunct="1"/>
            <a:endParaRPr lang="ko-KR" altLang="en-US" sz="2800" dirty="0" smtClean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90600" y="4800600"/>
            <a:ext cx="7391400" cy="1447800"/>
            <a:chOff x="624" y="3024"/>
            <a:chExt cx="4656" cy="912"/>
          </a:xfrm>
        </p:grpSpPr>
        <p:sp>
          <p:nvSpPr>
            <p:cNvPr id="82968" name="Line 12"/>
            <p:cNvSpPr>
              <a:spLocks noChangeShapeType="1"/>
            </p:cNvSpPr>
            <p:nvPr/>
          </p:nvSpPr>
          <p:spPr bwMode="auto">
            <a:xfrm>
              <a:off x="624" y="3648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69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0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1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34 h 272"/>
                <a:gd name="T2" fmla="*/ 144 w 480"/>
                <a:gd name="T3" fmla="*/ 34 h 272"/>
                <a:gd name="T4" fmla="*/ 336 w 480"/>
                <a:gd name="T5" fmla="*/ 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2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601 h 272"/>
                <a:gd name="T2" fmla="*/ 660 w 480"/>
                <a:gd name="T3" fmla="*/ 601 h 272"/>
                <a:gd name="T4" fmla="*/ 1547 w 480"/>
                <a:gd name="T5" fmla="*/ 120 h 272"/>
                <a:gd name="T6" fmla="*/ 2207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3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34 h 272"/>
                <a:gd name="T2" fmla="*/ 144 w 480"/>
                <a:gd name="T3" fmla="*/ 34 h 272"/>
                <a:gd name="T4" fmla="*/ 336 w 480"/>
                <a:gd name="T5" fmla="*/ 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4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601 h 272"/>
                <a:gd name="T2" fmla="*/ 660 w 480"/>
                <a:gd name="T3" fmla="*/ 601 h 272"/>
                <a:gd name="T4" fmla="*/ 1547 w 480"/>
                <a:gd name="T5" fmla="*/ 120 h 272"/>
                <a:gd name="T6" fmla="*/ 2207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72"/>
                <a:gd name="T14" fmla="*/ 480 w 480"/>
                <a:gd name="T15" fmla="*/ 272 h 2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975" name="Line 19"/>
            <p:cNvSpPr>
              <a:spLocks noChangeShapeType="1"/>
            </p:cNvSpPr>
            <p:nvPr/>
          </p:nvSpPr>
          <p:spPr bwMode="auto">
            <a:xfrm>
              <a:off x="4368" y="3648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82976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4191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1981200" y="4800600"/>
            <a:ext cx="990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63" name="Rectangle 28"/>
          <p:cNvSpPr>
            <a:spLocks noChangeArrowheads="1"/>
          </p:cNvSpPr>
          <p:nvPr/>
        </p:nvSpPr>
        <p:spPr bwMode="auto">
          <a:xfrm>
            <a:off x="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2476500" y="5943600"/>
            <a:ext cx="10541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Value=2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971800" y="4343400"/>
            <a:ext cx="39624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Critical : 2 Cars permitted at a time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10400" y="4343400"/>
            <a:ext cx="1905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Non Critical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90600" y="4343400"/>
            <a:ext cx="1905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</a:rPr>
              <a:t> Non critical</a:t>
            </a:r>
          </a:p>
        </p:txBody>
      </p:sp>
    </p:spTree>
    <p:extLst>
      <p:ext uri="{BB962C8B-B14F-4D97-AF65-F5344CB8AC3E}">
        <p14:creationId xmlns:p14="http://schemas.microsoft.com/office/powerpoint/2010/main" xmlns="" val="114770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-0.03422 C 0.1394 -0.02983 0.21909 -0.0252 0.26406 -0.03422 C 0.30902 -0.04324 0.29461 -0.07978 0.32985 -0.0888 C 0.36492 -0.09782 0.41996 -0.09343 0.47499 -0.0888 " pathEditMode="fixed" ptsTypes="aaaA">
                                      <p:cBhvr>
                                        <p:cTn id="45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99 -0.03076 C 0.13749 -0.0296 0.20398 -0.02822 0.24894 -0.02706 C 0.29391 -0.0259 0.31769 -0.03377 0.34078 -0.02336 C 0.36387 -0.01295 0.36353 0.02544 0.38731 0.03492 C 0.4111 0.0444 0.44721 0.03885 0.48333 0.0333 " pathEditMode="fixed" ptsTypes="aaaaA">
                                      <p:cBhvr>
                                        <p:cTn id="51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57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 -0.08881 C 0.54583 -0.0932 0.61666 -0.09737 0.65451 -0.09066 C 0.69236 -0.08395 0.68455 -0.05736 0.70243 -0.0488 C 0.72031 -0.04024 0.71267 -0.04047 0.76232 -0.03955 C 0.81198 -0.03862 0.95104 -0.04256 1.00069 -0.04325 " pathEditMode="fixed" rAng="0" ptsTypes="aaaaa">
                                      <p:cBhvr>
                                        <p:cTn id="61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" y="2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0333 C 0.23803 -0.02844 0.25938 -0.02336 0.27969 -0.0333 C 0.30001 -0.04324 0.30521 -0.08349 0.33855 -0.09343 C 0.37188 -0.10337 0.4257 -0.09852 0.47969 -0.09343 " pathEditMode="fixed" rAng="0" ptsTypes="aaaA">
                                      <p:cBhvr>
                                        <p:cTn id="68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78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uiExpand="1" build="p" bldLvl="2"/>
      <p:bldP spid="512021" grpId="0" animBg="1"/>
      <p:bldP spid="512023" grpId="0" animBg="1"/>
      <p:bldP spid="512024" grpId="0" animBg="1"/>
      <p:bldP spid="512026" grpId="0" animBg="1"/>
      <p:bldP spid="512030" grpId="0" animBg="1"/>
      <p:bldP spid="30" grpId="0" animBg="1"/>
      <p:bldP spid="32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resolve dependency among processes</a:t>
            </a:r>
          </a:p>
          <a:p>
            <a:r>
              <a:rPr lang="en-US" dirty="0" smtClean="0"/>
              <a:t>Binary semaphore </a:t>
            </a:r>
            <a:r>
              <a:rPr lang="en-US" dirty="0" smtClean="0">
                <a:solidFill>
                  <a:srgbClr val="FF0000"/>
                </a:solidFill>
              </a:rPr>
              <a:t>initialized to 0</a:t>
            </a:r>
          </a:p>
          <a:p>
            <a:r>
              <a:rPr lang="en-US" dirty="0"/>
              <a:t>consider </a:t>
            </a:r>
            <a:r>
              <a:rPr lang="en-US" dirty="0" smtClean="0"/>
              <a:t>2 concurrently </a:t>
            </a:r>
            <a:r>
              <a:rPr lang="en-US" dirty="0"/>
              <a:t>running processes: </a:t>
            </a:r>
            <a:endParaRPr lang="en-US" dirty="0" smtClean="0"/>
          </a:p>
          <a:p>
            <a:pPr lvl="1"/>
            <a:r>
              <a:rPr lang="en-US" dirty="0" smtClean="0"/>
              <a:t>P1 </a:t>
            </a:r>
            <a:r>
              <a:rPr lang="en-US" dirty="0"/>
              <a:t>with a statement </a:t>
            </a:r>
            <a:r>
              <a:rPr lang="en-US" dirty="0" smtClean="0"/>
              <a:t>S1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P2 </a:t>
            </a:r>
            <a:r>
              <a:rPr lang="en-US" dirty="0"/>
              <a:t>with a statement </a:t>
            </a:r>
            <a:r>
              <a:rPr lang="en-US" dirty="0" smtClean="0"/>
              <a:t>S2. </a:t>
            </a:r>
          </a:p>
          <a:p>
            <a:pPr lvl="1"/>
            <a:r>
              <a:rPr lang="en-US" dirty="0" smtClean="0"/>
              <a:t>Suppose </a:t>
            </a:r>
            <a:r>
              <a:rPr lang="en-US" dirty="0"/>
              <a:t>we require that </a:t>
            </a:r>
            <a:r>
              <a:rPr lang="en-US" dirty="0" smtClean="0"/>
              <a:t>S2 </a:t>
            </a:r>
            <a:r>
              <a:rPr lang="en-US" dirty="0"/>
              <a:t>be executed only after </a:t>
            </a:r>
            <a:r>
              <a:rPr lang="en-US" dirty="0" smtClean="0"/>
              <a:t>S1 </a:t>
            </a:r>
            <a:r>
              <a:rPr lang="en-US" dirty="0"/>
              <a:t>has completed. </a:t>
            </a:r>
          </a:p>
          <a:p>
            <a:pPr marL="457200" lvl="1" indent="0">
              <a:buNone/>
            </a:pPr>
            <a:r>
              <a:rPr lang="en-US" dirty="0" smtClean="0"/>
              <a:t>		P1 					P2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55313" y="5048518"/>
            <a:ext cx="1854558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S1;</a:t>
            </a:r>
          </a:p>
          <a:p>
            <a:r>
              <a:rPr lang="en-US" sz="2800" dirty="0"/>
              <a:t>up(synch);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3012" y="5048518"/>
            <a:ext cx="2228045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down(synch);</a:t>
            </a:r>
            <a:endParaRPr lang="en-US" sz="2800" b="1" dirty="0" smtClean="0"/>
          </a:p>
          <a:p>
            <a:r>
              <a:rPr lang="en-US" sz="2800" dirty="0" smtClean="0"/>
              <a:t>S2;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869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4147" y="-64395"/>
            <a:ext cx="8128000" cy="734096"/>
          </a:xfrm>
        </p:spPr>
        <p:txBody>
          <a:bodyPr/>
          <a:lstStyle/>
          <a:p>
            <a:r>
              <a:rPr lang="en-US" dirty="0" smtClean="0"/>
              <a:t>Producer &amp; consumer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8" y="617422"/>
            <a:ext cx="8321803" cy="14685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4186"/>
            <a:ext cx="4250028" cy="47940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153" y="2085975"/>
            <a:ext cx="4262847" cy="482653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01555" y="4262907"/>
            <a:ext cx="3039414" cy="109470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0310" y="4610637"/>
            <a:ext cx="2434108" cy="10045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064492" y="4369905"/>
            <a:ext cx="3040655" cy="11864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01677" y="4120309"/>
            <a:ext cx="3703470" cy="17222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42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Semaphores in Producer Consumer Problem: Analysis</a:t>
            </a:r>
          </a:p>
        </p:txBody>
      </p:sp>
      <p:sp>
        <p:nvSpPr>
          <p:cNvPr id="66564" name="Rectangle 5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3 semaphores are used</a:t>
            </a:r>
          </a:p>
          <a:p>
            <a:pPr lvl="1">
              <a:lnSpc>
                <a:spcPct val="80000"/>
              </a:lnSpc>
            </a:pPr>
            <a:r>
              <a:rPr lang="en-US" sz="2400" i="1" dirty="0" smtClean="0"/>
              <a:t>full</a:t>
            </a:r>
            <a:r>
              <a:rPr lang="en-US" sz="2400" dirty="0" smtClean="0"/>
              <a:t> (initially 0) for counting </a:t>
            </a:r>
            <a:r>
              <a:rPr lang="en-US" sz="2400" dirty="0" smtClean="0">
                <a:solidFill>
                  <a:srgbClr val="FF0000"/>
                </a:solidFill>
              </a:rPr>
              <a:t>occupied</a:t>
            </a:r>
            <a:r>
              <a:rPr lang="en-US" sz="2400" dirty="0" smtClean="0"/>
              <a:t> slots</a:t>
            </a:r>
          </a:p>
          <a:p>
            <a:pPr lvl="1">
              <a:lnSpc>
                <a:spcPct val="80000"/>
              </a:lnSpc>
            </a:pPr>
            <a:r>
              <a:rPr lang="en-US" sz="2400" i="1" dirty="0" smtClean="0"/>
              <a:t>Empty </a:t>
            </a:r>
            <a:r>
              <a:rPr lang="en-US" sz="2400" dirty="0" smtClean="0"/>
              <a:t>(initially </a:t>
            </a:r>
            <a:r>
              <a:rPr lang="en-US" sz="2400" i="1" dirty="0" smtClean="0"/>
              <a:t>N</a:t>
            </a:r>
            <a:r>
              <a:rPr lang="en-US" sz="2400" dirty="0" smtClean="0"/>
              <a:t>) for counting </a:t>
            </a:r>
            <a:r>
              <a:rPr lang="en-US" sz="2400" dirty="0" smtClean="0">
                <a:solidFill>
                  <a:srgbClr val="FF0000"/>
                </a:solidFill>
              </a:rPr>
              <a:t>empty</a:t>
            </a:r>
            <a:r>
              <a:rPr lang="en-US" sz="2400" dirty="0" smtClean="0"/>
              <a:t> slots</a:t>
            </a:r>
          </a:p>
          <a:p>
            <a:pPr lvl="1">
              <a:lnSpc>
                <a:spcPct val="80000"/>
              </a:lnSpc>
            </a:pPr>
            <a:r>
              <a:rPr lang="en-US" sz="2400" i="1" dirty="0" err="1" smtClean="0"/>
              <a:t>mutex</a:t>
            </a:r>
            <a:r>
              <a:rPr lang="en-US" sz="2400" dirty="0" smtClean="0"/>
              <a:t> (initially 1) to make sure that Producer and Consumer do not access the buffer at the same time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Here 2 uses of semaphores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Mutual exclusion (</a:t>
            </a:r>
            <a:r>
              <a:rPr lang="en-US" sz="2400" dirty="0" err="1" smtClean="0"/>
              <a:t>mutex</a:t>
            </a:r>
            <a:r>
              <a:rPr lang="en-US" sz="24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Synchronization (full and empty)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To guarantee that certain event sequences do or do not occur</a:t>
            </a:r>
          </a:p>
        </p:txBody>
      </p:sp>
      <p:sp>
        <p:nvSpPr>
          <p:cNvPr id="665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B87E6B-EAD4-4251-B7E4-DBAD33D04A80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031190"/>
            <a:ext cx="9144000" cy="161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99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Semaphores: “Be Careful”</a:t>
            </a:r>
          </a:p>
        </p:txBody>
      </p:sp>
      <p:sp>
        <p:nvSpPr>
          <p:cNvPr id="68612" name="Rectangle 8"/>
          <p:cNvSpPr>
            <a:spLocks noGrp="1" noChangeArrowheads="1"/>
          </p:cNvSpPr>
          <p:nvPr>
            <p:ph sz="quarter" idx="13"/>
          </p:nvPr>
        </p:nvSpPr>
        <p:spPr>
          <a:xfrm>
            <a:off x="469900" y="1047482"/>
            <a:ext cx="8128000" cy="4991101"/>
          </a:xfrm>
          <a:prstGeom prst="rect">
            <a:avLst/>
          </a:prstGeom>
          <a:noFill/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Suppose the following is done in </a:t>
            </a:r>
            <a:r>
              <a:rPr lang="en-US" sz="2800" dirty="0" smtClean="0">
                <a:solidFill>
                  <a:srgbClr val="FF0000"/>
                </a:solidFill>
              </a:rPr>
              <a:t>Producer’s</a:t>
            </a:r>
            <a:r>
              <a:rPr lang="en-US" sz="2800" dirty="0" smtClean="0"/>
              <a:t> code</a:t>
            </a:r>
          </a:p>
          <a:p>
            <a:pPr>
              <a:buFontTx/>
              <a:buNone/>
            </a:pPr>
            <a:endParaRPr lang="en-US" sz="2800" dirty="0" smtClean="0"/>
          </a:p>
          <a:p>
            <a:pPr>
              <a:buFontTx/>
              <a:buNone/>
            </a:pP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If buffer </a:t>
            </a:r>
            <a:r>
              <a:rPr lang="en-US" sz="2800" dirty="0" smtClean="0">
                <a:solidFill>
                  <a:srgbClr val="FF0000"/>
                </a:solidFill>
              </a:rPr>
              <a:t>full</a:t>
            </a:r>
            <a:r>
              <a:rPr lang="en-US" sz="2800" dirty="0" smtClean="0"/>
              <a:t> Producer would block due to down(&amp;empty) with </a:t>
            </a:r>
            <a:r>
              <a:rPr lang="en-US" sz="2800" dirty="0" err="1" smtClean="0"/>
              <a:t>mutex</a:t>
            </a:r>
            <a:r>
              <a:rPr lang="en-US" sz="2800" dirty="0" smtClean="0"/>
              <a:t> = 0.</a:t>
            </a:r>
          </a:p>
          <a:p>
            <a:r>
              <a:rPr lang="en-US" sz="2800" dirty="0" smtClean="0"/>
              <a:t>So now if Consumer tries to access the buffer, it would block too due to its down(&amp;</a:t>
            </a:r>
            <a:r>
              <a:rPr lang="en-US" sz="2800" dirty="0" err="1" smtClean="0"/>
              <a:t>mutex</a:t>
            </a:r>
            <a:r>
              <a:rPr lang="en-US" sz="2800" dirty="0" smtClean="0"/>
              <a:t>).</a:t>
            </a:r>
          </a:p>
          <a:p>
            <a:r>
              <a:rPr lang="en-US" sz="2800" dirty="0" smtClean="0"/>
              <a:t>Both processes would stay blocked </a:t>
            </a:r>
            <a:r>
              <a:rPr lang="en-US" sz="2800" dirty="0" smtClean="0">
                <a:solidFill>
                  <a:srgbClr val="FF0000"/>
                </a:solidFill>
              </a:rPr>
              <a:t>forever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DEADLOCK</a:t>
            </a:r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3A2802-AAAE-4C54-8E96-0451DC6855B1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68613" name="Text Box 9"/>
          <p:cNvSpPr txBox="1">
            <a:spLocks noChangeArrowheads="1"/>
          </p:cNvSpPr>
          <p:nvPr/>
        </p:nvSpPr>
        <p:spPr bwMode="auto">
          <a:xfrm>
            <a:off x="1169988" y="1803400"/>
            <a:ext cx="1603375" cy="1200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down(&amp;empty)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00B050"/>
                </a:solidFill>
              </a:rPr>
              <a:t>down(&amp;</a:t>
            </a:r>
            <a:r>
              <a:rPr lang="en-US" sz="1800" dirty="0" err="1">
                <a:solidFill>
                  <a:srgbClr val="00B050"/>
                </a:solidFill>
              </a:rPr>
              <a:t>mutex</a:t>
            </a:r>
            <a:r>
              <a:rPr lang="en-US" sz="1800" dirty="0">
                <a:solidFill>
                  <a:srgbClr val="00B05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68614" name="Text Box 10"/>
          <p:cNvSpPr txBox="1">
            <a:spLocks noChangeArrowheads="1"/>
          </p:cNvSpPr>
          <p:nvPr/>
        </p:nvSpPr>
        <p:spPr bwMode="auto">
          <a:xfrm>
            <a:off x="4600575" y="1831975"/>
            <a:ext cx="1603375" cy="1200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00B050"/>
                </a:solidFill>
              </a:rPr>
              <a:t>down(&amp;</a:t>
            </a:r>
            <a:r>
              <a:rPr lang="en-US" sz="1800" dirty="0" err="1">
                <a:solidFill>
                  <a:srgbClr val="00B050"/>
                </a:solidFill>
              </a:rPr>
              <a:t>mutex</a:t>
            </a:r>
            <a:r>
              <a:rPr lang="en-US" sz="1800" dirty="0">
                <a:solidFill>
                  <a:srgbClr val="00B05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down(&amp;empty)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68615" name="AutoShape 11"/>
          <p:cNvSpPr>
            <a:spLocks noChangeArrowheads="1"/>
          </p:cNvSpPr>
          <p:nvPr/>
        </p:nvSpPr>
        <p:spPr bwMode="auto">
          <a:xfrm>
            <a:off x="3160713" y="21717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8616" name="AutoShape 12"/>
          <p:cNvSpPr>
            <a:spLocks/>
          </p:cNvSpPr>
          <p:nvPr/>
        </p:nvSpPr>
        <p:spPr bwMode="auto">
          <a:xfrm>
            <a:off x="6383338" y="1725613"/>
            <a:ext cx="173037" cy="1482725"/>
          </a:xfrm>
          <a:prstGeom prst="rightBrace">
            <a:avLst>
              <a:gd name="adj1" fmla="val 714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8617" name="Text Box 13"/>
          <p:cNvSpPr txBox="1">
            <a:spLocks noChangeArrowheads="1"/>
          </p:cNvSpPr>
          <p:nvPr/>
        </p:nvSpPr>
        <p:spPr bwMode="auto">
          <a:xfrm>
            <a:off x="7188200" y="1712913"/>
            <a:ext cx="15573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Just the order is reversed</a:t>
            </a:r>
          </a:p>
        </p:txBody>
      </p:sp>
    </p:spTree>
    <p:extLst>
      <p:ext uri="{BB962C8B-B14F-4D97-AF65-F5344CB8AC3E}">
        <p14:creationId xmlns:p14="http://schemas.microsoft.com/office/powerpoint/2010/main" xmlns="" val="9222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IPC issues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How one process </a:t>
            </a:r>
            <a:r>
              <a:rPr lang="en-US" sz="2400" dirty="0" smtClean="0">
                <a:solidFill>
                  <a:srgbClr val="FF0000"/>
                </a:solidFill>
              </a:rPr>
              <a:t>passes</a:t>
            </a:r>
            <a:r>
              <a:rPr lang="en-US" sz="2400" dirty="0" smtClean="0"/>
              <a:t> information to another ? 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How to make sure that two or more processes do not get into each other’s way when engaging in </a:t>
            </a:r>
            <a:r>
              <a:rPr lang="en-US" sz="2400" dirty="0" smtClean="0">
                <a:solidFill>
                  <a:srgbClr val="FF0000"/>
                </a:solidFill>
              </a:rPr>
              <a:t>critical</a:t>
            </a:r>
            <a:r>
              <a:rPr lang="en-US" sz="2400" dirty="0" smtClean="0"/>
              <a:t> activities?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sz="2400" dirty="0" smtClean="0"/>
              <a:t>How to do proper </a:t>
            </a:r>
            <a:r>
              <a:rPr lang="en-US" sz="2400" dirty="0" smtClean="0">
                <a:solidFill>
                  <a:srgbClr val="FF0000"/>
                </a:solidFill>
              </a:rPr>
              <a:t>sequencing</a:t>
            </a:r>
            <a:r>
              <a:rPr lang="en-US" sz="2400" dirty="0" smtClean="0"/>
              <a:t> when </a:t>
            </a:r>
            <a:r>
              <a:rPr lang="en-US" sz="2400" dirty="0" smtClean="0">
                <a:solidFill>
                  <a:srgbClr val="FF0000"/>
                </a:solidFill>
              </a:rPr>
              <a:t>dependencies</a:t>
            </a:r>
            <a:r>
              <a:rPr lang="en-US" sz="2400" dirty="0" smtClean="0"/>
              <a:t> are present?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sz="2400" dirty="0" smtClean="0"/>
              <a:t>1: easy for threads, for processes different approaches (e.g., message passing, shared memory)</a:t>
            </a:r>
          </a:p>
          <a:p>
            <a:pPr marL="381000" indent="-381000" eaLnBrk="1" hangingPunct="1">
              <a:lnSpc>
                <a:spcPct val="90000"/>
              </a:lnSpc>
            </a:pPr>
            <a:r>
              <a:rPr lang="en-US" sz="2400" dirty="0" smtClean="0"/>
              <a:t>2 and 3: same problems and same solutions apply  for threads and processes</a:t>
            </a:r>
          </a:p>
          <a:p>
            <a:pPr marL="800100" lvl="1" indent="-342900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66"/>
                </a:solidFill>
              </a:rPr>
              <a:t>Mutual exclusion &amp; Synchronization</a:t>
            </a:r>
            <a:endParaRPr lang="en-US" sz="2000" dirty="0" smtClean="0"/>
          </a:p>
        </p:txBody>
      </p:sp>
      <p:sp>
        <p:nvSpPr>
          <p:cNvPr id="409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EB77A7-EE70-42EA-8995-086FD2F8E3A0}" type="datetime1">
              <a:rPr lang="en-US" smtClean="0"/>
              <a:pPr eaLnBrk="1" hangingPunct="1"/>
              <a:t>11-Apr-17</a:t>
            </a:fld>
            <a:endParaRPr lang="en-US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Dept. of CSE, BUET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71293A-231E-4078-984F-4FB02C85907E}" type="slidenum">
              <a:rPr lang="en-US"/>
              <a:pPr eaLnBrk="1" hangingPunct="1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56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</a:t>
            </a:r>
            <a:endParaRPr lang="en-US" sz="4000" smtClean="0"/>
          </a:p>
        </p:txBody>
      </p:sp>
      <p:sp>
        <p:nvSpPr>
          <p:cNvPr id="8499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321973" y="1043188"/>
            <a:ext cx="5403539" cy="54735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Philosophers spend their lives </a:t>
            </a:r>
            <a:r>
              <a:rPr lang="en-US" dirty="0">
                <a:solidFill>
                  <a:srgbClr val="FF0000"/>
                </a:solidFill>
              </a:rPr>
              <a:t>thinking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eating</a:t>
            </a:r>
          </a:p>
          <a:p>
            <a:pPr>
              <a:lnSpc>
                <a:spcPct val="90000"/>
              </a:lnSpc>
            </a:pPr>
            <a:r>
              <a:rPr lang="en-US" dirty="0"/>
              <a:t>Don’t interact with their </a:t>
            </a:r>
            <a:r>
              <a:rPr lang="en-US" dirty="0" smtClean="0"/>
              <a:t>neighbors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get hungry try </a:t>
            </a:r>
            <a:r>
              <a:rPr lang="en-US" dirty="0"/>
              <a:t>to pick up 2 chopsticks (one at a </a:t>
            </a:r>
            <a:r>
              <a:rPr lang="en-US" dirty="0" smtClean="0"/>
              <a:t>time in either order) </a:t>
            </a:r>
            <a:r>
              <a:rPr lang="en-US" dirty="0"/>
              <a:t>to eat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Need </a:t>
            </a:r>
            <a:r>
              <a:rPr lang="en-US" dirty="0"/>
              <a:t>both to eat, then release both when done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How to program the scenario </a:t>
            </a:r>
            <a:r>
              <a:rPr lang="en-US" dirty="0"/>
              <a:t>avoiding all concurrency problems</a:t>
            </a:r>
            <a:r>
              <a:rPr lang="en-US" dirty="0" smtClean="0"/>
              <a:t>?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49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71CA43-C52A-4D71-B8C5-C737F21FCBD5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sz="1400" smtClean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660580" y="1536700"/>
            <a:ext cx="3425825" cy="3390900"/>
            <a:chOff x="5235575" y="1536700"/>
            <a:chExt cx="3425825" cy="3390900"/>
          </a:xfrm>
        </p:grpSpPr>
        <p:pic>
          <p:nvPicPr>
            <p:cNvPr id="84997" name="Picture 4" descr="C:\B\b4\JPG\foo\2-3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575" y="1604963"/>
              <a:ext cx="3425825" cy="324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998" name="Oval 5"/>
            <p:cNvSpPr>
              <a:spLocks noChangeArrowheads="1"/>
            </p:cNvSpPr>
            <p:nvPr/>
          </p:nvSpPr>
          <p:spPr bwMode="auto">
            <a:xfrm>
              <a:off x="5245100" y="1536700"/>
              <a:ext cx="3378200" cy="33909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863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AAD1D8-BF0F-4DF9-B938-0A69621D2625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Philosophers: A Solution</a:t>
            </a:r>
            <a:endParaRPr lang="en-US" sz="4000" smtClean="0"/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" y="1289050"/>
            <a:ext cx="8764588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386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Philosophers: Problems with Previous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69900" y="1524000"/>
            <a:ext cx="4539982" cy="499110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Deadlock may happen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Does this solution prevents any such thing from happening </a:t>
            </a:r>
            <a:r>
              <a:rPr lang="en-US" dirty="0" smtClean="0">
                <a:ea typeface="ＭＳ Ｐゴシック" panose="020B0600070205080204" pitchFamily="34" charset="-128"/>
              </a:rPr>
              <a:t>?</a:t>
            </a:r>
            <a:endParaRPr lang="en-US" dirty="0" smtClean="0"/>
          </a:p>
          <a:p>
            <a:pPr lvl="1"/>
            <a:r>
              <a:rPr lang="en-US" dirty="0" smtClean="0"/>
              <a:t>Everyone takes the </a:t>
            </a:r>
            <a:r>
              <a:rPr lang="en-US" dirty="0" smtClean="0">
                <a:solidFill>
                  <a:srgbClr val="FF0000"/>
                </a:solidFill>
              </a:rPr>
              <a:t>left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fork simultaneously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9445" y="1902552"/>
            <a:ext cx="3657600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27606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Philosophers: Problems with Previous Solution</a:t>
            </a:r>
            <a:endParaRPr lang="en-US" sz="4000" smtClean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Tentative Solution: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After taking left fork, check whether right fork is available.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If not, then return left one, </a:t>
            </a:r>
            <a:r>
              <a:rPr lang="en-US" sz="2800" dirty="0" smtClean="0">
                <a:solidFill>
                  <a:srgbClr val="FF0000"/>
                </a:solidFill>
              </a:rPr>
              <a:t>wait for some time </a:t>
            </a:r>
            <a:r>
              <a:rPr lang="en-US" sz="2800" dirty="0" smtClean="0"/>
              <a:t>and repeat again.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Problem: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All of them start and do the algorithm synchronously and simultaneously: 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STARVATION</a:t>
            </a:r>
            <a:r>
              <a:rPr lang="en-US" sz="2800" dirty="0" smtClean="0"/>
              <a:t> (A situation in which all the programs run indefinitely but fail to make any progress)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Solution: </a:t>
            </a:r>
            <a:r>
              <a:rPr lang="en-US" sz="2800" dirty="0" smtClean="0">
                <a:solidFill>
                  <a:srgbClr val="FF0000"/>
                </a:solidFill>
              </a:rPr>
              <a:t>Random</a:t>
            </a:r>
            <a:r>
              <a:rPr lang="en-US" sz="2800" dirty="0" smtClean="0"/>
              <a:t> wait; but what if the most unlikely of </a:t>
            </a:r>
            <a:r>
              <a:rPr lang="en-US" sz="2800" dirty="0" smtClean="0">
                <a:solidFill>
                  <a:srgbClr val="FF0000"/>
                </a:solidFill>
              </a:rPr>
              <a:t>same</a:t>
            </a:r>
            <a:r>
              <a:rPr lang="en-US" sz="2800" dirty="0" smtClean="0"/>
              <a:t> random number happens?</a:t>
            </a:r>
          </a:p>
        </p:txBody>
      </p:sp>
      <p:sp>
        <p:nvSpPr>
          <p:cNvPr id="880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C5E22B4-C666-4CF9-8644-663D7BC3E9A2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51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8126" y="-6764"/>
            <a:ext cx="8128000" cy="1015821"/>
          </a:xfrm>
        </p:spPr>
        <p:txBody>
          <a:bodyPr/>
          <a:lstStyle/>
          <a:p>
            <a:r>
              <a:rPr lang="en-US" dirty="0" smtClean="0"/>
              <a:t>Another Attempt, Successful!</a:t>
            </a:r>
            <a:endParaRPr lang="en-US" sz="4000" dirty="0" smtClean="0"/>
          </a:p>
        </p:txBody>
      </p:sp>
      <p:sp>
        <p:nvSpPr>
          <p:cNvPr id="89092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056844" y="1009058"/>
            <a:ext cx="4541055" cy="456749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Theoretically solution is OK- no deadlock, no starvation.</a:t>
            </a:r>
          </a:p>
          <a:p>
            <a:r>
              <a:rPr lang="en-US" dirty="0" smtClean="0"/>
              <a:t>Practically with a performance bug:</a:t>
            </a:r>
          </a:p>
          <a:p>
            <a:pPr lvl="1"/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philosopher can be eating at any instant: absence of parallelism</a:t>
            </a:r>
          </a:p>
        </p:txBody>
      </p:sp>
      <p:sp>
        <p:nvSpPr>
          <p:cNvPr id="890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D63533-BD66-4AAB-B59E-ED8A7239EAB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89093" name="Text Box 4"/>
          <p:cNvSpPr txBox="1">
            <a:spLocks noChangeArrowheads="1"/>
          </p:cNvSpPr>
          <p:nvPr/>
        </p:nvSpPr>
        <p:spPr bwMode="auto">
          <a:xfrm>
            <a:off x="951136" y="1012573"/>
            <a:ext cx="3466317" cy="601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void philosopher(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{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while (true)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think();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b="1" dirty="0">
                <a:solidFill>
                  <a:srgbClr val="FF0000"/>
                </a:solidFill>
              </a:rPr>
              <a:t>down(&amp;</a:t>
            </a:r>
            <a:r>
              <a:rPr lang="en-US" sz="2400" b="1" dirty="0" err="1">
                <a:solidFill>
                  <a:srgbClr val="FF0000"/>
                </a:solidFill>
              </a:rPr>
              <a:t>mutex</a:t>
            </a:r>
            <a:r>
              <a:rPr lang="en-US" sz="2400" b="1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dirty="0" err="1">
                <a:solidFill>
                  <a:schemeClr val="tx1"/>
                </a:solidFill>
              </a:rPr>
              <a:t>take_fork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dirty="0" err="1">
                <a:solidFill>
                  <a:schemeClr val="tx1"/>
                </a:solidFill>
              </a:rPr>
              <a:t>take_fork</a:t>
            </a:r>
            <a:r>
              <a:rPr lang="en-US" sz="2400" dirty="0">
                <a:solidFill>
                  <a:schemeClr val="tx1"/>
                </a:solidFill>
              </a:rPr>
              <a:t>((i+1)%N);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eat();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dirty="0" err="1">
                <a:solidFill>
                  <a:schemeClr val="tx1"/>
                </a:solidFill>
              </a:rPr>
              <a:t>put_fork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dirty="0" err="1">
                <a:solidFill>
                  <a:schemeClr val="tx1"/>
                </a:solidFill>
              </a:rPr>
              <a:t>put_fork</a:t>
            </a:r>
            <a:r>
              <a:rPr lang="en-US" sz="2400" dirty="0">
                <a:solidFill>
                  <a:schemeClr val="tx1"/>
                </a:solidFill>
              </a:rPr>
              <a:t>((i+1)%N);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     </a:t>
            </a:r>
            <a:r>
              <a:rPr lang="en-US" sz="2400" b="1" dirty="0">
                <a:solidFill>
                  <a:srgbClr val="FF0000"/>
                </a:solidFill>
              </a:rPr>
              <a:t>up(&amp;</a:t>
            </a:r>
            <a:r>
              <a:rPr lang="en-US" sz="2400" b="1" dirty="0" err="1">
                <a:solidFill>
                  <a:srgbClr val="FF0000"/>
                </a:solidFill>
              </a:rPr>
              <a:t>mutex</a:t>
            </a:r>
            <a:r>
              <a:rPr lang="en-US" sz="2400" b="1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   }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56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327986-D21E-44C1-92E6-574759DF3A7C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0"/>
            <a:ext cx="8685212" cy="75132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Final Solution part 1</a:t>
            </a:r>
          </a:p>
        </p:txBody>
      </p:sp>
      <p:pic>
        <p:nvPicPr>
          <p:cNvPr id="90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4594"/>
          <a:stretch>
            <a:fillRect/>
          </a:stretch>
        </p:blipFill>
        <p:spPr bwMode="auto">
          <a:xfrm>
            <a:off x="25758" y="717353"/>
            <a:ext cx="9117622" cy="5772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778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42177B-FE03-441E-A863-279F94F2B95E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sz="1400" smtClean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0"/>
            <a:ext cx="7772400" cy="60530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Final </a:t>
            </a:r>
            <a:r>
              <a:rPr lang="en-US" sz="4000" dirty="0" smtClean="0"/>
              <a:t>Solution Part 2</a:t>
            </a:r>
          </a:p>
        </p:txBody>
      </p:sp>
      <p:pic>
        <p:nvPicPr>
          <p:cNvPr id="911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4960"/>
          <a:stretch>
            <a:fillRect/>
          </a:stretch>
        </p:blipFill>
        <p:spPr bwMode="auto">
          <a:xfrm>
            <a:off x="590550" y="542306"/>
            <a:ext cx="8070174" cy="6193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62885" y="1056069"/>
            <a:ext cx="2073498" cy="106894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2885" y="3256209"/>
            <a:ext cx="2073498" cy="1277153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0529" y="2240924"/>
            <a:ext cx="1410541" cy="3915182"/>
            <a:chOff x="70529" y="2240924"/>
            <a:chExt cx="1410541" cy="3915182"/>
          </a:xfrm>
        </p:grpSpPr>
        <p:cxnSp>
          <p:nvCxnSpPr>
            <p:cNvPr id="3" name="Elbow Connector 2"/>
            <p:cNvCxnSpPr/>
            <p:nvPr/>
          </p:nvCxnSpPr>
          <p:spPr>
            <a:xfrm rot="5400000" flipH="1" flipV="1">
              <a:off x="-1385102" y="3727814"/>
              <a:ext cx="3915181" cy="941402"/>
            </a:xfrm>
            <a:prstGeom prst="bentConnector3">
              <a:avLst>
                <a:gd name="adj1" fmla="val 100000"/>
              </a:avLst>
            </a:prstGeom>
            <a:ln w="88900">
              <a:tailEnd type="stealt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70529" y="6156106"/>
              <a:ext cx="1410541" cy="0"/>
            </a:xfrm>
            <a:prstGeom prst="line">
              <a:avLst/>
            </a:prstGeom>
            <a:ln w="88900">
              <a:tailEnd type="non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2446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Readers and Writers Problem</a:t>
            </a:r>
            <a:endParaRPr lang="en-US" sz="4000" dirty="0" smtClean="0"/>
          </a:p>
        </p:txBody>
      </p:sp>
      <p:sp>
        <p:nvSpPr>
          <p:cNvPr id="93188" name="Rectangle 6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sz="2800" dirty="0" smtClean="0"/>
              <a:t>Dining Philosopher Problem: Models processes that are competing for </a:t>
            </a:r>
            <a:r>
              <a:rPr lang="en-US" sz="2800" dirty="0" smtClean="0">
                <a:solidFill>
                  <a:srgbClr val="FF0000"/>
                </a:solidFill>
              </a:rPr>
              <a:t>exclusive</a:t>
            </a:r>
            <a:r>
              <a:rPr lang="en-US" sz="2800" dirty="0" smtClean="0"/>
              <a:t> access to a </a:t>
            </a:r>
            <a:r>
              <a:rPr lang="en-US" sz="2800" dirty="0" smtClean="0">
                <a:solidFill>
                  <a:srgbClr val="FF0000"/>
                </a:solidFill>
              </a:rPr>
              <a:t>limited</a:t>
            </a:r>
            <a:r>
              <a:rPr lang="en-US" sz="2800" dirty="0" smtClean="0"/>
              <a:t> resource</a:t>
            </a:r>
          </a:p>
          <a:p>
            <a:r>
              <a:rPr lang="en-US" sz="2800" dirty="0" smtClean="0"/>
              <a:t>Readers Writers Problem: Models access to a </a:t>
            </a:r>
            <a:r>
              <a:rPr lang="en-US" sz="2800" dirty="0" smtClean="0">
                <a:solidFill>
                  <a:srgbClr val="FF0000"/>
                </a:solidFill>
              </a:rPr>
              <a:t>database</a:t>
            </a:r>
          </a:p>
          <a:p>
            <a:r>
              <a:rPr lang="en-US" sz="2800" dirty="0" smtClean="0"/>
              <a:t>Example: An airline reservation system- many competing process wishing to read and write-</a:t>
            </a:r>
          </a:p>
          <a:p>
            <a:pPr lvl="1"/>
            <a:r>
              <a:rPr lang="en-US" sz="2400" dirty="0" smtClean="0"/>
              <a:t>Multiple readers simultaneously- acceptable</a:t>
            </a:r>
          </a:p>
          <a:p>
            <a:pPr lvl="1"/>
            <a:r>
              <a:rPr lang="en-US" sz="2400" dirty="0" smtClean="0"/>
              <a:t>Multiple writers simultaneously- not acceptable</a:t>
            </a:r>
          </a:p>
          <a:p>
            <a:pPr lvl="1"/>
            <a:r>
              <a:rPr lang="en-US" sz="2400" dirty="0" smtClean="0"/>
              <a:t>Reading, while write is writing- not acceptable</a:t>
            </a:r>
          </a:p>
          <a:p>
            <a:pPr lvl="1"/>
            <a:endParaRPr lang="en-US" sz="2400" dirty="0" smtClean="0"/>
          </a:p>
        </p:txBody>
      </p:sp>
      <p:sp>
        <p:nvSpPr>
          <p:cNvPr id="931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98BBAB-B7B9-4122-90A1-100D05827139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323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smtClean="0"/>
              <a:t>A solution to the readers and writers problem</a:t>
            </a:r>
          </a:p>
        </p:txBody>
      </p:sp>
      <p:sp>
        <p:nvSpPr>
          <p:cNvPr id="952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EA8545-1789-497D-A2BD-521CEE58E697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500" y="0"/>
            <a:ext cx="7870825" cy="653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358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regarding the solution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Inherent </a:t>
            </a:r>
            <a:r>
              <a:rPr lang="en-US" dirty="0" smtClean="0">
                <a:solidFill>
                  <a:srgbClr val="FF0000"/>
                </a:solidFill>
              </a:rPr>
              <a:t>priority</a:t>
            </a:r>
            <a:r>
              <a:rPr lang="en-US" dirty="0" smtClean="0"/>
              <a:t> to the readers</a:t>
            </a:r>
          </a:p>
          <a:p>
            <a:r>
              <a:rPr lang="en-US" dirty="0" smtClean="0"/>
              <a:t>Say a new reader arrives every 2 seconds and each reader takes 5 seconds to do its work. What will happen to a writer?</a:t>
            </a:r>
          </a:p>
          <a:p>
            <a:r>
              <a:rPr lang="en-US" dirty="0" smtClean="0"/>
              <a:t>Issue regarding second variation</a:t>
            </a:r>
          </a:p>
          <a:p>
            <a:pPr lvl="1"/>
            <a:r>
              <a:rPr lang="en-US" dirty="0" smtClean="0"/>
              <a:t>Writer don’t have to wait for readers that came along </a:t>
            </a:r>
            <a:r>
              <a:rPr lang="en-US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 it </a:t>
            </a:r>
          </a:p>
          <a:p>
            <a:pPr lvl="1"/>
            <a:r>
              <a:rPr lang="en-US" dirty="0" smtClean="0"/>
              <a:t>Less concurrency, lower performance</a:t>
            </a:r>
          </a:p>
        </p:txBody>
      </p:sp>
      <p:sp>
        <p:nvSpPr>
          <p:cNvPr id="962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7B8111-36AF-4F37-8020-4ACFFB1BCE67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398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CAAE82-7EB3-46A9-B363-264F7DE326CE}" type="datetime1">
              <a:rPr lang="en-US" smtClean="0"/>
              <a:pPr eaLnBrk="1" hangingPunct="1"/>
              <a:t>11-Apr-17</a:t>
            </a:fld>
            <a:endParaRPr lang="en-US" smtClean="0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791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Dept. of CSE, BUET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4290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F3376B-0C73-4BC1-A2B0-039C84849C2C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Spooling Example: Correct</a:t>
            </a:r>
          </a:p>
        </p:txBody>
      </p:sp>
      <p:sp>
        <p:nvSpPr>
          <p:cNvPr id="5126" name="Line 3"/>
          <p:cNvSpPr>
            <a:spLocks noChangeShapeType="1"/>
          </p:cNvSpPr>
          <p:nvPr/>
        </p:nvSpPr>
        <p:spPr bwMode="auto">
          <a:xfrm>
            <a:off x="2590800" y="16764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" name="Line 4"/>
          <p:cNvSpPr>
            <a:spLocks noChangeShapeType="1"/>
          </p:cNvSpPr>
          <p:nvPr/>
        </p:nvSpPr>
        <p:spPr bwMode="auto">
          <a:xfrm>
            <a:off x="6096000" y="16764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" name="Line 5"/>
          <p:cNvSpPr>
            <a:spLocks noChangeShapeType="1"/>
          </p:cNvSpPr>
          <p:nvPr/>
        </p:nvSpPr>
        <p:spPr bwMode="auto">
          <a:xfrm>
            <a:off x="3810000" y="2286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>
            <a:off x="49530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0" name="Text Box 7"/>
          <p:cNvSpPr txBox="1">
            <a:spLocks noChangeArrowheads="1"/>
          </p:cNvSpPr>
          <p:nvPr/>
        </p:nvSpPr>
        <p:spPr bwMode="auto">
          <a:xfrm>
            <a:off x="3641725" y="1560513"/>
            <a:ext cx="180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Shared memory</a:t>
            </a:r>
          </a:p>
        </p:txBody>
      </p:sp>
      <p:sp>
        <p:nvSpPr>
          <p:cNvPr id="5131" name="Rectangle 8"/>
          <p:cNvSpPr>
            <a:spLocks noChangeArrowheads="1"/>
          </p:cNvSpPr>
          <p:nvPr/>
        </p:nvSpPr>
        <p:spPr bwMode="auto">
          <a:xfrm>
            <a:off x="3810000" y="2971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abc</a:t>
            </a:r>
          </a:p>
        </p:txBody>
      </p:sp>
      <p:sp>
        <p:nvSpPr>
          <p:cNvPr id="5132" name="Rectangle 9"/>
          <p:cNvSpPr>
            <a:spLocks noChangeArrowheads="1"/>
          </p:cNvSpPr>
          <p:nvPr/>
        </p:nvSpPr>
        <p:spPr bwMode="auto">
          <a:xfrm>
            <a:off x="3810000" y="3352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Prog.c</a:t>
            </a:r>
          </a:p>
        </p:txBody>
      </p:sp>
      <p:sp>
        <p:nvSpPr>
          <p:cNvPr id="5133" name="Rectangle 10"/>
          <p:cNvSpPr>
            <a:spLocks noChangeArrowheads="1"/>
          </p:cNvSpPr>
          <p:nvPr/>
        </p:nvSpPr>
        <p:spPr bwMode="auto">
          <a:xfrm>
            <a:off x="3810000" y="3733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Prog.n</a:t>
            </a:r>
          </a:p>
        </p:txBody>
      </p:sp>
      <p:sp>
        <p:nvSpPr>
          <p:cNvPr id="5134" name="Text Box 11"/>
          <p:cNvSpPr txBox="1">
            <a:spLocks noChangeArrowheads="1"/>
          </p:cNvSpPr>
          <p:nvPr/>
        </p:nvSpPr>
        <p:spPr bwMode="auto">
          <a:xfrm>
            <a:off x="3581400" y="2971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5135" name="Text Box 12"/>
          <p:cNvSpPr txBox="1">
            <a:spLocks noChangeArrowheads="1"/>
          </p:cNvSpPr>
          <p:nvPr/>
        </p:nvSpPr>
        <p:spPr bwMode="auto">
          <a:xfrm>
            <a:off x="35814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5136" name="Text Box 13"/>
          <p:cNvSpPr txBox="1">
            <a:spLocks noChangeArrowheads="1"/>
          </p:cNvSpPr>
          <p:nvPr/>
        </p:nvSpPr>
        <p:spPr bwMode="auto">
          <a:xfrm>
            <a:off x="3581400" y="3810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5137" name="Text Box 14"/>
          <p:cNvSpPr txBox="1">
            <a:spLocks noChangeArrowheads="1"/>
          </p:cNvSpPr>
          <p:nvPr/>
        </p:nvSpPr>
        <p:spPr bwMode="auto">
          <a:xfrm>
            <a:off x="3581400" y="4114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5138" name="Rectangle 15"/>
          <p:cNvSpPr>
            <a:spLocks noChangeArrowheads="1"/>
          </p:cNvSpPr>
          <p:nvPr/>
        </p:nvSpPr>
        <p:spPr bwMode="auto">
          <a:xfrm>
            <a:off x="3810000" y="4114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810000" y="4495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>
                <a:solidFill>
                  <a:srgbClr val="FF0066"/>
                </a:solidFill>
              </a:rPr>
              <a:t>F2</a:t>
            </a:r>
          </a:p>
        </p:txBody>
      </p:sp>
      <p:sp>
        <p:nvSpPr>
          <p:cNvPr id="5140" name="Text Box 17"/>
          <p:cNvSpPr txBox="1">
            <a:spLocks noChangeArrowheads="1"/>
          </p:cNvSpPr>
          <p:nvPr/>
        </p:nvSpPr>
        <p:spPr bwMode="auto">
          <a:xfrm>
            <a:off x="4038600" y="5410200"/>
            <a:ext cx="6715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/>
              <a:t>…</a:t>
            </a:r>
          </a:p>
        </p:txBody>
      </p:sp>
      <p:sp>
        <p:nvSpPr>
          <p:cNvPr id="5141" name="Text Box 18"/>
          <p:cNvSpPr txBox="1">
            <a:spLocks noChangeArrowheads="1"/>
          </p:cNvSpPr>
          <p:nvPr/>
        </p:nvSpPr>
        <p:spPr bwMode="auto">
          <a:xfrm>
            <a:off x="4114800" y="2362200"/>
            <a:ext cx="6715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/>
              <a:t>…</a:t>
            </a:r>
          </a:p>
        </p:txBody>
      </p:sp>
      <p:sp>
        <p:nvSpPr>
          <p:cNvPr id="5142" name="Text Box 19"/>
          <p:cNvSpPr txBox="1">
            <a:spLocks noChangeArrowheads="1"/>
          </p:cNvSpPr>
          <p:nvPr/>
        </p:nvSpPr>
        <p:spPr bwMode="auto">
          <a:xfrm>
            <a:off x="5410200" y="2362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cxnSp>
        <p:nvCxnSpPr>
          <p:cNvPr id="5143" name="AutoShape 20"/>
          <p:cNvCxnSpPr>
            <a:cxnSpLocks noChangeShapeType="1"/>
            <a:stCxn id="5144" idx="1"/>
            <a:endCxn id="5131" idx="3"/>
          </p:cNvCxnSpPr>
          <p:nvPr/>
        </p:nvCxnSpPr>
        <p:spPr bwMode="auto">
          <a:xfrm flipH="1">
            <a:off x="4953000" y="2590800"/>
            <a:ext cx="45720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44" name="Rectangle 21"/>
          <p:cNvSpPr>
            <a:spLocks noChangeArrowheads="1"/>
          </p:cNvSpPr>
          <p:nvPr/>
        </p:nvSpPr>
        <p:spPr bwMode="auto">
          <a:xfrm>
            <a:off x="5410200" y="2438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out</a:t>
            </a:r>
          </a:p>
        </p:txBody>
      </p:sp>
      <p:sp>
        <p:nvSpPr>
          <p:cNvPr id="5145" name="Rectangle 22"/>
          <p:cNvSpPr>
            <a:spLocks noChangeArrowheads="1"/>
          </p:cNvSpPr>
          <p:nvPr/>
        </p:nvSpPr>
        <p:spPr bwMode="auto">
          <a:xfrm>
            <a:off x="5410200" y="3962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in</a:t>
            </a:r>
          </a:p>
        </p:txBody>
      </p:sp>
      <p:cxnSp>
        <p:nvCxnSpPr>
          <p:cNvPr id="8215" name="AutoShape 23"/>
          <p:cNvCxnSpPr>
            <a:cxnSpLocks noChangeShapeType="1"/>
            <a:endCxn id="5138" idx="3"/>
          </p:cNvCxnSpPr>
          <p:nvPr/>
        </p:nvCxnSpPr>
        <p:spPr bwMode="auto">
          <a:xfrm flipH="1">
            <a:off x="4953000" y="4114800"/>
            <a:ext cx="4572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47" name="Text Box 24"/>
          <p:cNvSpPr txBox="1">
            <a:spLocks noChangeArrowheads="1"/>
          </p:cNvSpPr>
          <p:nvPr/>
        </p:nvSpPr>
        <p:spPr bwMode="auto">
          <a:xfrm>
            <a:off x="822325" y="1636713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Process 1</a:t>
            </a:r>
          </a:p>
        </p:txBody>
      </p:sp>
      <p:sp>
        <p:nvSpPr>
          <p:cNvPr id="5148" name="Text Box 25"/>
          <p:cNvSpPr txBox="1">
            <a:spLocks noChangeArrowheads="1"/>
          </p:cNvSpPr>
          <p:nvPr/>
        </p:nvSpPr>
        <p:spPr bwMode="auto">
          <a:xfrm>
            <a:off x="6858000" y="1676400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Process 2</a:t>
            </a:r>
          </a:p>
        </p:txBody>
      </p:sp>
      <p:sp>
        <p:nvSpPr>
          <p:cNvPr id="5149" name="Text Box 26"/>
          <p:cNvSpPr txBox="1">
            <a:spLocks noChangeArrowheads="1"/>
          </p:cNvSpPr>
          <p:nvPr/>
        </p:nvSpPr>
        <p:spPr bwMode="auto">
          <a:xfrm>
            <a:off x="838200" y="2743200"/>
            <a:ext cx="163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next_free = in;</a:t>
            </a:r>
          </a:p>
        </p:txBody>
      </p:sp>
      <p:sp>
        <p:nvSpPr>
          <p:cNvPr id="5150" name="Text Box 27"/>
          <p:cNvSpPr txBox="1">
            <a:spLocks noChangeArrowheads="1"/>
          </p:cNvSpPr>
          <p:nvPr/>
        </p:nvSpPr>
        <p:spPr bwMode="auto">
          <a:xfrm>
            <a:off x="6629400" y="4343400"/>
            <a:ext cx="157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next_free = in</a:t>
            </a:r>
          </a:p>
        </p:txBody>
      </p:sp>
      <p:sp>
        <p:nvSpPr>
          <p:cNvPr id="5151" name="Text Box 28"/>
          <p:cNvSpPr txBox="1">
            <a:spLocks noChangeArrowheads="1"/>
          </p:cNvSpPr>
          <p:nvPr/>
        </p:nvSpPr>
        <p:spPr bwMode="auto">
          <a:xfrm>
            <a:off x="746125" y="1941513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int next_free;</a:t>
            </a:r>
          </a:p>
        </p:txBody>
      </p:sp>
      <p:sp>
        <p:nvSpPr>
          <p:cNvPr id="5152" name="Text Box 29"/>
          <p:cNvSpPr txBox="1">
            <a:spLocks noChangeArrowheads="1"/>
          </p:cNvSpPr>
          <p:nvPr/>
        </p:nvSpPr>
        <p:spPr bwMode="auto">
          <a:xfrm>
            <a:off x="838200" y="3276600"/>
            <a:ext cx="167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Stores F1 into </a:t>
            </a:r>
            <a:br>
              <a:rPr lang="en-US"/>
            </a:br>
            <a:r>
              <a:rPr lang="en-US"/>
              <a:t>next_free;</a:t>
            </a:r>
          </a:p>
        </p:txBody>
      </p:sp>
      <p:sp>
        <p:nvSpPr>
          <p:cNvPr id="5153" name="Text Box 30"/>
          <p:cNvSpPr txBox="1">
            <a:spLocks noChangeArrowheads="1"/>
          </p:cNvSpPr>
          <p:nvPr/>
        </p:nvSpPr>
        <p:spPr bwMode="auto">
          <a:xfrm>
            <a:off x="6629400" y="4800600"/>
            <a:ext cx="167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Stores F2 into </a:t>
            </a:r>
            <a:br>
              <a:rPr lang="en-US"/>
            </a:br>
            <a:r>
              <a:rPr lang="en-US"/>
              <a:t>next_free;</a:t>
            </a:r>
          </a:p>
        </p:txBody>
      </p:sp>
      <p:sp>
        <p:nvSpPr>
          <p:cNvPr id="5154" name="Text Box 31"/>
          <p:cNvSpPr txBox="1">
            <a:spLocks noChangeArrowheads="1"/>
          </p:cNvSpPr>
          <p:nvPr/>
        </p:nvSpPr>
        <p:spPr bwMode="auto">
          <a:xfrm>
            <a:off x="6553200" y="20574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int next_free;</a:t>
            </a:r>
          </a:p>
        </p:txBody>
      </p:sp>
      <p:sp>
        <p:nvSpPr>
          <p:cNvPr id="8224" name="Oval 32"/>
          <p:cNvSpPr>
            <a:spLocks noChangeArrowheads="1"/>
          </p:cNvSpPr>
          <p:nvPr/>
        </p:nvSpPr>
        <p:spPr bwMode="auto">
          <a:xfrm>
            <a:off x="609600" y="28194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8225" name="Oval 33"/>
          <p:cNvSpPr>
            <a:spLocks noChangeArrowheads="1"/>
          </p:cNvSpPr>
          <p:nvPr/>
        </p:nvSpPr>
        <p:spPr bwMode="auto">
          <a:xfrm>
            <a:off x="609600" y="34290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8226" name="Oval 34"/>
          <p:cNvSpPr>
            <a:spLocks noChangeArrowheads="1"/>
          </p:cNvSpPr>
          <p:nvPr/>
        </p:nvSpPr>
        <p:spPr bwMode="auto">
          <a:xfrm>
            <a:off x="6324600" y="44196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4</a:t>
            </a:r>
          </a:p>
        </p:txBody>
      </p:sp>
      <p:sp>
        <p:nvSpPr>
          <p:cNvPr id="5158" name="Text Box 35"/>
          <p:cNvSpPr txBox="1">
            <a:spLocks noChangeArrowheads="1"/>
          </p:cNvSpPr>
          <p:nvPr/>
        </p:nvSpPr>
        <p:spPr bwMode="auto">
          <a:xfrm>
            <a:off x="6629400" y="5486400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in=next_free+1</a:t>
            </a: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4175125" y="4075113"/>
            <a:ext cx="45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solidFill>
                  <a:srgbClr val="FF0066"/>
                </a:solidFill>
              </a:rPr>
              <a:t>F1</a:t>
            </a:r>
          </a:p>
        </p:txBody>
      </p:sp>
      <p:sp>
        <p:nvSpPr>
          <p:cNvPr id="5160" name="Text Box 37"/>
          <p:cNvSpPr txBox="1">
            <a:spLocks noChangeArrowheads="1"/>
          </p:cNvSpPr>
          <p:nvPr/>
        </p:nvSpPr>
        <p:spPr bwMode="auto">
          <a:xfrm>
            <a:off x="838200" y="3886200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in=next_free+1</a:t>
            </a:r>
          </a:p>
        </p:txBody>
      </p:sp>
      <p:sp>
        <p:nvSpPr>
          <p:cNvPr id="8230" name="Oval 38"/>
          <p:cNvSpPr>
            <a:spLocks noChangeArrowheads="1"/>
          </p:cNvSpPr>
          <p:nvPr/>
        </p:nvSpPr>
        <p:spPr bwMode="auto">
          <a:xfrm>
            <a:off x="609600" y="39624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cxnSp>
        <p:nvCxnSpPr>
          <p:cNvPr id="8231" name="AutoShape 39"/>
          <p:cNvCxnSpPr>
            <a:cxnSpLocks noChangeShapeType="1"/>
            <a:stCxn id="5145" idx="1"/>
          </p:cNvCxnSpPr>
          <p:nvPr/>
        </p:nvCxnSpPr>
        <p:spPr bwMode="auto">
          <a:xfrm flipH="1">
            <a:off x="4953000" y="4114800"/>
            <a:ext cx="457200" cy="571500"/>
          </a:xfrm>
          <a:prstGeom prst="straightConnector1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32" name="Oval 40"/>
          <p:cNvSpPr>
            <a:spLocks noChangeArrowheads="1"/>
          </p:cNvSpPr>
          <p:nvPr/>
        </p:nvSpPr>
        <p:spPr bwMode="auto">
          <a:xfrm>
            <a:off x="6324600" y="48768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5</a:t>
            </a:r>
          </a:p>
        </p:txBody>
      </p:sp>
      <p:sp>
        <p:nvSpPr>
          <p:cNvPr id="8233" name="Oval 41"/>
          <p:cNvSpPr>
            <a:spLocks noChangeArrowheads="1"/>
          </p:cNvSpPr>
          <p:nvPr/>
        </p:nvSpPr>
        <p:spPr bwMode="auto">
          <a:xfrm>
            <a:off x="6324600" y="55626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6</a:t>
            </a:r>
          </a:p>
        </p:txBody>
      </p:sp>
      <p:cxnSp>
        <p:nvCxnSpPr>
          <p:cNvPr id="8234" name="AutoShape 42"/>
          <p:cNvCxnSpPr>
            <a:cxnSpLocks noChangeShapeType="1"/>
            <a:stCxn id="5145" idx="1"/>
          </p:cNvCxnSpPr>
          <p:nvPr/>
        </p:nvCxnSpPr>
        <p:spPr bwMode="auto">
          <a:xfrm flipH="1">
            <a:off x="4953000" y="4114800"/>
            <a:ext cx="457200" cy="952500"/>
          </a:xfrm>
          <a:prstGeom prst="straightConnector1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166" name="Rectangle 43"/>
          <p:cNvSpPr>
            <a:spLocks noChangeArrowheads="1"/>
          </p:cNvSpPr>
          <p:nvPr/>
        </p:nvSpPr>
        <p:spPr bwMode="auto">
          <a:xfrm>
            <a:off x="3810000" y="4876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2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" grpId="0" animBg="1"/>
      <p:bldP spid="8225" grpId="0" animBg="1"/>
      <p:bldP spid="8226" grpId="0" animBg="1"/>
      <p:bldP spid="8230" grpId="0" animBg="1"/>
      <p:bldP spid="8232" grpId="0" animBg="1"/>
      <p:bldP spid="823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 for your patience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37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67F4ED-018F-4790-8C72-3AD9961B2578}" type="datetime1">
              <a:rPr lang="en-US" smtClean="0"/>
              <a:pPr eaLnBrk="1" hangingPunct="1"/>
              <a:t>11-Apr-17</a:t>
            </a:fld>
            <a:endParaRPr lang="en-US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7912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Dept. of CSE, BUET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4290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2F4B91-0A07-495A-9E56-69C64E098B31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Spooling Example: Races</a:t>
            </a:r>
          </a:p>
        </p:txBody>
      </p:sp>
      <p:sp>
        <p:nvSpPr>
          <p:cNvPr id="6150" name="Line 3"/>
          <p:cNvSpPr>
            <a:spLocks noChangeShapeType="1"/>
          </p:cNvSpPr>
          <p:nvPr/>
        </p:nvSpPr>
        <p:spPr bwMode="auto">
          <a:xfrm>
            <a:off x="2590800" y="16764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6096000" y="16764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2" name="Line 5"/>
          <p:cNvSpPr>
            <a:spLocks noChangeShapeType="1"/>
          </p:cNvSpPr>
          <p:nvPr/>
        </p:nvSpPr>
        <p:spPr bwMode="auto">
          <a:xfrm>
            <a:off x="3810000" y="22860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3" name="Line 6"/>
          <p:cNvSpPr>
            <a:spLocks noChangeShapeType="1"/>
          </p:cNvSpPr>
          <p:nvPr/>
        </p:nvSpPr>
        <p:spPr bwMode="auto">
          <a:xfrm>
            <a:off x="4953000" y="22098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4" name="Text Box 7"/>
          <p:cNvSpPr txBox="1">
            <a:spLocks noChangeArrowheads="1"/>
          </p:cNvSpPr>
          <p:nvPr/>
        </p:nvSpPr>
        <p:spPr bwMode="auto">
          <a:xfrm>
            <a:off x="3641725" y="1560513"/>
            <a:ext cx="180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Shared memory</a:t>
            </a:r>
          </a:p>
        </p:txBody>
      </p:sp>
      <p:sp>
        <p:nvSpPr>
          <p:cNvPr id="6155" name="Rectangle 8"/>
          <p:cNvSpPr>
            <a:spLocks noChangeArrowheads="1"/>
          </p:cNvSpPr>
          <p:nvPr/>
        </p:nvSpPr>
        <p:spPr bwMode="auto">
          <a:xfrm>
            <a:off x="3810000" y="2971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abc</a:t>
            </a:r>
          </a:p>
        </p:txBody>
      </p:sp>
      <p:sp>
        <p:nvSpPr>
          <p:cNvPr id="6156" name="Rectangle 9"/>
          <p:cNvSpPr>
            <a:spLocks noChangeArrowheads="1"/>
          </p:cNvSpPr>
          <p:nvPr/>
        </p:nvSpPr>
        <p:spPr bwMode="auto">
          <a:xfrm>
            <a:off x="3810000" y="3352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Prog.c</a:t>
            </a:r>
          </a:p>
        </p:txBody>
      </p:sp>
      <p:sp>
        <p:nvSpPr>
          <p:cNvPr id="6157" name="Rectangle 10"/>
          <p:cNvSpPr>
            <a:spLocks noChangeArrowheads="1"/>
          </p:cNvSpPr>
          <p:nvPr/>
        </p:nvSpPr>
        <p:spPr bwMode="auto">
          <a:xfrm>
            <a:off x="3810000" y="3733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Prog.n</a:t>
            </a:r>
          </a:p>
        </p:txBody>
      </p:sp>
      <p:sp>
        <p:nvSpPr>
          <p:cNvPr id="6158" name="Text Box 11"/>
          <p:cNvSpPr txBox="1">
            <a:spLocks noChangeArrowheads="1"/>
          </p:cNvSpPr>
          <p:nvPr/>
        </p:nvSpPr>
        <p:spPr bwMode="auto">
          <a:xfrm>
            <a:off x="3581400" y="2971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6159" name="Text Box 12"/>
          <p:cNvSpPr txBox="1">
            <a:spLocks noChangeArrowheads="1"/>
          </p:cNvSpPr>
          <p:nvPr/>
        </p:nvSpPr>
        <p:spPr bwMode="auto">
          <a:xfrm>
            <a:off x="3581400" y="3429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6160" name="Text Box 13"/>
          <p:cNvSpPr txBox="1">
            <a:spLocks noChangeArrowheads="1"/>
          </p:cNvSpPr>
          <p:nvPr/>
        </p:nvSpPr>
        <p:spPr bwMode="auto">
          <a:xfrm>
            <a:off x="3581400" y="3810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6161" name="Text Box 14"/>
          <p:cNvSpPr txBox="1">
            <a:spLocks noChangeArrowheads="1"/>
          </p:cNvSpPr>
          <p:nvPr/>
        </p:nvSpPr>
        <p:spPr bwMode="auto">
          <a:xfrm>
            <a:off x="3581400" y="4114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810000" y="4114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/>
          </a:p>
        </p:txBody>
      </p:sp>
      <p:sp>
        <p:nvSpPr>
          <p:cNvPr id="6163" name="Rectangle 16"/>
          <p:cNvSpPr>
            <a:spLocks noChangeArrowheads="1"/>
          </p:cNvSpPr>
          <p:nvPr/>
        </p:nvSpPr>
        <p:spPr bwMode="auto">
          <a:xfrm>
            <a:off x="3810000" y="4495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>
              <a:solidFill>
                <a:srgbClr val="FF0066"/>
              </a:solidFill>
            </a:endParaRPr>
          </a:p>
        </p:txBody>
      </p:sp>
      <p:sp>
        <p:nvSpPr>
          <p:cNvPr id="6164" name="Text Box 17"/>
          <p:cNvSpPr txBox="1">
            <a:spLocks noChangeArrowheads="1"/>
          </p:cNvSpPr>
          <p:nvPr/>
        </p:nvSpPr>
        <p:spPr bwMode="auto">
          <a:xfrm>
            <a:off x="4038600" y="5410200"/>
            <a:ext cx="6715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/>
              <a:t>…</a:t>
            </a:r>
          </a:p>
        </p:txBody>
      </p:sp>
      <p:sp>
        <p:nvSpPr>
          <p:cNvPr id="6165" name="Text Box 18"/>
          <p:cNvSpPr txBox="1">
            <a:spLocks noChangeArrowheads="1"/>
          </p:cNvSpPr>
          <p:nvPr/>
        </p:nvSpPr>
        <p:spPr bwMode="auto">
          <a:xfrm>
            <a:off x="4114800" y="2362200"/>
            <a:ext cx="67151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/>
              <a:t>…</a:t>
            </a:r>
          </a:p>
        </p:txBody>
      </p:sp>
      <p:sp>
        <p:nvSpPr>
          <p:cNvPr id="6166" name="Text Box 19"/>
          <p:cNvSpPr txBox="1">
            <a:spLocks noChangeArrowheads="1"/>
          </p:cNvSpPr>
          <p:nvPr/>
        </p:nvSpPr>
        <p:spPr bwMode="auto">
          <a:xfrm>
            <a:off x="5410200" y="23622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cxnSp>
        <p:nvCxnSpPr>
          <p:cNvPr id="6167" name="AutoShape 20"/>
          <p:cNvCxnSpPr>
            <a:cxnSpLocks noChangeShapeType="1"/>
            <a:stCxn id="6168" idx="1"/>
            <a:endCxn id="6155" idx="3"/>
          </p:cNvCxnSpPr>
          <p:nvPr/>
        </p:nvCxnSpPr>
        <p:spPr bwMode="auto">
          <a:xfrm flipH="1">
            <a:off x="4953000" y="2590800"/>
            <a:ext cx="45720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68" name="Rectangle 21"/>
          <p:cNvSpPr>
            <a:spLocks noChangeArrowheads="1"/>
          </p:cNvSpPr>
          <p:nvPr/>
        </p:nvSpPr>
        <p:spPr bwMode="auto">
          <a:xfrm>
            <a:off x="5410200" y="2438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out</a:t>
            </a:r>
          </a:p>
        </p:txBody>
      </p:sp>
      <p:sp>
        <p:nvSpPr>
          <p:cNvPr id="6169" name="Rectangle 22"/>
          <p:cNvSpPr>
            <a:spLocks noChangeArrowheads="1"/>
          </p:cNvSpPr>
          <p:nvPr/>
        </p:nvSpPr>
        <p:spPr bwMode="auto">
          <a:xfrm>
            <a:off x="5410200" y="3962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in</a:t>
            </a:r>
          </a:p>
        </p:txBody>
      </p:sp>
      <p:cxnSp>
        <p:nvCxnSpPr>
          <p:cNvPr id="9239" name="AutoShape 23"/>
          <p:cNvCxnSpPr>
            <a:cxnSpLocks noChangeShapeType="1"/>
            <a:endCxn id="9231" idx="3"/>
          </p:cNvCxnSpPr>
          <p:nvPr/>
        </p:nvCxnSpPr>
        <p:spPr bwMode="auto">
          <a:xfrm flipH="1">
            <a:off x="4953000" y="4114800"/>
            <a:ext cx="4572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171" name="Text Box 24"/>
          <p:cNvSpPr txBox="1">
            <a:spLocks noChangeArrowheads="1"/>
          </p:cNvSpPr>
          <p:nvPr/>
        </p:nvSpPr>
        <p:spPr bwMode="auto">
          <a:xfrm>
            <a:off x="822325" y="1636713"/>
            <a:ext cx="1200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Process 1</a:t>
            </a:r>
          </a:p>
        </p:txBody>
      </p:sp>
      <p:sp>
        <p:nvSpPr>
          <p:cNvPr id="6172" name="Text Box 25"/>
          <p:cNvSpPr txBox="1">
            <a:spLocks noChangeArrowheads="1"/>
          </p:cNvSpPr>
          <p:nvPr/>
        </p:nvSpPr>
        <p:spPr bwMode="auto">
          <a:xfrm>
            <a:off x="6858000" y="1676400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Process 2</a:t>
            </a:r>
          </a:p>
        </p:txBody>
      </p:sp>
      <p:sp>
        <p:nvSpPr>
          <p:cNvPr id="6173" name="Text Box 26"/>
          <p:cNvSpPr txBox="1">
            <a:spLocks noChangeArrowheads="1"/>
          </p:cNvSpPr>
          <p:nvPr/>
        </p:nvSpPr>
        <p:spPr bwMode="auto">
          <a:xfrm>
            <a:off x="838200" y="2743200"/>
            <a:ext cx="163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next_free = in;</a:t>
            </a:r>
          </a:p>
        </p:txBody>
      </p:sp>
      <p:sp>
        <p:nvSpPr>
          <p:cNvPr id="6174" name="Text Box 27"/>
          <p:cNvSpPr txBox="1">
            <a:spLocks noChangeArrowheads="1"/>
          </p:cNvSpPr>
          <p:nvPr/>
        </p:nvSpPr>
        <p:spPr bwMode="auto">
          <a:xfrm>
            <a:off x="6629400" y="3352800"/>
            <a:ext cx="157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next_free = in</a:t>
            </a:r>
          </a:p>
          <a:p>
            <a:r>
              <a:rPr lang="en-US"/>
              <a:t>/* value: 7 */</a:t>
            </a:r>
          </a:p>
        </p:txBody>
      </p:sp>
      <p:sp>
        <p:nvSpPr>
          <p:cNvPr id="6175" name="Text Box 28"/>
          <p:cNvSpPr txBox="1">
            <a:spLocks noChangeArrowheads="1"/>
          </p:cNvSpPr>
          <p:nvPr/>
        </p:nvSpPr>
        <p:spPr bwMode="auto">
          <a:xfrm>
            <a:off x="746125" y="1941513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int next_free;</a:t>
            </a:r>
          </a:p>
        </p:txBody>
      </p:sp>
      <p:sp>
        <p:nvSpPr>
          <p:cNvPr id="6176" name="Text Box 29"/>
          <p:cNvSpPr txBox="1">
            <a:spLocks noChangeArrowheads="1"/>
          </p:cNvSpPr>
          <p:nvPr/>
        </p:nvSpPr>
        <p:spPr bwMode="auto">
          <a:xfrm>
            <a:off x="838200" y="3657600"/>
            <a:ext cx="167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Stores F1 into </a:t>
            </a:r>
            <a:br>
              <a:rPr lang="en-US"/>
            </a:br>
            <a:r>
              <a:rPr lang="en-US"/>
              <a:t>next_free;</a:t>
            </a:r>
          </a:p>
        </p:txBody>
      </p:sp>
      <p:sp>
        <p:nvSpPr>
          <p:cNvPr id="6177" name="Text Box 30"/>
          <p:cNvSpPr txBox="1">
            <a:spLocks noChangeArrowheads="1"/>
          </p:cNvSpPr>
          <p:nvPr/>
        </p:nvSpPr>
        <p:spPr bwMode="auto">
          <a:xfrm>
            <a:off x="6629400" y="4800600"/>
            <a:ext cx="167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Stores F2 into </a:t>
            </a:r>
            <a:br>
              <a:rPr lang="en-US"/>
            </a:br>
            <a:r>
              <a:rPr lang="en-US"/>
              <a:t>next_free;</a:t>
            </a:r>
          </a:p>
        </p:txBody>
      </p:sp>
      <p:sp>
        <p:nvSpPr>
          <p:cNvPr id="6178" name="Text Box 31"/>
          <p:cNvSpPr txBox="1">
            <a:spLocks noChangeArrowheads="1"/>
          </p:cNvSpPr>
          <p:nvPr/>
        </p:nvSpPr>
        <p:spPr bwMode="auto">
          <a:xfrm>
            <a:off x="6553200" y="20574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int next_free;</a:t>
            </a:r>
          </a:p>
        </p:txBody>
      </p:sp>
      <p:sp>
        <p:nvSpPr>
          <p:cNvPr id="9248" name="Oval 32"/>
          <p:cNvSpPr>
            <a:spLocks noChangeArrowheads="1"/>
          </p:cNvSpPr>
          <p:nvPr/>
        </p:nvSpPr>
        <p:spPr bwMode="auto">
          <a:xfrm>
            <a:off x="609600" y="28194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9249" name="Oval 33"/>
          <p:cNvSpPr>
            <a:spLocks noChangeArrowheads="1"/>
          </p:cNvSpPr>
          <p:nvPr/>
        </p:nvSpPr>
        <p:spPr bwMode="auto">
          <a:xfrm>
            <a:off x="609600" y="38100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sp>
        <p:nvSpPr>
          <p:cNvPr id="9250" name="Oval 34"/>
          <p:cNvSpPr>
            <a:spLocks noChangeArrowheads="1"/>
          </p:cNvSpPr>
          <p:nvPr/>
        </p:nvSpPr>
        <p:spPr bwMode="auto">
          <a:xfrm>
            <a:off x="6248400" y="34290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6182" name="Text Box 35"/>
          <p:cNvSpPr txBox="1">
            <a:spLocks noChangeArrowheads="1"/>
          </p:cNvSpPr>
          <p:nvPr/>
        </p:nvSpPr>
        <p:spPr bwMode="auto">
          <a:xfrm>
            <a:off x="6629400" y="5486400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in=next_free+1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4175125" y="4075113"/>
            <a:ext cx="450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>
                <a:solidFill>
                  <a:srgbClr val="FF0066"/>
                </a:solidFill>
              </a:rPr>
              <a:t>F1</a:t>
            </a:r>
          </a:p>
        </p:txBody>
      </p:sp>
      <p:sp>
        <p:nvSpPr>
          <p:cNvPr id="6184" name="Text Box 37"/>
          <p:cNvSpPr txBox="1">
            <a:spLocks noChangeArrowheads="1"/>
          </p:cNvSpPr>
          <p:nvPr/>
        </p:nvSpPr>
        <p:spPr bwMode="auto">
          <a:xfrm>
            <a:off x="838200" y="4267200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in=next_free+1</a:t>
            </a:r>
          </a:p>
        </p:txBody>
      </p:sp>
      <p:sp>
        <p:nvSpPr>
          <p:cNvPr id="9254" name="Oval 38"/>
          <p:cNvSpPr>
            <a:spLocks noChangeArrowheads="1"/>
          </p:cNvSpPr>
          <p:nvPr/>
        </p:nvSpPr>
        <p:spPr bwMode="auto">
          <a:xfrm>
            <a:off x="609600" y="43434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4</a:t>
            </a:r>
          </a:p>
        </p:txBody>
      </p:sp>
      <p:cxnSp>
        <p:nvCxnSpPr>
          <p:cNvPr id="9255" name="AutoShape 39"/>
          <p:cNvCxnSpPr>
            <a:cxnSpLocks noChangeShapeType="1"/>
            <a:stCxn id="6169" idx="1"/>
          </p:cNvCxnSpPr>
          <p:nvPr/>
        </p:nvCxnSpPr>
        <p:spPr bwMode="auto">
          <a:xfrm flipH="1">
            <a:off x="4953000" y="4114800"/>
            <a:ext cx="457200" cy="571500"/>
          </a:xfrm>
          <a:prstGeom prst="straightConnector1">
            <a:avLst/>
          </a:prstGeom>
          <a:noFill/>
          <a:ln w="95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56" name="Oval 40"/>
          <p:cNvSpPr>
            <a:spLocks noChangeArrowheads="1"/>
          </p:cNvSpPr>
          <p:nvPr/>
        </p:nvSpPr>
        <p:spPr bwMode="auto">
          <a:xfrm>
            <a:off x="6324600" y="48768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5</a:t>
            </a:r>
          </a:p>
        </p:txBody>
      </p:sp>
      <p:sp>
        <p:nvSpPr>
          <p:cNvPr id="9257" name="Oval 41"/>
          <p:cNvSpPr>
            <a:spLocks noChangeArrowheads="1"/>
          </p:cNvSpPr>
          <p:nvPr/>
        </p:nvSpPr>
        <p:spPr bwMode="auto">
          <a:xfrm>
            <a:off x="6324600" y="5562600"/>
            <a:ext cx="3048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6</a:t>
            </a:r>
          </a:p>
        </p:txBody>
      </p:sp>
      <p:sp>
        <p:nvSpPr>
          <p:cNvPr id="6189" name="Rectangle 42"/>
          <p:cNvSpPr>
            <a:spLocks noChangeArrowheads="1"/>
          </p:cNvSpPr>
          <p:nvPr/>
        </p:nvSpPr>
        <p:spPr bwMode="auto">
          <a:xfrm>
            <a:off x="3810000" y="4876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3810000" y="41148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>
                <a:solidFill>
                  <a:srgbClr val="FF0066"/>
                </a:solidFill>
              </a:rPr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xmlns="" val="124755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 animBg="1"/>
      <p:bldP spid="9248" grpId="0" animBg="1"/>
      <p:bldP spid="9249" grpId="0" animBg="1"/>
      <p:bldP spid="9250" grpId="0" animBg="1"/>
      <p:bldP spid="9254" grpId="0" animBg="1"/>
      <p:bldP spid="9256" grpId="0" animBg="1"/>
      <p:bldP spid="9257" grpId="0" animBg="1"/>
      <p:bldP spid="92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Better Coding?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 previous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for(;;){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   int next_free = in;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   slot[next_free] = file;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   in = next_free+1;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What if we use one line of code?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for(;;){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   slot[in++] = file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    }</a:t>
            </a:r>
          </a:p>
        </p:txBody>
      </p:sp>
      <p:sp>
        <p:nvSpPr>
          <p:cNvPr id="717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569A74-A092-4EC8-A262-A2A5E3BA2186}" type="datetime1">
              <a:rPr lang="en-US" smtClean="0"/>
              <a:pPr eaLnBrk="1" hangingPunct="1"/>
              <a:t>11-Apr-17</a:t>
            </a:fld>
            <a:endParaRPr lang="en-US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Dept. of CSE, BUET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0B8019-AA59-44B9-A8FF-144551E4D5A7}" type="slidenum">
              <a:rPr lang="en-US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48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Can process Be switched?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After each </a:t>
            </a:r>
            <a:r>
              <a:rPr lang="en-US" dirty="0" smtClean="0">
                <a:solidFill>
                  <a:srgbClr val="FF0000"/>
                </a:solidFill>
              </a:rPr>
              <a:t>machine</a:t>
            </a:r>
            <a:r>
              <a:rPr lang="en-US" dirty="0" smtClean="0"/>
              <a:t> instruction!</a:t>
            </a:r>
          </a:p>
          <a:p>
            <a:pPr eaLnBrk="1" hangingPunct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in++ </a:t>
            </a:r>
            <a:r>
              <a:rPr lang="en-US" dirty="0" smtClean="0"/>
              <a:t>is a C/C++ statement, translated into 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machine instructions:</a:t>
            </a:r>
          </a:p>
          <a:p>
            <a:pPr lvl="1" eaLnBrk="1" hangingPunct="1"/>
            <a:r>
              <a:rPr lang="en-US" dirty="0" smtClean="0"/>
              <a:t>load </a:t>
            </a:r>
            <a:r>
              <a:rPr lang="en-US" dirty="0" err="1" smtClean="0"/>
              <a:t>mem</a:t>
            </a:r>
            <a:r>
              <a:rPr lang="en-US" dirty="0" smtClean="0"/>
              <a:t>, R</a:t>
            </a:r>
          </a:p>
          <a:p>
            <a:pPr lvl="1" eaLnBrk="1" hangingPunct="1"/>
            <a:r>
              <a:rPr lang="en-US" dirty="0" err="1" smtClean="0"/>
              <a:t>inc</a:t>
            </a:r>
            <a:r>
              <a:rPr lang="en-US" dirty="0" smtClean="0"/>
              <a:t> R</a:t>
            </a:r>
          </a:p>
          <a:p>
            <a:pPr lvl="1" eaLnBrk="1" hangingPunct="1"/>
            <a:r>
              <a:rPr lang="en-US" dirty="0" smtClean="0"/>
              <a:t>store R, </a:t>
            </a:r>
            <a:r>
              <a:rPr lang="en-US" dirty="0" err="1" smtClean="0"/>
              <a:t>mem</a:t>
            </a:r>
            <a:endParaRPr lang="en-US" dirty="0" smtClean="0"/>
          </a:p>
          <a:p>
            <a:pPr eaLnBrk="1" hangingPunct="1"/>
            <a:r>
              <a:rPr lang="en-US" dirty="0" smtClean="0"/>
              <a:t>Interrupt (and hence process </a:t>
            </a:r>
            <a:r>
              <a:rPr lang="en-US" dirty="0" err="1" smtClean="0"/>
              <a:t>swichting</a:t>
            </a:r>
            <a:r>
              <a:rPr lang="en-US" dirty="0" smtClean="0"/>
              <a:t>) can happen in between.</a:t>
            </a:r>
          </a:p>
        </p:txBody>
      </p:sp>
      <p:sp>
        <p:nvSpPr>
          <p:cNvPr id="819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ABEFB1-17B6-4949-93D1-138E0CC9DA0D}" type="datetime1">
              <a:rPr lang="en-US" smtClean="0"/>
              <a:pPr eaLnBrk="1" hangingPunct="1"/>
              <a:t>11-Apr-17</a:t>
            </a:fld>
            <a:endParaRPr lang="en-US" smtClean="0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248400" y="6245225"/>
            <a:ext cx="2895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mtClean="0"/>
              <a:t>Dept. of CSE, BUET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92861E-4D86-48EA-B1A5-2F121C9000BC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23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Two </a:t>
            </a:r>
            <a:r>
              <a:rPr lang="en-US" dirty="0"/>
              <a:t>or more processes are reading or writing some </a:t>
            </a:r>
            <a:r>
              <a:rPr lang="en-US" dirty="0">
                <a:solidFill>
                  <a:srgbClr val="FF0000"/>
                </a:solidFill>
              </a:rPr>
              <a:t>shared</a:t>
            </a:r>
            <a:r>
              <a:rPr lang="en-US" dirty="0"/>
              <a:t> data and the final result depends on who runs precisely </a:t>
            </a:r>
            <a:r>
              <a:rPr lang="en-US" dirty="0" smtClean="0"/>
              <a:t>when</a:t>
            </a:r>
          </a:p>
          <a:p>
            <a:r>
              <a:rPr lang="en-US" dirty="0" smtClean="0"/>
              <a:t>Very hard to Debug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645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9028</TotalTime>
  <Words>2115</Words>
  <Application>Microsoft Office PowerPoint</Application>
  <PresentationFormat>On-screen Show (4:3)</PresentationFormat>
  <Paragraphs>414</Paragraphs>
  <Slides>50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Droplet</vt:lpstr>
      <vt:lpstr>Office Theme</vt:lpstr>
      <vt:lpstr>Interprocess Communication</vt:lpstr>
      <vt:lpstr>Interprocess Communication</vt:lpstr>
      <vt:lpstr>Interprocess Communication</vt:lpstr>
      <vt:lpstr>IPC issues</vt:lpstr>
      <vt:lpstr>Spooling Example: Correct</vt:lpstr>
      <vt:lpstr>Spooling Example: Races</vt:lpstr>
      <vt:lpstr>Better Coding?</vt:lpstr>
      <vt:lpstr>When Can process Be switched?</vt:lpstr>
      <vt:lpstr>Race condition</vt:lpstr>
      <vt:lpstr>Critical Region</vt:lpstr>
      <vt:lpstr>Solution Requirement</vt:lpstr>
      <vt:lpstr>Solution Requirement</vt:lpstr>
      <vt:lpstr>Mutual exclusion With Busy Waiting</vt:lpstr>
      <vt:lpstr>Disabling Interrupts</vt:lpstr>
      <vt:lpstr>Lock Variables</vt:lpstr>
      <vt:lpstr>Strict Alternation</vt:lpstr>
      <vt:lpstr>Problem</vt:lpstr>
      <vt:lpstr>Peterson's solution</vt:lpstr>
      <vt:lpstr>Peterson's solution (for 2 processes)</vt:lpstr>
      <vt:lpstr>Peterson’s Solution: Analysis(1)</vt:lpstr>
      <vt:lpstr>Peterson’s Solution: Analysis(2)</vt:lpstr>
      <vt:lpstr>TSL</vt:lpstr>
      <vt:lpstr>Busy Waiting: Problems</vt:lpstr>
      <vt:lpstr>Sleep &amp; wakeup</vt:lpstr>
      <vt:lpstr>Producer Consumer Problem</vt:lpstr>
      <vt:lpstr>Sleep and Wakeup</vt:lpstr>
      <vt:lpstr>Sleep and Wakeup</vt:lpstr>
      <vt:lpstr>Sleep and Wakeup: Race condition</vt:lpstr>
      <vt:lpstr>Semaphores</vt:lpstr>
      <vt:lpstr>Semaphores</vt:lpstr>
      <vt:lpstr>Semaphores</vt:lpstr>
      <vt:lpstr>Semaphores</vt:lpstr>
      <vt:lpstr>Semaphores Usage</vt:lpstr>
      <vt:lpstr>Mutual exclusion</vt:lpstr>
      <vt:lpstr>Controlling access to a resource </vt:lpstr>
      <vt:lpstr>Synchronization</vt:lpstr>
      <vt:lpstr>Producer &amp; consumer</vt:lpstr>
      <vt:lpstr>Semaphores in Producer Consumer Problem: Analysis</vt:lpstr>
      <vt:lpstr>Semaphores: “Be Careful”</vt:lpstr>
      <vt:lpstr>Dining Philosophers</vt:lpstr>
      <vt:lpstr>Dining Philosophers: A Solution</vt:lpstr>
      <vt:lpstr>Dining Philosophers: Problems with Previous Solution</vt:lpstr>
      <vt:lpstr>Dining Philosophers: Problems with Previous Solution</vt:lpstr>
      <vt:lpstr>Another Attempt, Successful!</vt:lpstr>
      <vt:lpstr>Final Solution part 1</vt:lpstr>
      <vt:lpstr>Final Solution Part 2</vt:lpstr>
      <vt:lpstr>The Readers and Writers Problem</vt:lpstr>
      <vt:lpstr>Slide 48</vt:lpstr>
      <vt:lpstr>Issue regarding the solution</vt:lpstr>
      <vt:lpstr>Thanks for your patience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user</dc:creator>
  <cp:lastModifiedBy>Euna Mehnaz Khan</cp:lastModifiedBy>
  <cp:revision>133</cp:revision>
  <dcterms:created xsi:type="dcterms:W3CDTF">2014-08-08T14:21:52Z</dcterms:created>
  <dcterms:modified xsi:type="dcterms:W3CDTF">2017-04-11T14:56:45Z</dcterms:modified>
</cp:coreProperties>
</file>