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gLa+nJYz1/N5aCPdMQRM2x+wT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833" name="adj"/>
            </a:avLst>
          </a:prstGeom>
          <a:solidFill>
            <a:srgbClr val="C0C0C0">
              <a:alpha val="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Page Replacement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Upon page fault</a:t>
            </a:r>
            <a:endParaRPr/>
          </a:p>
          <a:p>
            <a:pPr indent="-342900" lvl="1" marL="8001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Find a </a:t>
            </a:r>
            <a:r>
              <a:rPr lang="en-US">
                <a:solidFill>
                  <a:srgbClr val="FF0000"/>
                </a:solidFill>
              </a:rPr>
              <a:t>free</a:t>
            </a:r>
            <a:r>
              <a:rPr lang="en-US"/>
              <a:t> page </a:t>
            </a:r>
            <a:r>
              <a:rPr lang="en-US">
                <a:solidFill>
                  <a:srgbClr val="FF0000"/>
                </a:solidFill>
              </a:rPr>
              <a:t>frame</a:t>
            </a:r>
            <a:r>
              <a:rPr lang="en-US"/>
              <a:t>. </a:t>
            </a:r>
            <a:endParaRPr/>
          </a:p>
          <a:p>
            <a:pPr indent="-342900" lvl="1" marL="8001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Fetch </a:t>
            </a:r>
            <a:r>
              <a:rPr lang="en-US">
                <a:solidFill>
                  <a:srgbClr val="FF0000"/>
                </a:solidFill>
              </a:rPr>
              <a:t>disk</a:t>
            </a:r>
            <a:r>
              <a:rPr lang="en-US"/>
              <a:t> block into page </a:t>
            </a:r>
            <a:r>
              <a:rPr lang="en-US">
                <a:solidFill>
                  <a:srgbClr val="FF0000"/>
                </a:solidFill>
              </a:rPr>
              <a:t>frame</a:t>
            </a:r>
            <a:r>
              <a:rPr lang="en-US"/>
              <a:t>. </a:t>
            </a:r>
            <a:endParaRPr/>
          </a:p>
          <a:p>
            <a:pPr indent="-342900" lvl="1" marL="8001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disk read finishes, add VM mapping for the page (change page table </a:t>
            </a:r>
            <a:r>
              <a:rPr lang="en-US">
                <a:solidFill>
                  <a:srgbClr val="FF0000"/>
                </a:solidFill>
              </a:rPr>
              <a:t>entries</a:t>
            </a:r>
            <a:r>
              <a:rPr lang="en-US"/>
              <a:t>)</a:t>
            </a:r>
            <a:endParaRPr/>
          </a:p>
          <a:p>
            <a:pPr indent="-457200" lvl="0" marL="4572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a free page </a:t>
            </a:r>
            <a:r>
              <a:rPr lang="en-US">
                <a:solidFill>
                  <a:srgbClr val="FF0000"/>
                </a:solidFill>
              </a:rPr>
              <a:t>frame </a:t>
            </a:r>
            <a:endParaRPr/>
          </a:p>
          <a:p>
            <a:pPr indent="-381000" lvl="1" marL="838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there is a free page frame, use it </a:t>
            </a:r>
            <a:endParaRPr/>
          </a:p>
          <a:p>
            <a:pPr indent="-381000" lvl="1" marL="838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Otherwise, </a:t>
            </a:r>
            <a:endParaRPr/>
          </a:p>
          <a:p>
            <a:pPr indent="-381000" lvl="2" marL="111252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 a page to be replaced (page replacement algorithm), </a:t>
            </a:r>
            <a:endParaRPr/>
          </a:p>
          <a:p>
            <a:pPr indent="-381000" lvl="2" marL="111252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Write the selected page to the disk </a:t>
            </a:r>
            <a:r>
              <a:rPr lang="en-US">
                <a:solidFill>
                  <a:srgbClr val="FF0000"/>
                </a:solidFill>
              </a:rPr>
              <a:t>if necessary</a:t>
            </a:r>
            <a:endParaRPr/>
          </a:p>
        </p:txBody>
      </p:sp>
      <p:sp>
        <p:nvSpPr>
          <p:cNvPr id="86" name="Google Shape;86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7/11/2018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The Clock Page Replacement Algorithm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B\b4\JPG\foo\4-17.jpg"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88" y="1412875"/>
            <a:ext cx="7754937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/>
          <p:nvPr/>
        </p:nvSpPr>
        <p:spPr>
          <a:xfrm>
            <a:off x="5918200" y="4286250"/>
            <a:ext cx="2414588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and the process is repeated until a page is replaced</a:t>
            </a:r>
            <a:endParaRPr b="1" i="0" sz="1600" u="none" cap="none" strike="noStrike">
              <a:solidFill>
                <a:srgbClr val="17365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Least Recently Used (LRU)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Assume pages used </a:t>
            </a:r>
            <a:r>
              <a:rPr lang="en-US" sz="2800">
                <a:solidFill>
                  <a:srgbClr val="FF0000"/>
                </a:solidFill>
              </a:rPr>
              <a:t>recently</a:t>
            </a:r>
            <a:r>
              <a:rPr lang="en-US" sz="2800"/>
              <a:t> will used </a:t>
            </a:r>
            <a:r>
              <a:rPr lang="en-US" sz="2800">
                <a:solidFill>
                  <a:srgbClr val="FF0000"/>
                </a:solidFill>
              </a:rPr>
              <a:t>again</a:t>
            </a:r>
            <a:r>
              <a:rPr lang="en-US" sz="2800"/>
              <a:t> soon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throw out page that has been </a:t>
            </a:r>
            <a:r>
              <a:rPr lang="en-US" sz="2400">
                <a:solidFill>
                  <a:srgbClr val="FF0000"/>
                </a:solidFill>
              </a:rPr>
              <a:t>unused</a:t>
            </a:r>
            <a:r>
              <a:rPr lang="en-US" sz="2400"/>
              <a:t> for </a:t>
            </a:r>
            <a:r>
              <a:rPr lang="en-US" sz="2400">
                <a:solidFill>
                  <a:srgbClr val="FF0000"/>
                </a:solidFill>
              </a:rPr>
              <a:t>longest</a:t>
            </a:r>
            <a:r>
              <a:rPr lang="en-US" sz="2400"/>
              <a:t> time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878" y="3247064"/>
            <a:ext cx="5721350" cy="277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Least Recently Used (LRU)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Assume pages used </a:t>
            </a:r>
            <a:r>
              <a:rPr lang="en-US" sz="2800">
                <a:solidFill>
                  <a:srgbClr val="FF0000"/>
                </a:solidFill>
              </a:rPr>
              <a:t>recently</a:t>
            </a:r>
            <a:r>
              <a:rPr lang="en-US" sz="2800"/>
              <a:t> will used </a:t>
            </a:r>
            <a:r>
              <a:rPr lang="en-US" sz="2800">
                <a:solidFill>
                  <a:srgbClr val="FF0000"/>
                </a:solidFill>
              </a:rPr>
              <a:t>again</a:t>
            </a:r>
            <a:r>
              <a:rPr lang="en-US" sz="2800"/>
              <a:t> soon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throw out page that has been </a:t>
            </a:r>
            <a:r>
              <a:rPr lang="en-US" sz="2400">
                <a:solidFill>
                  <a:srgbClr val="FF0000"/>
                </a:solidFill>
              </a:rPr>
              <a:t>unused</a:t>
            </a:r>
            <a:r>
              <a:rPr lang="en-US" sz="2400"/>
              <a:t> for </a:t>
            </a:r>
            <a:r>
              <a:rPr lang="en-US" sz="2400">
                <a:solidFill>
                  <a:srgbClr val="FF0000"/>
                </a:solidFill>
              </a:rPr>
              <a:t>longest</a:t>
            </a:r>
            <a:r>
              <a:rPr lang="en-US" sz="2400"/>
              <a:t> time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3" y="2706688"/>
            <a:ext cx="6448425" cy="31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LRU using a matrix – pages referenced in order</a:t>
            </a:r>
            <a:r>
              <a:rPr lang="en-US" sz="2000"/>
              <a:t> </a:t>
            </a:r>
            <a:r>
              <a:rPr lang="en-US" sz="2400"/>
              <a:t>0,1,2,3,2,1,0,3,2,3</a:t>
            </a:r>
            <a:endParaRPr sz="2000"/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41325"/>
            <a:ext cx="3502025" cy="566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B\b4\JPG\foo\4-18.jpg" id="183" name="Google Shape;1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8" y="1265238"/>
            <a:ext cx="77120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Simulating</a:t>
            </a:r>
            <a:r>
              <a:rPr lang="en-US"/>
              <a:t> LRU in </a:t>
            </a:r>
            <a:r>
              <a:rPr lang="en-US">
                <a:solidFill>
                  <a:srgbClr val="FF0000"/>
                </a:solidFill>
              </a:rPr>
              <a:t>Software 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/>
              <a:t>Not Frequently Used (NFU) Algorithm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/>
              <a:t>Aging</a:t>
            </a:r>
            <a:endParaRPr/>
          </a:p>
        </p:txBody>
      </p:sp>
      <p:sp>
        <p:nvSpPr>
          <p:cNvPr id="190" name="Google Shape;19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Not Frequently Used (NFU) Algorithm</a:t>
            </a:r>
            <a:br>
              <a:rPr lang="en-US"/>
            </a:br>
            <a:endParaRPr/>
          </a:p>
        </p:txBody>
      </p:sp>
      <p:pic>
        <p:nvPicPr>
          <p:cNvPr id="196" name="Google Shape;19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53017"/>
            <a:ext cx="8233854" cy="5484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Aging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Modification of NFU to make it aware of the time span of use</a:t>
            </a:r>
            <a:endParaRPr/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9" y="2498501"/>
            <a:ext cx="9004644" cy="309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Aging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instance, if a page has </a:t>
            </a:r>
            <a:r>
              <a:rPr lang="en-US">
                <a:solidFill>
                  <a:srgbClr val="FF0000"/>
                </a:solidFill>
              </a:rPr>
              <a:t>referenced bits </a:t>
            </a:r>
            <a:r>
              <a:rPr lang="en-US"/>
              <a:t>1,0,0,1,1,0 in the </a:t>
            </a:r>
            <a:r>
              <a:rPr lang="en-US">
                <a:solidFill>
                  <a:srgbClr val="FF0000"/>
                </a:solidFill>
              </a:rPr>
              <a:t>past 6 clock ticks</a:t>
            </a:r>
            <a:r>
              <a:rPr lang="en-US"/>
              <a:t>, its </a:t>
            </a:r>
            <a:r>
              <a:rPr lang="en-US">
                <a:solidFill>
                  <a:srgbClr val="FF0000"/>
                </a:solidFill>
              </a:rPr>
              <a:t>counter</a:t>
            </a:r>
            <a:r>
              <a:rPr lang="en-US"/>
              <a:t> will look like this: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10000000,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01000000,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00100000,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10010000,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11001000,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01100100.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 references </a:t>
            </a:r>
            <a:r>
              <a:rPr lang="en-US">
                <a:solidFill>
                  <a:srgbClr val="FF0000"/>
                </a:solidFill>
              </a:rPr>
              <a:t>closer</a:t>
            </a:r>
            <a:r>
              <a:rPr lang="en-US"/>
              <a:t> to the </a:t>
            </a:r>
            <a:r>
              <a:rPr lang="en-US">
                <a:solidFill>
                  <a:srgbClr val="FF0000"/>
                </a:solidFill>
              </a:rPr>
              <a:t>present</a:t>
            </a:r>
            <a:r>
              <a:rPr lang="en-US"/>
              <a:t> time have </a:t>
            </a:r>
            <a:r>
              <a:rPr lang="en-US">
                <a:solidFill>
                  <a:srgbClr val="FF0000"/>
                </a:solidFill>
              </a:rPr>
              <a:t>more impact </a:t>
            </a:r>
            <a:r>
              <a:rPr lang="en-US"/>
              <a:t>than page references long ago</a:t>
            </a:r>
            <a:endParaRPr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Aging</a:t>
            </a:r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Difference with LRU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exact reference time not known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recall </a:t>
            </a:r>
            <a:r>
              <a:rPr lang="en-US">
                <a:solidFill>
                  <a:srgbClr val="FF0000"/>
                </a:solidFill>
              </a:rPr>
              <a:t>limited</a:t>
            </a:r>
            <a:r>
              <a:rPr lang="en-US"/>
              <a:t> past    </a:t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C0C0C0">
              <a:alpha val="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Issue: Eviction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Goal: kick out the page that’s </a:t>
            </a:r>
            <a:r>
              <a:rPr lang="en-US">
                <a:solidFill>
                  <a:srgbClr val="FF0000"/>
                </a:solidFill>
              </a:rPr>
              <a:t>least useful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Problem: how do you determine </a:t>
            </a:r>
            <a:r>
              <a:rPr i="1" lang="en-US">
                <a:solidFill>
                  <a:srgbClr val="FF0000"/>
                </a:solidFill>
              </a:rPr>
              <a:t>least useful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Different heuristics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Better not to choose a page that will be used immediately, frequently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probably need to be brought back in soon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Clean pages (not modified)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A dirty/Modified bit for each page frame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Need to write back to disk if a “dirty” page is evicted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7/11/2018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C0C0C0">
              <a:alpha val="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Optimal Page Replacement Algorithm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Replace a page whose </a:t>
            </a:r>
            <a:r>
              <a:rPr lang="en-US">
                <a:solidFill>
                  <a:srgbClr val="FF0000"/>
                </a:solidFill>
              </a:rPr>
              <a:t>next</a:t>
            </a:r>
            <a:r>
              <a:rPr lang="en-US"/>
              <a:t> use will occur </a:t>
            </a:r>
            <a:r>
              <a:rPr lang="en-US">
                <a:solidFill>
                  <a:srgbClr val="FF0000"/>
                </a:solidFill>
              </a:rPr>
              <a:t>farthest</a:t>
            </a:r>
            <a:r>
              <a:rPr lang="en-US"/>
              <a:t> in the future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Should have least number of page faults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only problem 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Unrealizable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Why?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Needs a time machine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7/11/2018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Not Recently Used Page Replacement Algorithm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page has Reference bit, Modified bit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bits are </a:t>
            </a:r>
            <a:r>
              <a:rPr lang="en-US">
                <a:solidFill>
                  <a:srgbClr val="FF0000"/>
                </a:solidFill>
              </a:rPr>
              <a:t>set</a:t>
            </a:r>
            <a:r>
              <a:rPr lang="en-US"/>
              <a:t> when page is referenced, modified</a:t>
            </a:r>
            <a:endParaRPr/>
          </a:p>
          <a:p>
            <a:pPr indent="-45720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 a certain </a:t>
            </a:r>
            <a:r>
              <a:rPr b="1" i="1" lang="en-US">
                <a:solidFill>
                  <a:srgbClr val="0070C0"/>
                </a:solidFill>
              </a:rPr>
              <a:t>fixed time interval</a:t>
            </a:r>
            <a:r>
              <a:rPr lang="en-US"/>
              <a:t>, the clock interrupt triggers and </a:t>
            </a:r>
            <a:r>
              <a:rPr lang="en-US">
                <a:solidFill>
                  <a:srgbClr val="FF0000"/>
                </a:solidFill>
              </a:rPr>
              <a:t>clears</a:t>
            </a:r>
            <a:r>
              <a:rPr lang="en-US"/>
              <a:t> the referenced bit of </a:t>
            </a:r>
            <a:r>
              <a:rPr lang="en-US">
                <a:solidFill>
                  <a:srgbClr val="FF0000"/>
                </a:solidFill>
              </a:rPr>
              <a:t>all</a:t>
            </a:r>
            <a:r>
              <a:rPr lang="en-US"/>
              <a:t> the pages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only pages referenced </a:t>
            </a:r>
            <a:r>
              <a:rPr lang="en-US">
                <a:solidFill>
                  <a:srgbClr val="FF0000"/>
                </a:solidFill>
              </a:rPr>
              <a:t>within</a:t>
            </a:r>
            <a:r>
              <a:rPr lang="en-US"/>
              <a:t> the </a:t>
            </a:r>
            <a:r>
              <a:rPr lang="en-US">
                <a:solidFill>
                  <a:srgbClr val="FF0000"/>
                </a:solidFill>
              </a:rPr>
              <a:t>current</a:t>
            </a:r>
            <a:r>
              <a:rPr lang="en-US"/>
              <a:t> clock interval are marked with a referenced bit</a:t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Not Recently Used Page Replacement Algorithm</a:t>
            </a:r>
            <a:endParaRPr/>
          </a:p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02050"/>
            <a:ext cx="6826250" cy="453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685800" y="281432"/>
            <a:ext cx="7772400" cy="86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alibri"/>
              <a:buNone/>
            </a:pPr>
            <a:r>
              <a:rPr lang="en-US"/>
              <a:t>FIFO Page Replacement Algorithm</a:t>
            </a:r>
            <a:endParaRPr sz="4000"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1143000"/>
            <a:ext cx="7046913" cy="54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571500" y="319532"/>
            <a:ext cx="7772400" cy="86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Second Chance Page Replacement Algorithm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927100"/>
            <a:ext cx="7689850" cy="57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Second Chance Page Replacement Algorithm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 of a second chance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Page list if </a:t>
            </a:r>
            <a:r>
              <a:rPr lang="en-US" sz="2400">
                <a:solidFill>
                  <a:srgbClr val="FF0000"/>
                </a:solidFill>
              </a:rPr>
              <a:t>fault</a:t>
            </a:r>
            <a:r>
              <a:rPr lang="en-US" sz="2400"/>
              <a:t> occurs at time 20, </a:t>
            </a:r>
            <a:r>
              <a:rPr i="1" lang="en-US" sz="2400" u="sng"/>
              <a:t>A</a:t>
            </a:r>
            <a:r>
              <a:rPr lang="en-US" sz="2400"/>
              <a:t> has </a:t>
            </a:r>
            <a:r>
              <a:rPr i="1" lang="en-US" sz="2400"/>
              <a:t>R</a:t>
            </a:r>
            <a:r>
              <a:rPr lang="en-US" sz="2400"/>
              <a:t> bit set</a:t>
            </a:r>
            <a:br>
              <a:rPr lang="en-US" sz="2400"/>
            </a:br>
            <a:r>
              <a:rPr lang="en-US" sz="2400"/>
              <a:t>(numbers above pages are loading times)</a:t>
            </a:r>
            <a:endParaRPr/>
          </a:p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1223963"/>
            <a:ext cx="8315325" cy="325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The Clock Page Replacement Algorithm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implementation of Second-chance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pages don't have to be constantly pushed to the back of the list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keeps a circular list of pages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hand (iterator) points to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oldest page (initially)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last examined page</a:t>
            </a:r>
            <a:endParaRPr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Euna Khan</dc:creator>
</cp:coreProperties>
</file>