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0"/>
  </p:notesMasterIdLst>
  <p:sldIdLst>
    <p:sldId id="256" r:id="rId2"/>
    <p:sldId id="258" r:id="rId3"/>
    <p:sldId id="260" r:id="rId4"/>
    <p:sldId id="257" r:id="rId5"/>
    <p:sldId id="261" r:id="rId6"/>
    <p:sldId id="264" r:id="rId7"/>
    <p:sldId id="262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5" r:id="rId25"/>
    <p:sldId id="287" r:id="rId26"/>
    <p:sldId id="297" r:id="rId27"/>
    <p:sldId id="298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0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10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8753-F12F-4940-9E74-F7DACCCBEC48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FD11-8A70-449D-8EA4-EED3FB964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884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26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8686D574-E931-42D9-B4E6-D2819C7F7FDA}" type="slidenum">
              <a:rPr lang="en-US"/>
              <a:pPr/>
              <a:t>19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64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0C9980D-970B-4DE7-966C-8554BA05273C}" type="slidenum">
              <a:rPr lang="en-US"/>
              <a:pPr/>
              <a:t>20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08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fld id="{3AD92B94-56E7-49CB-8AD9-6D8382577075}" type="slidenum">
              <a:rPr lang="en-US" sz="1200">
                <a:latin typeface="Times New Roman" panose="02020603050405020304" pitchFamily="18" charset="0"/>
              </a:rPr>
              <a:pPr/>
              <a:t>21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F6A442-26AB-42F5-9AB1-D76E08E08926}" type="datetime1">
              <a:rPr lang="en-US" smtClean="0"/>
              <a:pPr>
                <a:spcBef>
                  <a:spcPct val="0"/>
                </a:spcBef>
              </a:pPr>
              <a:t>12/9/2018</a:t>
            </a:fld>
            <a:endParaRPr lang="en-US"/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0D1898-5FB8-4527-9C3A-0AA41AA56D04}" type="slidenum">
              <a:rPr lang="en-US"/>
              <a:pPr>
                <a:spcBef>
                  <a:spcPct val="0"/>
                </a:spcBef>
              </a:pPr>
              <a:t>42</a:t>
            </a:fld>
            <a:endParaRPr 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02CAF9-6C77-416B-8855-2244C98E4BA2}" type="datetime1">
              <a:rPr lang="en-US" smtClean="0"/>
              <a:pPr>
                <a:spcBef>
                  <a:spcPct val="0"/>
                </a:spcBef>
              </a:pPr>
              <a:t>12/9/2018</a:t>
            </a:fld>
            <a:endParaRPr lang="en-US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AD24C3-9855-4EE8-918F-CD7C4E9B0F89}" type="slidenum">
              <a:rPr lang="en-US"/>
              <a:pPr>
                <a:spcBef>
                  <a:spcPct val="0"/>
                </a:spcBef>
              </a:pPr>
              <a:t>45</a:t>
            </a:fld>
            <a:endParaRPr lang="en-US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CC539175-E920-44EA-AEAC-3FAF9734329F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76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54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38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34FCE90-2364-4CF5-BFF6-E27F2F2D526F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56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588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7FF67C0E-57CD-4A60-A123-3B94ED990B4A}" type="slidenum">
              <a:rPr lang="en-US"/>
              <a:pPr/>
              <a:t>14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818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7FF67C0E-57CD-4A60-A123-3B94ED990B4A}" type="slidenum">
              <a:rPr lang="en-US"/>
              <a:pPr/>
              <a:t>15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7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1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21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1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3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50958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B056-083D-4252-A40D-97977986C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8128000" cy="1295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69900" y="1524000"/>
            <a:ext cx="8128000" cy="4991101"/>
          </a:xfrm>
        </p:spPr>
        <p:txBody>
          <a:bodyPr>
            <a:normAutofit/>
          </a:bodyPr>
          <a:lstStyle>
            <a:lvl1pPr>
              <a:defRPr sz="2800" cap="none">
                <a:latin typeface="Calibri" panose="020F0502020204030204" pitchFamily="34" charset="0"/>
              </a:defRPr>
            </a:lvl1pPr>
            <a:lvl2pPr>
              <a:defRPr sz="2400" cap="none">
                <a:latin typeface="Calibri" panose="020F0502020204030204" pitchFamily="34" charset="0"/>
              </a:defRPr>
            </a:lvl2pPr>
            <a:lvl3pPr>
              <a:defRPr sz="2000" cap="none">
                <a:latin typeface="Calibri" panose="020F0502020204030204" pitchFamily="34" charset="0"/>
              </a:defRPr>
            </a:lvl3pPr>
            <a:lvl4pPr>
              <a:defRPr sz="1800" cap="none">
                <a:latin typeface="Calibri" panose="020F0502020204030204" pitchFamily="34" charset="0"/>
              </a:defRPr>
            </a:lvl4pPr>
            <a:lvl5pPr>
              <a:defRPr sz="1800" cap="none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93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C1087C-5A70-4B6F-B591-5C6E2B6817A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72345F-ABD1-45B8-A203-DE98C784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3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5493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1"/>
          <p:cNvSpPr>
            <a:spLocks noGrp="1" noChangeArrowheads="1"/>
          </p:cNvSpPr>
          <p:nvPr>
            <p:ph type="title"/>
          </p:nvPr>
        </p:nvSpPr>
        <p:spPr>
          <a:xfrm>
            <a:off x="1295400" y="-328612"/>
            <a:ext cx="8128000" cy="1295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Lifecycle of a Process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762000"/>
            <a:ext cx="6553200" cy="25574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1336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6 w 1186"/>
              <a:gd name="T3" fmla="*/ 2147483646 h 197"/>
              <a:gd name="T4" fmla="*/ 2147483646 w 1186"/>
              <a:gd name="T5" fmla="*/ 2147483646 h 197"/>
              <a:gd name="T6" fmla="*/ 2147483646 w 1186"/>
              <a:gd name="T7" fmla="*/ 2147483646 h 197"/>
              <a:gd name="T8" fmla="*/ 2147483646 w 1186"/>
              <a:gd name="T9" fmla="*/ 2147483646 h 197"/>
              <a:gd name="T10" fmla="*/ 2147483646 w 1186"/>
              <a:gd name="T11" fmla="*/ 2147483646 h 197"/>
              <a:gd name="T12" fmla="*/ 2147483646 w 1186"/>
              <a:gd name="T13" fmla="*/ 2147483646 h 197"/>
              <a:gd name="T14" fmla="*/ 2147483646 w 1186"/>
              <a:gd name="T15" fmla="*/ 2147483646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214438"/>
            <a:ext cx="2025650" cy="455612"/>
          </a:xfrm>
          <a:custGeom>
            <a:avLst/>
            <a:gdLst>
              <a:gd name="T0" fmla="*/ 2147483646 w 1276"/>
              <a:gd name="T1" fmla="*/ 2147483646 h 287"/>
              <a:gd name="T2" fmla="*/ 2147483646 w 1276"/>
              <a:gd name="T3" fmla="*/ 2147483646 h 287"/>
              <a:gd name="T4" fmla="*/ 2147483646 w 1276"/>
              <a:gd name="T5" fmla="*/ 2147483646 h 287"/>
              <a:gd name="T6" fmla="*/ 2147483646 w 1276"/>
              <a:gd name="T7" fmla="*/ 2147483646 h 287"/>
              <a:gd name="T8" fmla="*/ 2147483646 w 1276"/>
              <a:gd name="T9" fmla="*/ 2147483646 h 287"/>
              <a:gd name="T10" fmla="*/ 2147483646 w 1276"/>
              <a:gd name="T11" fmla="*/ 2147483646 h 287"/>
              <a:gd name="T12" fmla="*/ 2147483646 w 1276"/>
              <a:gd name="T13" fmla="*/ 0 h 287"/>
              <a:gd name="T14" fmla="*/ 2147483646 w 1276"/>
              <a:gd name="T15" fmla="*/ 2147483646 h 287"/>
              <a:gd name="T16" fmla="*/ 2147483646 w 1276"/>
              <a:gd name="T17" fmla="*/ 2147483646 h 287"/>
              <a:gd name="T18" fmla="*/ 2147483646 w 1276"/>
              <a:gd name="T19" fmla="*/ 2147483646 h 287"/>
              <a:gd name="T20" fmla="*/ 2147483646 w 1276"/>
              <a:gd name="T21" fmla="*/ 2147483646 h 287"/>
              <a:gd name="T22" fmla="*/ 2147483646 w 1276"/>
              <a:gd name="T23" fmla="*/ 2147483646 h 287"/>
              <a:gd name="T24" fmla="*/ 2147483646 w 1276"/>
              <a:gd name="T25" fmla="*/ 2147483646 h 287"/>
              <a:gd name="T26" fmla="*/ 2147483646 w 1276"/>
              <a:gd name="T27" fmla="*/ 2147483646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205038"/>
            <a:ext cx="476250" cy="738187"/>
          </a:xfrm>
          <a:custGeom>
            <a:avLst/>
            <a:gdLst>
              <a:gd name="T0" fmla="*/ 2147483646 w 300"/>
              <a:gd name="T1" fmla="*/ 2147483646 h 465"/>
              <a:gd name="T2" fmla="*/ 2147483646 w 300"/>
              <a:gd name="T3" fmla="*/ 2147483646 h 465"/>
              <a:gd name="T4" fmla="*/ 2147483646 w 300"/>
              <a:gd name="T5" fmla="*/ 2147483646 h 465"/>
              <a:gd name="T6" fmla="*/ 2147483646 w 300"/>
              <a:gd name="T7" fmla="*/ 2147483646 h 465"/>
              <a:gd name="T8" fmla="*/ 2147483646 w 300"/>
              <a:gd name="T9" fmla="*/ 2147483646 h 465"/>
              <a:gd name="T10" fmla="*/ 2147483646 w 300"/>
              <a:gd name="T11" fmla="*/ 2147483646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154238"/>
            <a:ext cx="458788" cy="766762"/>
          </a:xfrm>
          <a:custGeom>
            <a:avLst/>
            <a:gdLst>
              <a:gd name="T0" fmla="*/ 2147483646 w 289"/>
              <a:gd name="T1" fmla="*/ 0 h 483"/>
              <a:gd name="T2" fmla="*/ 2147483646 w 289"/>
              <a:gd name="T3" fmla="*/ 2147483646 h 483"/>
              <a:gd name="T4" fmla="*/ 2147483646 w 289"/>
              <a:gd name="T5" fmla="*/ 2147483646 h 483"/>
              <a:gd name="T6" fmla="*/ 2147483646 w 289"/>
              <a:gd name="T7" fmla="*/ 2147483646 h 483"/>
              <a:gd name="T8" fmla="*/ 2147483646 w 289"/>
              <a:gd name="T9" fmla="*/ 2147483646 h 483"/>
              <a:gd name="T10" fmla="*/ 2147483646 w 289"/>
              <a:gd name="T11" fmla="*/ 2147483646 h 483"/>
              <a:gd name="T12" fmla="*/ 2147483646 w 289"/>
              <a:gd name="T13" fmla="*/ 2147483646 h 483"/>
              <a:gd name="T14" fmla="*/ 2147483646 w 289"/>
              <a:gd name="T15" fmla="*/ 2147483646 h 483"/>
              <a:gd name="T16" fmla="*/ 2147483646 w 289"/>
              <a:gd name="T17" fmla="*/ 2147483646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014413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6 w 474"/>
              <a:gd name="T3" fmla="*/ 2147483646 h 324"/>
              <a:gd name="T4" fmla="*/ 2147483646 w 474"/>
              <a:gd name="T5" fmla="*/ 2147483646 h 324"/>
              <a:gd name="T6" fmla="*/ 2147483646 w 474"/>
              <a:gd name="T7" fmla="*/ 2147483646 h 324"/>
              <a:gd name="T8" fmla="*/ 2147483646 w 474"/>
              <a:gd name="T9" fmla="*/ 2147483646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052513"/>
            <a:ext cx="889000" cy="500062"/>
          </a:xfrm>
          <a:custGeom>
            <a:avLst/>
            <a:gdLst>
              <a:gd name="T0" fmla="*/ 0 w 560"/>
              <a:gd name="T1" fmla="*/ 2147483646 h 315"/>
              <a:gd name="T2" fmla="*/ 2147483646 w 560"/>
              <a:gd name="T3" fmla="*/ 2147483646 h 315"/>
              <a:gd name="T4" fmla="*/ 2147483646 w 560"/>
              <a:gd name="T5" fmla="*/ 2147483646 h 315"/>
              <a:gd name="T6" fmla="*/ 2147483646 w 560"/>
              <a:gd name="T7" fmla="*/ 2147483646 h 315"/>
              <a:gd name="T8" fmla="*/ 2147483646 w 560"/>
              <a:gd name="T9" fmla="*/ 2147483646 h 315"/>
              <a:gd name="T10" fmla="*/ 2147483646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7620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5779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5668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75088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7082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138363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6 w 1186"/>
              <a:gd name="T3" fmla="*/ 2147483646 h 197"/>
              <a:gd name="T4" fmla="*/ 2147483646 w 1186"/>
              <a:gd name="T5" fmla="*/ 2147483646 h 197"/>
              <a:gd name="T6" fmla="*/ 2147483646 w 1186"/>
              <a:gd name="T7" fmla="*/ 2147483646 h 197"/>
              <a:gd name="T8" fmla="*/ 2147483646 w 1186"/>
              <a:gd name="T9" fmla="*/ 2147483646 h 197"/>
              <a:gd name="T10" fmla="*/ 2147483646 w 1186"/>
              <a:gd name="T11" fmla="*/ 2147483646 h 197"/>
              <a:gd name="T12" fmla="*/ 2147483646 w 1186"/>
              <a:gd name="T13" fmla="*/ 2147483646 h 197"/>
              <a:gd name="T14" fmla="*/ 2147483646 w 1186"/>
              <a:gd name="T15" fmla="*/ 2147483646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219200"/>
            <a:ext cx="2025650" cy="455613"/>
          </a:xfrm>
          <a:custGeom>
            <a:avLst/>
            <a:gdLst>
              <a:gd name="T0" fmla="*/ 2147483646 w 1276"/>
              <a:gd name="T1" fmla="*/ 2147483646 h 287"/>
              <a:gd name="T2" fmla="*/ 2147483646 w 1276"/>
              <a:gd name="T3" fmla="*/ 2147483646 h 287"/>
              <a:gd name="T4" fmla="*/ 2147483646 w 1276"/>
              <a:gd name="T5" fmla="*/ 2147483646 h 287"/>
              <a:gd name="T6" fmla="*/ 2147483646 w 1276"/>
              <a:gd name="T7" fmla="*/ 2147483646 h 287"/>
              <a:gd name="T8" fmla="*/ 2147483646 w 1276"/>
              <a:gd name="T9" fmla="*/ 2147483646 h 287"/>
              <a:gd name="T10" fmla="*/ 2147483646 w 1276"/>
              <a:gd name="T11" fmla="*/ 2147483646 h 287"/>
              <a:gd name="T12" fmla="*/ 2147483646 w 1276"/>
              <a:gd name="T13" fmla="*/ 0 h 287"/>
              <a:gd name="T14" fmla="*/ 2147483646 w 1276"/>
              <a:gd name="T15" fmla="*/ 2147483646 h 287"/>
              <a:gd name="T16" fmla="*/ 2147483646 w 1276"/>
              <a:gd name="T17" fmla="*/ 2147483646 h 287"/>
              <a:gd name="T18" fmla="*/ 2147483646 w 1276"/>
              <a:gd name="T19" fmla="*/ 2147483646 h 287"/>
              <a:gd name="T20" fmla="*/ 2147483646 w 1276"/>
              <a:gd name="T21" fmla="*/ 2147483646 h 287"/>
              <a:gd name="T22" fmla="*/ 2147483646 w 1276"/>
              <a:gd name="T23" fmla="*/ 2147483646 h 287"/>
              <a:gd name="T24" fmla="*/ 2147483646 w 1276"/>
              <a:gd name="T25" fmla="*/ 2147483646 h 287"/>
              <a:gd name="T26" fmla="*/ 2147483646 w 1276"/>
              <a:gd name="T27" fmla="*/ 2147483646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5827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5716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1336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6 w 1186"/>
              <a:gd name="T3" fmla="*/ 2147483646 h 197"/>
              <a:gd name="T4" fmla="*/ 2147483646 w 1186"/>
              <a:gd name="T5" fmla="*/ 2147483646 h 197"/>
              <a:gd name="T6" fmla="*/ 2147483646 w 1186"/>
              <a:gd name="T7" fmla="*/ 2147483646 h 197"/>
              <a:gd name="T8" fmla="*/ 2147483646 w 1186"/>
              <a:gd name="T9" fmla="*/ 2147483646 h 197"/>
              <a:gd name="T10" fmla="*/ 2147483646 w 1186"/>
              <a:gd name="T11" fmla="*/ 2147483646 h 197"/>
              <a:gd name="T12" fmla="*/ 2147483646 w 1186"/>
              <a:gd name="T13" fmla="*/ 2147483646 h 197"/>
              <a:gd name="T14" fmla="*/ 2147483646 w 1186"/>
              <a:gd name="T15" fmla="*/ 2147483646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5668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6002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1336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6 w 1186"/>
              <a:gd name="T3" fmla="*/ 2147483646 h 197"/>
              <a:gd name="T4" fmla="*/ 2147483646 w 1186"/>
              <a:gd name="T5" fmla="*/ 2147483646 h 197"/>
              <a:gd name="T6" fmla="*/ 2147483646 w 1186"/>
              <a:gd name="T7" fmla="*/ 2147483646 h 197"/>
              <a:gd name="T8" fmla="*/ 2147483646 w 1186"/>
              <a:gd name="T9" fmla="*/ 2147483646 h 197"/>
              <a:gd name="T10" fmla="*/ 2147483646 w 1186"/>
              <a:gd name="T11" fmla="*/ 2147483646 h 197"/>
              <a:gd name="T12" fmla="*/ 2147483646 w 1186"/>
              <a:gd name="T13" fmla="*/ 2147483646 h 197"/>
              <a:gd name="T14" fmla="*/ 2147483646 w 1186"/>
              <a:gd name="T15" fmla="*/ 2147483646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5668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6002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219200"/>
            <a:ext cx="2025650" cy="455613"/>
          </a:xfrm>
          <a:custGeom>
            <a:avLst/>
            <a:gdLst>
              <a:gd name="T0" fmla="*/ 2147483646 w 1276"/>
              <a:gd name="T1" fmla="*/ 2147483646 h 287"/>
              <a:gd name="T2" fmla="*/ 2147483646 w 1276"/>
              <a:gd name="T3" fmla="*/ 2147483646 h 287"/>
              <a:gd name="T4" fmla="*/ 2147483646 w 1276"/>
              <a:gd name="T5" fmla="*/ 2147483646 h 287"/>
              <a:gd name="T6" fmla="*/ 2147483646 w 1276"/>
              <a:gd name="T7" fmla="*/ 2147483646 h 287"/>
              <a:gd name="T8" fmla="*/ 2147483646 w 1276"/>
              <a:gd name="T9" fmla="*/ 2147483646 h 287"/>
              <a:gd name="T10" fmla="*/ 2147483646 w 1276"/>
              <a:gd name="T11" fmla="*/ 2147483646 h 287"/>
              <a:gd name="T12" fmla="*/ 2147483646 w 1276"/>
              <a:gd name="T13" fmla="*/ 0 h 287"/>
              <a:gd name="T14" fmla="*/ 2147483646 w 1276"/>
              <a:gd name="T15" fmla="*/ 2147483646 h 287"/>
              <a:gd name="T16" fmla="*/ 2147483646 w 1276"/>
              <a:gd name="T17" fmla="*/ 2147483646 h 287"/>
              <a:gd name="T18" fmla="*/ 2147483646 w 1276"/>
              <a:gd name="T19" fmla="*/ 2147483646 h 287"/>
              <a:gd name="T20" fmla="*/ 2147483646 w 1276"/>
              <a:gd name="T21" fmla="*/ 2147483646 h 287"/>
              <a:gd name="T22" fmla="*/ 2147483646 w 1276"/>
              <a:gd name="T23" fmla="*/ 2147483646 h 287"/>
              <a:gd name="T24" fmla="*/ 2147483646 w 1276"/>
              <a:gd name="T25" fmla="*/ 2147483646 h 287"/>
              <a:gd name="T26" fmla="*/ 2147483646 w 1276"/>
              <a:gd name="T27" fmla="*/ 2147483646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1336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6 w 1186"/>
              <a:gd name="T3" fmla="*/ 2147483646 h 197"/>
              <a:gd name="T4" fmla="*/ 2147483646 w 1186"/>
              <a:gd name="T5" fmla="*/ 2147483646 h 197"/>
              <a:gd name="T6" fmla="*/ 2147483646 w 1186"/>
              <a:gd name="T7" fmla="*/ 2147483646 h 197"/>
              <a:gd name="T8" fmla="*/ 2147483646 w 1186"/>
              <a:gd name="T9" fmla="*/ 2147483646 h 197"/>
              <a:gd name="T10" fmla="*/ 2147483646 w 1186"/>
              <a:gd name="T11" fmla="*/ 2147483646 h 197"/>
              <a:gd name="T12" fmla="*/ 2147483646 w 1186"/>
              <a:gd name="T13" fmla="*/ 2147483646 h 197"/>
              <a:gd name="T14" fmla="*/ 2147483646 w 1186"/>
              <a:gd name="T15" fmla="*/ 2147483646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5668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6002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auto">
          <a:xfrm>
            <a:off x="228600" y="3538313"/>
            <a:ext cx="8915400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8" tIns="44445" rIns="90478" bIns="44445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US" sz="2800" kern="0">
                <a:latin typeface="+mn-lt"/>
                <a:ea typeface="ＭＳ Ｐゴシック" charset="-128"/>
              </a:rPr>
              <a:t>As a process executes, it changes </a:t>
            </a:r>
            <a:r>
              <a:rPr lang="en-US" sz="2800" i="1" kern="0">
                <a:latin typeface="+mn-lt"/>
                <a:ea typeface="ＭＳ Ｐゴシック" charset="-128"/>
              </a:rPr>
              <a:t>state</a:t>
            </a:r>
            <a:endParaRPr lang="en-US" sz="2800" kern="0">
              <a:latin typeface="+mn-lt"/>
              <a:ea typeface="ＭＳ Ｐゴシック" charset="-128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600" b="0" kern="0">
                <a:solidFill>
                  <a:schemeClr val="hlink"/>
                </a:solidFill>
                <a:latin typeface="+mn-lt"/>
                <a:ea typeface="ＭＳ Ｐゴシック" charset="-128"/>
              </a:rPr>
              <a:t>new</a:t>
            </a:r>
            <a:r>
              <a:rPr lang="en-US" sz="2600" kern="0">
                <a:latin typeface="+mn-lt"/>
                <a:ea typeface="ＭＳ Ｐゴシック" charset="-128"/>
              </a:rPr>
              <a:t>:  The process is being created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600" b="0" kern="0">
                <a:solidFill>
                  <a:schemeClr val="hlink"/>
                </a:solidFill>
                <a:latin typeface="+mn-lt"/>
                <a:ea typeface="ＭＳ Ｐゴシック" charset="-128"/>
              </a:rPr>
              <a:t>ready</a:t>
            </a:r>
            <a:r>
              <a:rPr lang="en-US" sz="2600" kern="0">
                <a:latin typeface="+mn-lt"/>
                <a:ea typeface="ＭＳ Ｐゴシック" charset="-128"/>
              </a:rPr>
              <a:t>:  The process is waiting to run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600" b="0" kern="0">
                <a:solidFill>
                  <a:schemeClr val="hlink"/>
                </a:solidFill>
                <a:latin typeface="+mn-lt"/>
                <a:ea typeface="ＭＳ Ｐゴシック" charset="-128"/>
              </a:rPr>
              <a:t>running</a:t>
            </a:r>
            <a:r>
              <a:rPr lang="en-US" sz="2600" kern="0">
                <a:latin typeface="+mn-lt"/>
                <a:ea typeface="ＭＳ Ｐゴシック" charset="-128"/>
              </a:rPr>
              <a:t>:  Instructions are being executed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600" b="0" kern="0">
                <a:solidFill>
                  <a:schemeClr val="hlink"/>
                </a:solidFill>
                <a:latin typeface="+mn-lt"/>
                <a:ea typeface="ＭＳ Ｐゴシック" charset="-128"/>
              </a:rPr>
              <a:t>waiting</a:t>
            </a:r>
            <a:r>
              <a:rPr lang="en-US" sz="2600" kern="0">
                <a:latin typeface="+mn-lt"/>
                <a:ea typeface="ＭＳ Ｐゴシック" charset="-128"/>
              </a:rPr>
              <a:t>:  Process waiting for some event to occur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600" b="0" kern="0">
                <a:solidFill>
                  <a:schemeClr val="hlink"/>
                </a:solidFill>
                <a:latin typeface="+mn-lt"/>
                <a:ea typeface="ＭＳ Ｐゴシック" charset="-128"/>
              </a:rPr>
              <a:t>terminated</a:t>
            </a:r>
            <a:r>
              <a:rPr lang="en-US" sz="2600" kern="0">
                <a:latin typeface="+mn-lt"/>
                <a:ea typeface="ＭＳ Ｐゴシック" charset="-128"/>
              </a:rPr>
              <a:t>:  The process has finished execution</a:t>
            </a:r>
            <a:endParaRPr lang="en-US" sz="2600" kern="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377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  <p:bldP spid="3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128000" cy="1028699"/>
          </a:xfrm>
        </p:spPr>
        <p:txBody>
          <a:bodyPr/>
          <a:lstStyle/>
          <a:p>
            <a:pPr algn="r"/>
            <a:r>
              <a:rPr lang="en-US" dirty="0">
                <a:ea typeface="ＭＳ Ｐゴシック" panose="020B0600070205080204" pitchFamily="34" charset="-128"/>
              </a:rPr>
              <a:t>Process Data Structures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>
                <a:ea typeface="ＭＳ Ｐゴシック" panose="020B0600070205080204" pitchFamily="34" charset="-128"/>
              </a:rPr>
              <a:t>OS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represents</a:t>
            </a:r>
            <a:r>
              <a:rPr lang="en-US" dirty="0">
                <a:ea typeface="ＭＳ Ｐゴシック" panose="020B0600070205080204" pitchFamily="34" charset="-128"/>
              </a:rPr>
              <a:t> a process using a Process Control Block (</a:t>
            </a:r>
            <a:r>
              <a:rPr lang="en-US" i="1" dirty="0">
                <a:ea typeface="ＭＳ Ｐゴシック" panose="020B0600070205080204" pitchFamily="34" charset="-128"/>
              </a:rPr>
              <a:t>PCB)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Has all the details of a process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Context of the process</a:t>
            </a:r>
          </a:p>
          <a:p>
            <a:pPr lvl="1"/>
            <a:endParaRPr lang="en-US" sz="2000" dirty="0">
              <a:ea typeface="ＭＳ Ｐゴシック" panose="020B0600070205080204" pitchFamily="34" charset="-128"/>
            </a:endParaRPr>
          </a:p>
        </p:txBody>
      </p:sp>
      <p:grpSp>
        <p:nvGrpSpPr>
          <p:cNvPr id="54276" name="Group 23"/>
          <p:cNvGrpSpPr>
            <a:grpSpLocks/>
          </p:cNvGrpSpPr>
          <p:nvPr/>
        </p:nvGrpSpPr>
        <p:grpSpPr bwMode="auto">
          <a:xfrm>
            <a:off x="1323975" y="3200400"/>
            <a:ext cx="5759450" cy="2743200"/>
            <a:chOff x="1220" y="2256"/>
            <a:chExt cx="3628" cy="1728"/>
          </a:xfrm>
        </p:grpSpPr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3600" cy="17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4278" name="Line 5"/>
            <p:cNvSpPr>
              <a:spLocks noChangeShapeType="1"/>
            </p:cNvSpPr>
            <p:nvPr/>
          </p:nvSpPr>
          <p:spPr bwMode="auto">
            <a:xfrm>
              <a:off x="3136" y="225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6"/>
            <p:cNvSpPr>
              <a:spLocks noChangeShapeType="1"/>
            </p:cNvSpPr>
            <p:nvPr/>
          </p:nvSpPr>
          <p:spPr bwMode="auto">
            <a:xfrm>
              <a:off x="1248" y="254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7"/>
            <p:cNvSpPr>
              <a:spLocks noChangeShapeType="1"/>
            </p:cNvSpPr>
            <p:nvPr/>
          </p:nvSpPr>
          <p:spPr bwMode="auto">
            <a:xfrm>
              <a:off x="1248" y="283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8"/>
            <p:cNvSpPr>
              <a:spLocks noChangeShapeType="1"/>
            </p:cNvSpPr>
            <p:nvPr/>
          </p:nvSpPr>
          <p:spPr bwMode="auto">
            <a:xfrm>
              <a:off x="1248" y="3120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9"/>
            <p:cNvSpPr>
              <a:spLocks noChangeShapeType="1"/>
            </p:cNvSpPr>
            <p:nvPr/>
          </p:nvSpPr>
          <p:spPr bwMode="auto">
            <a:xfrm>
              <a:off x="1248" y="340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0"/>
            <p:cNvSpPr>
              <a:spLocks noChangeShapeType="1"/>
            </p:cNvSpPr>
            <p:nvPr/>
          </p:nvSpPr>
          <p:spPr bwMode="auto">
            <a:xfrm>
              <a:off x="1248" y="369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1680" y="2256"/>
              <a:ext cx="7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>
                  <a:latin typeface="Arial" panose="020B0604020202020204" pitchFamily="34" charset="0"/>
                </a:rPr>
                <a:t>Process Id</a:t>
              </a: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1584" y="2601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>
                  <a:latin typeface="Arial" panose="020B0604020202020204" pitchFamily="34" charset="0"/>
                </a:rPr>
                <a:t>Process State</a:t>
              </a:r>
            </a:p>
          </p:txBody>
        </p:sp>
        <p:sp>
          <p:nvSpPr>
            <p:cNvPr id="54286" name="Text Box 13"/>
            <p:cNvSpPr txBox="1">
              <a:spLocks noChangeArrowheads="1"/>
            </p:cNvSpPr>
            <p:nvPr/>
          </p:nvSpPr>
          <p:spPr bwMode="auto">
            <a:xfrm>
              <a:off x="1220" y="2880"/>
              <a:ext cx="1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</a:rPr>
                <a:t>General Purpose Registers</a:t>
              </a:r>
            </a:p>
          </p:txBody>
        </p:sp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1620" y="3168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>
                  <a:latin typeface="Arial" panose="020B0604020202020204" pitchFamily="34" charset="0"/>
                </a:rPr>
                <a:t>Stack Pointer</a:t>
              </a:r>
            </a:p>
          </p:txBody>
        </p:sp>
        <p:sp>
          <p:nvSpPr>
            <p:cNvPr id="54288" name="Text Box 15"/>
            <p:cNvSpPr txBox="1">
              <a:spLocks noChangeArrowheads="1"/>
            </p:cNvSpPr>
            <p:nvPr/>
          </p:nvSpPr>
          <p:spPr bwMode="auto">
            <a:xfrm>
              <a:off x="1488" y="3456"/>
              <a:ext cx="1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>
                  <a:latin typeface="Arial" panose="020B0604020202020204" pitchFamily="34" charset="0"/>
                </a:rPr>
                <a:t>Program Counter</a:t>
              </a:r>
            </a:p>
          </p:txBody>
        </p:sp>
        <p:sp>
          <p:nvSpPr>
            <p:cNvPr id="54289" name="Text Box 16"/>
            <p:cNvSpPr txBox="1">
              <a:spLocks noChangeArrowheads="1"/>
            </p:cNvSpPr>
            <p:nvPr/>
          </p:nvSpPr>
          <p:spPr bwMode="auto">
            <a:xfrm>
              <a:off x="1536" y="3744"/>
              <a:ext cx="11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>
                  <a:latin typeface="Arial" panose="020B0604020202020204" pitchFamily="34" charset="0"/>
                </a:rPr>
                <a:t>Accounting Info</a:t>
              </a:r>
            </a:p>
          </p:txBody>
        </p:sp>
        <p:sp>
          <p:nvSpPr>
            <p:cNvPr id="54290" name="Text Box 17"/>
            <p:cNvSpPr txBox="1">
              <a:spLocks noChangeArrowheads="1"/>
            </p:cNvSpPr>
            <p:nvPr/>
          </p:nvSpPr>
          <p:spPr bwMode="auto">
            <a:xfrm>
              <a:off x="3212" y="2304"/>
              <a:ext cx="14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</a:rPr>
                <a:t>Security Credentials</a:t>
              </a:r>
            </a:p>
          </p:txBody>
        </p:sp>
        <p:sp>
          <p:nvSpPr>
            <p:cNvPr id="54291" name="Text Box 18"/>
            <p:cNvSpPr txBox="1">
              <a:spLocks noChangeArrowheads="1"/>
            </p:cNvSpPr>
            <p:nvPr/>
          </p:nvSpPr>
          <p:spPr bwMode="auto">
            <a:xfrm>
              <a:off x="3216" y="2592"/>
              <a:ext cx="1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</a:rPr>
                <a:t>Username of owner</a:t>
              </a:r>
            </a:p>
          </p:txBody>
        </p:sp>
        <p:sp>
          <p:nvSpPr>
            <p:cNvPr id="54292" name="Text Box 19"/>
            <p:cNvSpPr txBox="1">
              <a:spLocks noChangeArrowheads="1"/>
            </p:cNvSpPr>
            <p:nvPr/>
          </p:nvSpPr>
          <p:spPr bwMode="auto">
            <a:xfrm>
              <a:off x="3360" y="2880"/>
              <a:ext cx="11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>
                  <a:latin typeface="Arial" panose="020B0604020202020204" pitchFamily="34" charset="0"/>
                </a:rPr>
                <a:t>Queue Pointers</a:t>
              </a:r>
            </a:p>
          </p:txBody>
        </p:sp>
        <p:sp>
          <p:nvSpPr>
            <p:cNvPr id="54293" name="Text Box 20"/>
            <p:cNvSpPr txBox="1">
              <a:spLocks noChangeArrowheads="1"/>
            </p:cNvSpPr>
            <p:nvPr/>
          </p:nvSpPr>
          <p:spPr bwMode="auto">
            <a:xfrm>
              <a:off x="3424" y="3177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latin typeface="Arial" panose="020B0604020202020204" pitchFamily="34" charset="0"/>
                </a:rPr>
                <a:t>Signal Masks</a:t>
              </a:r>
            </a:p>
          </p:txBody>
        </p:sp>
        <p:sp>
          <p:nvSpPr>
            <p:cNvPr id="54294" name="Text Box 21"/>
            <p:cNvSpPr txBox="1">
              <a:spLocks noChangeArrowheads="1"/>
            </p:cNvSpPr>
            <p:nvPr/>
          </p:nvSpPr>
          <p:spPr bwMode="auto">
            <a:xfrm>
              <a:off x="3168" y="3456"/>
              <a:ext cx="15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latin typeface="Arial" panose="020B0604020202020204" pitchFamily="34" charset="0"/>
                </a:rPr>
                <a:t>Memory Management</a:t>
              </a:r>
            </a:p>
          </p:txBody>
        </p:sp>
        <p:sp>
          <p:nvSpPr>
            <p:cNvPr id="54295" name="Text Box 22"/>
            <p:cNvSpPr txBox="1">
              <a:spLocks noChangeArrowheads="1"/>
            </p:cNvSpPr>
            <p:nvPr/>
          </p:nvSpPr>
          <p:spPr bwMode="auto">
            <a:xfrm>
              <a:off x="3892" y="3696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latin typeface="Arial" panose="020B0604020202020204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63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0" y="0"/>
            <a:ext cx="6654800" cy="98275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Process Control Block (PCB)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49300" y="5741987"/>
            <a:ext cx="8128000" cy="51911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dirty="0">
                <a:ea typeface="ＭＳ Ｐゴシック" panose="020B0600070205080204" pitchFamily="34" charset="-128"/>
              </a:rPr>
              <a:t>Figure: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Fields</a:t>
            </a:r>
            <a:r>
              <a:rPr lang="en-US" dirty="0">
                <a:ea typeface="ＭＳ Ｐゴシック" panose="020B0600070205080204" pitchFamily="34" charset="-128"/>
              </a:rPr>
              <a:t> of a PCB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8757"/>
            <a:ext cx="8991600" cy="501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51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title"/>
          </p:nvPr>
        </p:nvSpPr>
        <p:spPr>
          <a:xfrm>
            <a:off x="582077" y="-25400"/>
            <a:ext cx="7977171" cy="1596177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CPU Switch From Process to Process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4" y="1273969"/>
            <a:ext cx="9141326" cy="545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410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-114300"/>
            <a:ext cx="8128000" cy="1295400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Context Switch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58800" y="977900"/>
            <a:ext cx="8128000" cy="5334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For a running process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All registers are loaded in CPU and modified</a:t>
            </a:r>
          </a:p>
          <a:p>
            <a:pPr lvl="2"/>
            <a:r>
              <a:rPr lang="en-US" dirty="0">
                <a:ea typeface="ＭＳ Ｐゴシック" panose="020B0600070205080204" pitchFamily="34" charset="-128"/>
              </a:rPr>
              <a:t>E.g. Program Counter, Stack Pointer, General Purpose Registers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When process relinquishes the CPU, the </a:t>
            </a: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Saves register values to the PCB of that process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To execute another process, the </a:t>
            </a: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Loads register values from PCB of that process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Context Switch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Process of switching CPU from one process to another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Very machine dependent for types of registers</a:t>
            </a:r>
          </a:p>
        </p:txBody>
      </p:sp>
    </p:spTree>
    <p:extLst>
      <p:ext uri="{BB962C8B-B14F-4D97-AF65-F5344CB8AC3E}">
        <p14:creationId xmlns:p14="http://schemas.microsoft.com/office/powerpoint/2010/main" val="355707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-114300"/>
            <a:ext cx="8128000" cy="1295400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Context Switch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58800" y="977900"/>
            <a:ext cx="8128000" cy="5334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Overheads</a:t>
            </a:r>
            <a:r>
              <a:rPr lang="en-US" dirty="0">
                <a:ea typeface="ＭＳ Ｐゴシック" panose="020B0600070205080204" pitchFamily="34" charset="-128"/>
              </a:rPr>
              <a:t>: CPU is </a:t>
            </a: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idle</a:t>
            </a:r>
            <a:r>
              <a:rPr lang="en-US" dirty="0">
                <a:ea typeface="ＭＳ Ｐゴシック" panose="020B0600070205080204" pitchFamily="34" charset="-128"/>
              </a:rPr>
              <a:t> during a context switch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Explicit: </a:t>
            </a:r>
          </a:p>
          <a:p>
            <a:pPr lvl="2"/>
            <a:r>
              <a:rPr lang="en-US" sz="2400" dirty="0">
                <a:ea typeface="ＭＳ Ｐゴシック" panose="020B0600070205080204" pitchFamily="34" charset="-128"/>
              </a:rPr>
              <a:t>direct cost of loading/storing registers to/from main memory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Implicit:</a:t>
            </a:r>
          </a:p>
          <a:p>
            <a:pPr lvl="2"/>
            <a:r>
              <a:rPr lang="en-US" sz="2400" dirty="0">
                <a:ea typeface="ＭＳ Ｐゴシック" panose="020B0600070205080204" pitchFamily="34" charset="-128"/>
              </a:rPr>
              <a:t>Opportunity cost of </a:t>
            </a:r>
            <a:r>
              <a:rPr 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flushing</a:t>
            </a:r>
            <a:r>
              <a:rPr lang="en-US" sz="2400" dirty="0">
                <a:ea typeface="ＭＳ Ｐゴシック" panose="020B0600070205080204" pitchFamily="34" charset="-128"/>
              </a:rPr>
              <a:t> useful </a:t>
            </a:r>
            <a:r>
              <a:rPr 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caches</a:t>
            </a:r>
            <a:r>
              <a:rPr lang="en-US" sz="2400" dirty="0">
                <a:ea typeface="ＭＳ Ｐゴシック" panose="020B0600070205080204" pitchFamily="34" charset="-128"/>
              </a:rPr>
              <a:t> (cache, TLB, etc.)</a:t>
            </a:r>
          </a:p>
          <a:p>
            <a:pPr lvl="2"/>
            <a:r>
              <a:rPr lang="en-US" sz="2400" dirty="0">
                <a:ea typeface="ＭＳ Ｐゴシック" panose="020B0600070205080204" pitchFamily="34" charset="-128"/>
              </a:rPr>
              <a:t>Wait for pipeline to </a:t>
            </a:r>
            <a:r>
              <a:rPr 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drain</a:t>
            </a:r>
            <a:r>
              <a:rPr lang="en-US" sz="2400" dirty="0">
                <a:ea typeface="ＭＳ Ｐゴシック" panose="020B0600070205080204" pitchFamily="34" charset="-128"/>
              </a:rPr>
              <a:t> in pipelined processors</a:t>
            </a:r>
          </a:p>
        </p:txBody>
      </p:sp>
    </p:spTree>
    <p:extLst>
      <p:ext uri="{BB962C8B-B14F-4D97-AF65-F5344CB8AC3E}">
        <p14:creationId xmlns:p14="http://schemas.microsoft.com/office/powerpoint/2010/main" val="259198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0"/>
            <a:ext cx="8128000" cy="1295400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Process Hierarchies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87400" y="1117600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When process A </a:t>
            </a: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creates</a:t>
            </a:r>
            <a:r>
              <a:rPr lang="en-US" dirty="0">
                <a:ea typeface="ＭＳ Ｐゴシック" panose="020B0600070205080204" pitchFamily="34" charset="-128"/>
              </a:rPr>
              <a:t> process B, A is called the “parent” process, B is the “child” </a:t>
            </a:r>
          </a:p>
          <a:p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Forms a hierarchy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UNIX calls this a "process group“</a:t>
            </a:r>
          </a:p>
          <a:p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Windows has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</a:t>
            </a: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process hierarchy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Processes are independent after 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creation</a:t>
            </a:r>
          </a:p>
        </p:txBody>
      </p:sp>
      <p:pic>
        <p:nvPicPr>
          <p:cNvPr id="53252" name="Picture 4" descr="1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999982"/>
            <a:ext cx="3187700" cy="285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What does it take to create a process?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181100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Must construct new PCB 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Inexpensive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Must set up new address space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More expensive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2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0"/>
            <a:ext cx="7581900" cy="1117600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Process Overheads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98500" y="1117600"/>
            <a:ext cx="8128000" cy="49911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spcAft>
                <a:spcPct val="10000"/>
              </a:spcAft>
            </a:pPr>
            <a:r>
              <a:rPr lang="en-US" dirty="0">
                <a:ea typeface="ＭＳ Ｐゴシック" panose="020B0600070205080204" pitchFamily="34" charset="-128"/>
              </a:rPr>
              <a:t>A full process includes numerous things:</a:t>
            </a:r>
          </a:p>
          <a:p>
            <a:pPr lvl="1">
              <a:spcAft>
                <a:spcPct val="10000"/>
              </a:spcAft>
            </a:pPr>
            <a:r>
              <a:rPr lang="en-US" sz="2600" dirty="0">
                <a:ea typeface="ＭＳ Ｐゴシック" panose="020B0600070205080204" pitchFamily="34" charset="-128"/>
              </a:rPr>
              <a:t>an address space (defining all the </a:t>
            </a:r>
            <a:r>
              <a:rPr lang="en-US" sz="26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code</a:t>
            </a:r>
            <a:r>
              <a:rPr lang="en-US" sz="2600" dirty="0">
                <a:ea typeface="ＭＳ Ｐゴシック" panose="020B0600070205080204" pitchFamily="34" charset="-128"/>
              </a:rPr>
              <a:t> and </a:t>
            </a:r>
            <a:r>
              <a:rPr lang="en-US" sz="26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sz="2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Aft>
                <a:spcPct val="10000"/>
              </a:spcAft>
            </a:pPr>
            <a:r>
              <a:rPr lang="en-US" sz="2600" dirty="0">
                <a:ea typeface="ＭＳ Ｐゴシック" panose="020B0600070205080204" pitchFamily="34" charset="-128"/>
              </a:rPr>
              <a:t>OS resources and accounting information</a:t>
            </a:r>
          </a:p>
          <a:p>
            <a:pPr lvl="1">
              <a:spcAft>
                <a:spcPct val="10000"/>
              </a:spcAft>
            </a:pPr>
            <a:r>
              <a:rPr lang="en-US" sz="2600" dirty="0">
                <a:ea typeface="ＭＳ Ｐゴシック" panose="020B0600070205080204" pitchFamily="34" charset="-128"/>
              </a:rPr>
              <a:t>a “thread of control”, </a:t>
            </a:r>
          </a:p>
          <a:p>
            <a:pPr lvl="2">
              <a:spcAft>
                <a:spcPct val="10000"/>
              </a:spcAft>
            </a:pPr>
            <a:r>
              <a:rPr lang="en-US" sz="2600" dirty="0">
                <a:ea typeface="ＭＳ Ｐゴシック" panose="020B0600070205080204" pitchFamily="34" charset="-128"/>
              </a:rPr>
              <a:t>defines </a:t>
            </a:r>
            <a:r>
              <a:rPr 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where</a:t>
            </a:r>
            <a:r>
              <a:rPr lang="en-US" sz="2600" dirty="0">
                <a:ea typeface="ＭＳ Ｐゴシック" panose="020B0600070205080204" pitchFamily="34" charset="-128"/>
              </a:rPr>
              <a:t> the process is </a:t>
            </a:r>
            <a:r>
              <a:rPr 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currently executing </a:t>
            </a:r>
          </a:p>
          <a:p>
            <a:pPr lvl="2">
              <a:spcAft>
                <a:spcPct val="10000"/>
              </a:spcAft>
            </a:pPr>
            <a:r>
              <a:rPr lang="en-US" sz="2600" dirty="0">
                <a:ea typeface="ＭＳ Ｐゴシック" panose="020B0600070205080204" pitchFamily="34" charset="-128"/>
              </a:rPr>
              <a:t>That is the stack and registers</a:t>
            </a:r>
          </a:p>
          <a:p>
            <a:pPr>
              <a:spcAft>
                <a:spcPct val="10000"/>
              </a:spcAft>
              <a:buFontTx/>
              <a:buBlip>
                <a:blip r:embed="rId2"/>
              </a:buBlip>
            </a:pP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Creating a new process is costly </a:t>
            </a:r>
          </a:p>
          <a:p>
            <a:pPr lvl="1">
              <a:spcAft>
                <a:spcPct val="10000"/>
              </a:spcAft>
            </a:pPr>
            <a:r>
              <a:rPr lang="en-US" sz="2600" dirty="0">
                <a:ea typeface="ＭＳ Ｐゴシック" panose="020B0600070205080204" pitchFamily="34" charset="-128"/>
              </a:rPr>
              <a:t>all of the structures that must be allocated</a:t>
            </a:r>
          </a:p>
          <a:p>
            <a:pPr>
              <a:spcAft>
                <a:spcPct val="10000"/>
              </a:spcAft>
              <a:buFontTx/>
              <a:buBlip>
                <a:blip r:embed="rId2"/>
              </a:buBlip>
            </a:pP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Context switching is costly </a:t>
            </a:r>
          </a:p>
          <a:p>
            <a:pPr lvl="1">
              <a:spcAft>
                <a:spcPct val="10000"/>
              </a:spcAft>
            </a:pPr>
            <a:r>
              <a:rPr lang="en-US" sz="2800" dirty="0">
                <a:ea typeface="ＭＳ Ｐゴシック" panose="020B0600070205080204" pitchFamily="34" charset="-128"/>
              </a:rPr>
              <a:t>Implicit and explicit costs as we talked about</a:t>
            </a:r>
          </a:p>
        </p:txBody>
      </p:sp>
    </p:spTree>
    <p:extLst>
      <p:ext uri="{BB962C8B-B14F-4D97-AF65-F5344CB8AC3E}">
        <p14:creationId xmlns:p14="http://schemas.microsoft.com/office/powerpoint/2010/main" val="64844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963" y="0"/>
            <a:ext cx="8128000" cy="1295400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Need something more lightweight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24136" y="1295400"/>
            <a:ext cx="8128000" cy="49911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What’s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similar</a:t>
            </a:r>
            <a:r>
              <a:rPr lang="en-US" dirty="0">
                <a:ea typeface="ＭＳ Ｐゴシック" panose="020B0600070205080204" pitchFamily="34" charset="-128"/>
              </a:rPr>
              <a:t> in these processes?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They all share the same code and data (address space)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They all share the same privileges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They share almost everything in the process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What don’t they share?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Each has its own PC, registers, and </a:t>
            </a: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stack</a:t>
            </a:r>
            <a:endParaRPr lang="en-US" sz="2000" dirty="0">
              <a:ea typeface="ＭＳ Ｐゴシック" panose="020B0600070205080204" pitchFamily="34" charset="-128"/>
            </a:endParaRPr>
          </a:p>
          <a:p>
            <a:pPr lvl="1"/>
            <a:endParaRPr lang="en-US" sz="2000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Idea:  why don’t we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separate</a:t>
            </a:r>
            <a:r>
              <a:rPr lang="en-US" dirty="0">
                <a:ea typeface="ＭＳ Ｐゴシック" panose="020B0600070205080204" pitchFamily="34" charset="-128"/>
              </a:rPr>
              <a:t> the idea of process (address space, accounting, etc.) from that of the minimal “thread of control” (PC, stack, registers)?</a:t>
            </a:r>
          </a:p>
        </p:txBody>
      </p:sp>
    </p:spTree>
    <p:extLst>
      <p:ext uri="{BB962C8B-B14F-4D97-AF65-F5344CB8AC3E}">
        <p14:creationId xmlns:p14="http://schemas.microsoft.com/office/powerpoint/2010/main" val="31543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543800" cy="1313596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Process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anose="020B0600070205080204" pitchFamily="34" charset="-128"/>
              </a:rPr>
              <a:t>Operating system provided </a:t>
            </a:r>
            <a:r>
              <a:rPr lang="en-US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abstraction</a:t>
            </a:r>
            <a:r>
              <a:rPr lang="en-US" dirty="0">
                <a:ea typeface="ＭＳ Ｐゴシック" panose="020B0600070205080204" pitchFamily="34" charset="-128"/>
              </a:rPr>
              <a:t> to represent what is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needed</a:t>
            </a:r>
            <a:r>
              <a:rPr lang="en-US" dirty="0">
                <a:ea typeface="ＭＳ Ｐゴシック" panose="020B0600070205080204" pitchFamily="34" charset="-128"/>
              </a:rPr>
              <a:t> to run a single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program</a:t>
            </a:r>
          </a:p>
          <a:p>
            <a:pPr>
              <a:lnSpc>
                <a:spcPct val="80000"/>
              </a:lnSpc>
            </a:pPr>
            <a:r>
              <a:rPr lang="en-US" dirty="0"/>
              <a:t>The unit of execution</a:t>
            </a:r>
          </a:p>
          <a:p>
            <a:r>
              <a:rPr lang="en-US" dirty="0"/>
              <a:t>Multiple Parts</a:t>
            </a:r>
          </a:p>
          <a:p>
            <a:pPr lvl="1"/>
            <a:r>
              <a:rPr lang="en-US" dirty="0"/>
              <a:t>The Program Code, Also Called </a:t>
            </a:r>
            <a:r>
              <a:rPr lang="en-US" b="1" dirty="0"/>
              <a:t>Text Section</a:t>
            </a:r>
          </a:p>
          <a:p>
            <a:pPr lvl="1"/>
            <a:r>
              <a:rPr lang="en-US" dirty="0"/>
              <a:t>Current </a:t>
            </a:r>
            <a:r>
              <a:rPr lang="en-US" dirty="0">
                <a:solidFill>
                  <a:srgbClr val="FF0000"/>
                </a:solidFill>
              </a:rPr>
              <a:t>Activity</a:t>
            </a:r>
            <a:r>
              <a:rPr lang="en-US" dirty="0"/>
              <a:t> Including the current values of </a:t>
            </a:r>
            <a:r>
              <a:rPr lang="en-US" b="1" dirty="0"/>
              <a:t>PC</a:t>
            </a:r>
            <a:r>
              <a:rPr lang="en-US" dirty="0"/>
              <a:t>, Registers</a:t>
            </a:r>
          </a:p>
          <a:p>
            <a:pPr lvl="1"/>
            <a:r>
              <a:rPr lang="en-US" b="1" dirty="0"/>
              <a:t>Stack </a:t>
            </a:r>
            <a:r>
              <a:rPr lang="en-US" dirty="0"/>
              <a:t>Containing Temporary Data</a:t>
            </a:r>
          </a:p>
          <a:p>
            <a:pPr lvl="2"/>
            <a:r>
              <a:rPr lang="en-US" dirty="0"/>
              <a:t>Function Parameters, Return Addresses, Local Variables</a:t>
            </a:r>
          </a:p>
          <a:p>
            <a:pPr lvl="1"/>
            <a:r>
              <a:rPr lang="en-US" b="1" dirty="0"/>
              <a:t>Data Section </a:t>
            </a:r>
            <a:r>
              <a:rPr lang="en-US" dirty="0"/>
              <a:t>Containing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Variables</a:t>
            </a:r>
          </a:p>
          <a:p>
            <a:pPr lvl="1"/>
            <a:r>
              <a:rPr lang="en-US" b="1" dirty="0"/>
              <a:t>Heap </a:t>
            </a:r>
            <a:r>
              <a:rPr lang="en-US" dirty="0"/>
              <a:t>Containing Memory </a:t>
            </a:r>
            <a:r>
              <a:rPr lang="en-US" dirty="0">
                <a:solidFill>
                  <a:srgbClr val="FF0000"/>
                </a:solidFill>
              </a:rPr>
              <a:t>Dynamically</a:t>
            </a:r>
            <a:r>
              <a:rPr lang="en-US" dirty="0"/>
              <a:t> Allocated During Run Time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13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300" y="0"/>
            <a:ext cx="8128000" cy="1295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Threads and Processes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8204" y="1171460"/>
            <a:ext cx="8128000" cy="49911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Most operating systems therefore support two entities: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the </a:t>
            </a:r>
            <a:r>
              <a:rPr lang="en-US" sz="2000" u="sng" dirty="0">
                <a:ea typeface="ＭＳ Ｐゴシック" panose="020B0600070205080204" pitchFamily="34" charset="-128"/>
              </a:rPr>
              <a:t>process</a:t>
            </a:r>
            <a:r>
              <a:rPr lang="en-US" sz="2000" dirty="0">
                <a:ea typeface="ＭＳ Ｐゴシック" panose="020B0600070205080204" pitchFamily="34" charset="-128"/>
              </a:rPr>
              <a:t>, </a:t>
            </a:r>
          </a:p>
          <a:p>
            <a:pPr lvl="2"/>
            <a:r>
              <a:rPr lang="en-US" sz="1800" dirty="0">
                <a:ea typeface="ＭＳ Ｐゴシック" panose="020B0600070205080204" pitchFamily="34" charset="-128"/>
              </a:rPr>
              <a:t>which defines the </a:t>
            </a:r>
            <a:r>
              <a:rPr lang="en-US" sz="1800" u="sng" dirty="0">
                <a:ea typeface="ＭＳ Ｐゴシック" panose="020B0600070205080204" pitchFamily="34" charset="-128"/>
              </a:rPr>
              <a:t>address space</a:t>
            </a:r>
            <a:r>
              <a:rPr lang="en-US" sz="1800" dirty="0">
                <a:ea typeface="ＭＳ Ｐゴシック" panose="020B0600070205080204" pitchFamily="34" charset="-128"/>
              </a:rPr>
              <a:t> and </a:t>
            </a: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general</a:t>
            </a:r>
            <a:r>
              <a:rPr lang="en-US" sz="1800" dirty="0">
                <a:ea typeface="ＭＳ Ｐゴシック" panose="020B0600070205080204" pitchFamily="34" charset="-128"/>
              </a:rPr>
              <a:t> process attributes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the </a:t>
            </a:r>
            <a:r>
              <a:rPr lang="en-US" sz="2000" u="sng" dirty="0">
                <a:ea typeface="ＭＳ Ｐゴシック" panose="020B0600070205080204" pitchFamily="34" charset="-128"/>
              </a:rPr>
              <a:t>thread</a:t>
            </a:r>
            <a:r>
              <a:rPr lang="en-US" sz="2000" dirty="0">
                <a:ea typeface="ＭＳ Ｐゴシック" panose="020B0600070205080204" pitchFamily="34" charset="-128"/>
              </a:rPr>
              <a:t>, </a:t>
            </a:r>
          </a:p>
          <a:p>
            <a:pPr lvl="2"/>
            <a:r>
              <a:rPr lang="en-US" sz="1800" dirty="0">
                <a:ea typeface="ＭＳ Ｐゴシック" panose="020B0600070205080204" pitchFamily="34" charset="-128"/>
              </a:rPr>
              <a:t>which defines a </a:t>
            </a:r>
            <a:r>
              <a:rPr 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sequential</a:t>
            </a:r>
            <a:r>
              <a:rPr lang="en-US" sz="1800" dirty="0">
                <a:ea typeface="ＭＳ Ｐゴシック" panose="020B0600070205080204" pitchFamily="34" charset="-128"/>
              </a:rPr>
              <a:t> execution stream </a:t>
            </a: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within</a:t>
            </a:r>
            <a:r>
              <a:rPr lang="en-US" sz="1800" dirty="0">
                <a:ea typeface="ＭＳ Ｐゴシック" panose="020B0600070205080204" pitchFamily="34" charset="-128"/>
              </a:rPr>
              <a:t> a process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A thread is bound to a single process.  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For each process, however, there may be many threads.</a:t>
            </a:r>
          </a:p>
          <a:p>
            <a:r>
              <a:rPr lang="en-US" dirty="0"/>
              <a:t>Threads are the unit of scheduling  </a:t>
            </a:r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Processes are </a:t>
            </a:r>
            <a:r>
              <a:rPr 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containers</a:t>
            </a:r>
            <a:r>
              <a:rPr lang="en-US" dirty="0">
                <a:ea typeface="ＭＳ Ｐゴシック" panose="020B0600070205080204" pitchFamily="34" charset="-128"/>
              </a:rPr>
              <a:t> in which threads execute</a:t>
            </a:r>
          </a:p>
        </p:txBody>
      </p:sp>
    </p:spTree>
    <p:extLst>
      <p:ext uri="{BB962C8B-B14F-4D97-AF65-F5344CB8AC3E}">
        <p14:creationId xmlns:p14="http://schemas.microsoft.com/office/powerpoint/2010/main" val="2011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837D75CA-78B8-48A2-B7D0-E4C564EB729F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r>
              <a:rPr lang="en-US" sz="1400">
                <a:latin typeface="Times New Roman" panose="02020603050405020304" pitchFamily="18" charset="0"/>
              </a:rPr>
              <a:t>Dept. of CSE, BUET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56741B81-04ED-4212-9389-DEE0CA6288AB}" type="slidenum">
              <a:rPr lang="en-US" sz="14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23161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Multithreaded Processes</a:t>
            </a: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11751" r="375" b="11751"/>
          <a:stretch>
            <a:fillRect/>
          </a:stretch>
        </p:blipFill>
        <p:spPr bwMode="auto">
          <a:xfrm>
            <a:off x="146023" y="1531344"/>
            <a:ext cx="8887808" cy="51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19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166D16C5-FDDC-4BE7-973D-CE8C537158F8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27660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C1D68239-B370-4AB8-B716-509D5875494A}" type="slidenum">
              <a:rPr lang="en-US" sz="14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381625"/>
            <a:ext cx="7772400" cy="714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(a) Three processes each with one thread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(b) One process with three threads</a:t>
            </a:r>
            <a:endParaRPr lang="en-US" sz="1800"/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00200"/>
            <a:ext cx="8228012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Line 5"/>
          <p:cNvSpPr>
            <a:spLocks noChangeShapeType="1"/>
          </p:cNvSpPr>
          <p:nvPr/>
        </p:nvSpPr>
        <p:spPr bwMode="auto">
          <a:xfrm flipH="1">
            <a:off x="1600200" y="3124200"/>
            <a:ext cx="15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685800" y="4876800"/>
            <a:ext cx="257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</a:rPr>
              <a:t>Environment (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resource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2057400" y="2819400"/>
            <a:ext cx="2362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3" name="Text Box 8"/>
          <p:cNvSpPr txBox="1">
            <a:spLocks noChangeArrowheads="1"/>
          </p:cNvSpPr>
          <p:nvPr/>
        </p:nvSpPr>
        <p:spPr bwMode="auto">
          <a:xfrm>
            <a:off x="4327525" y="476091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sz="1800">
                <a:latin typeface="Arial" panose="020B0604020202020204" pitchFamily="34" charset="0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1555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879" y="19051"/>
            <a:ext cx="8128000" cy="1295400"/>
          </a:xfrm>
        </p:spPr>
        <p:txBody>
          <a:bodyPr/>
          <a:lstStyle/>
          <a:p>
            <a:r>
              <a:rPr lang="en-US" dirty="0"/>
              <a:t>The Thread Model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Shared information 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Address space: text, data structures, </a:t>
            </a:r>
            <a:r>
              <a:rPr lang="en-US" sz="2000" dirty="0" err="1"/>
              <a:t>etc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I/O and file: comm. ports, directories and file descriptors, </a:t>
            </a:r>
            <a:r>
              <a:rPr lang="en-US" sz="2000" dirty="0" err="1"/>
              <a:t>etc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Global variables and child processes.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Accounting info: stats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Private state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State (ready, running and blocked)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Registers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Program counter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Execution stack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thread execute separately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EBEE3909-ACCF-4199-9549-A6004518ACE6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E92B8C42-EEE5-4ACD-93E6-0ACEF45C198A}" type="slidenum">
              <a:rPr lang="en-US" sz="14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456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56053"/>
            <a:ext cx="8128000" cy="1295400"/>
          </a:xfrm>
        </p:spPr>
        <p:txBody>
          <a:bodyPr/>
          <a:lstStyle/>
          <a:p>
            <a:r>
              <a:rPr lang="en-US" sz="3600" dirty="0"/>
              <a:t>Why each thread has its own stack?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961002"/>
            <a:ext cx="8128000" cy="4554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will happen if they share one stack?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thread call different </a:t>
            </a:r>
            <a:r>
              <a:rPr lang="en-US" sz="2400" dirty="0">
                <a:solidFill>
                  <a:srgbClr val="FF0000"/>
                </a:solidFill>
              </a:rPr>
              <a:t>procedures</a:t>
            </a:r>
            <a:r>
              <a:rPr lang="en-US" sz="2400" dirty="0"/>
              <a:t> and each has a different </a:t>
            </a:r>
            <a:r>
              <a:rPr lang="en-US" sz="2400" dirty="0">
                <a:solidFill>
                  <a:srgbClr val="FF0000"/>
                </a:solidFill>
              </a:rPr>
              <a:t>execution history</a:t>
            </a:r>
            <a:r>
              <a:rPr lang="en-US" sz="2400" dirty="0"/>
              <a:t>.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F1422A01-5C47-42C7-AD9E-B00E3C3D72C1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03B8EF27-3F88-4567-855A-D6E895CB1DD5}" type="slidenum">
              <a:rPr lang="en-US" sz="14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16391" name="Picture 4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94" y="1739287"/>
            <a:ext cx="5443418" cy="309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78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232" y="22034"/>
            <a:ext cx="8128000" cy="1295400"/>
          </a:xfrm>
        </p:spPr>
        <p:txBody>
          <a:bodyPr/>
          <a:lstStyle/>
          <a:p>
            <a:r>
              <a:rPr lang="en-US" dirty="0"/>
              <a:t>Thread Context Switch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645185"/>
            <a:ext cx="8128000" cy="4991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Multiplex multiple threads on single CPU</a:t>
            </a:r>
          </a:p>
          <a:p>
            <a:r>
              <a:rPr lang="en-US" dirty="0"/>
              <a:t>Similar to process context switch, but less expensive</a:t>
            </a:r>
          </a:p>
          <a:p>
            <a:pPr lvl="1"/>
            <a:r>
              <a:rPr lang="en-US" dirty="0"/>
              <a:t>Still needs to switch register set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no memory management related work!!!</a:t>
            </a:r>
          </a:p>
        </p:txBody>
      </p:sp>
      <p:sp>
        <p:nvSpPr>
          <p:cNvPr id="1843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D6E3A4A1-DDF9-493A-B378-592256C3DB33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E49F843A-8F5C-437B-B8AC-E76AFF58892F}" type="slidenum">
              <a:rPr lang="en-US" sz="14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64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67"/>
              <a:t>Concurrent Execution on a </a:t>
            </a:r>
            <a:br>
              <a:rPr lang="en-US" sz="2667"/>
            </a:br>
            <a:r>
              <a:rPr lang="en-US" sz="2667"/>
              <a:t>Single-core System</a:t>
            </a:r>
          </a:p>
        </p:txBody>
      </p:sp>
      <p:pic>
        <p:nvPicPr>
          <p:cNvPr id="3072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470" y="2783660"/>
            <a:ext cx="8403061" cy="84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219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67" dirty="0">
                <a:solidFill>
                  <a:srgbClr val="FF0000"/>
                </a:solidFill>
              </a:rPr>
              <a:t>Parallel</a:t>
            </a:r>
            <a:r>
              <a:rPr lang="en-US" sz="2667" dirty="0"/>
              <a:t> Execution on a </a:t>
            </a:r>
            <a:br>
              <a:rPr lang="en-US" sz="2667" dirty="0"/>
            </a:br>
            <a:r>
              <a:rPr lang="en-US" sz="2667" dirty="0">
                <a:solidFill>
                  <a:srgbClr val="FF0000"/>
                </a:solidFill>
              </a:rPr>
              <a:t>Multicore</a:t>
            </a:r>
            <a:r>
              <a:rPr lang="en-US" sz="2667" dirty="0"/>
              <a:t> System</a:t>
            </a:r>
          </a:p>
        </p:txBody>
      </p:sp>
      <p:pic>
        <p:nvPicPr>
          <p:cNvPr id="3277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558" y="2518833"/>
            <a:ext cx="8209563" cy="254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07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Dynamics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/>
              <a:t>Threads are dynamically created/terminated</a:t>
            </a:r>
          </a:p>
          <a:p>
            <a:r>
              <a:rPr lang="en-US" sz="2800"/>
              <a:t>Multiple threads need to be scheduled</a:t>
            </a:r>
          </a:p>
          <a:p>
            <a:pPr lvl="1"/>
            <a:r>
              <a:rPr lang="en-US" sz="2400"/>
              <a:t>Ready</a:t>
            </a:r>
          </a:p>
          <a:p>
            <a:pPr lvl="1"/>
            <a:r>
              <a:rPr lang="en-US" sz="2400"/>
              <a:t>Blocked</a:t>
            </a:r>
          </a:p>
          <a:p>
            <a:pPr lvl="1"/>
            <a:r>
              <a:rPr lang="en-US" sz="2400"/>
              <a:t>Running</a:t>
            </a:r>
          </a:p>
          <a:p>
            <a:pPr lvl="1"/>
            <a:r>
              <a:rPr lang="en-US" sz="2400"/>
              <a:t>Terminated</a:t>
            </a:r>
          </a:p>
          <a:p>
            <a:r>
              <a:rPr lang="en-US" sz="2800"/>
              <a:t>Threads share CPU and on single processor machine only one thread can run at a time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194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0DC21635-D6B5-4384-9BA3-E565DFEB87A0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4CA6D8BE-DA5F-45C3-A2D0-AEE39AD3275D}" type="slidenum">
              <a:rPr lang="en-US" sz="14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3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need threads?</a:t>
            </a:r>
          </a:p>
          <a:p>
            <a:pPr lvl="1"/>
            <a:r>
              <a:rPr lang="en-US" dirty="0"/>
              <a:t>Simplify coding</a:t>
            </a:r>
          </a:p>
          <a:p>
            <a:pPr lvl="1"/>
            <a:r>
              <a:rPr lang="en-US" dirty="0"/>
              <a:t>Concurrent activities within a process</a:t>
            </a:r>
          </a:p>
          <a:p>
            <a:pPr lvl="2"/>
            <a:r>
              <a:rPr lang="en-US" dirty="0"/>
              <a:t>Better CPU utilization</a:t>
            </a:r>
          </a:p>
          <a:p>
            <a:pPr lvl="2"/>
            <a:r>
              <a:rPr lang="en-US" dirty="0"/>
              <a:t>Better responsiveness</a:t>
            </a:r>
          </a:p>
          <a:p>
            <a:pPr lvl="1"/>
            <a:r>
              <a:rPr lang="en-US" dirty="0"/>
              <a:t>Less costly to create &amp; switch</a:t>
            </a:r>
          </a:p>
          <a:p>
            <a:pPr lvl="1"/>
            <a:r>
              <a:rPr lang="en-US" dirty="0"/>
              <a:t>Utilizing parallelism of multi-processor systems</a:t>
            </a:r>
          </a:p>
        </p:txBody>
      </p:sp>
      <p:sp>
        <p:nvSpPr>
          <p:cNvPr id="235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DD6F6181-4822-40AA-A867-130D22C93FC9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B949F07F-0804-48D9-A847-AD13F2AE1F2F}" type="slidenum">
              <a:rPr lang="en-US" sz="14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7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0"/>
            <a:ext cx="8128000" cy="1079500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What is a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program</a:t>
            </a:r>
            <a:r>
              <a:rPr lang="en-US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100" y="1295400"/>
            <a:ext cx="838200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Aft>
                <a:spcPct val="10000"/>
              </a:spcAft>
            </a:pPr>
            <a:r>
              <a:rPr lang="en-US" sz="28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Program is an </a:t>
            </a:r>
            <a:r>
              <a:rPr lang="en-US" sz="2800" b="1" u="sng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executable file</a:t>
            </a:r>
            <a:r>
              <a:rPr lang="en-US" sz="2800" b="1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8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that contains:</a:t>
            </a:r>
          </a:p>
          <a:p>
            <a:pPr lvl="1">
              <a:lnSpc>
                <a:spcPct val="80000"/>
              </a:lnSpc>
              <a:spcAft>
                <a:spcPct val="10000"/>
              </a:spcAft>
            </a:pPr>
            <a:r>
              <a:rPr lang="en-US" sz="2400" cap="none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Code:</a:t>
            </a:r>
            <a:r>
              <a:rPr lang="en-US" sz="24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Machine Instructions</a:t>
            </a:r>
          </a:p>
          <a:p>
            <a:pPr lvl="1">
              <a:lnSpc>
                <a:spcPct val="80000"/>
              </a:lnSpc>
              <a:spcAft>
                <a:spcPct val="10000"/>
              </a:spcAft>
            </a:pPr>
            <a:r>
              <a:rPr lang="en-US" sz="2400" cap="none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Data:</a:t>
            </a:r>
            <a:r>
              <a:rPr lang="en-US" sz="24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Variables Stored And Manipulated In Memory</a:t>
            </a:r>
          </a:p>
          <a:p>
            <a:pPr lvl="2">
              <a:lnSpc>
                <a:spcPct val="80000"/>
              </a:lnSpc>
              <a:spcAft>
                <a:spcPct val="10000"/>
              </a:spcAft>
            </a:pPr>
            <a:r>
              <a:rPr lang="en-US" sz="22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initialized variables (</a:t>
            </a:r>
            <a:r>
              <a:rPr lang="en-US" sz="2200" cap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globals</a:t>
            </a:r>
            <a:r>
              <a:rPr lang="en-US" sz="22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80000"/>
              </a:lnSpc>
              <a:spcAft>
                <a:spcPct val="10000"/>
              </a:spcAft>
            </a:pPr>
            <a:r>
              <a:rPr lang="en-US" sz="22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dynamically allocated variables (</a:t>
            </a:r>
            <a:r>
              <a:rPr lang="en-US" sz="2200" cap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en-US" sz="22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new)</a:t>
            </a:r>
          </a:p>
          <a:p>
            <a:pPr lvl="2">
              <a:lnSpc>
                <a:spcPct val="80000"/>
              </a:lnSpc>
              <a:spcAft>
                <a:spcPct val="10000"/>
              </a:spcAft>
            </a:pPr>
            <a:r>
              <a:rPr lang="en-US" sz="22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stack variables (C automatic variables, function arguments)</a:t>
            </a:r>
          </a:p>
          <a:p>
            <a:pPr>
              <a:lnSpc>
                <a:spcPct val="80000"/>
              </a:lnSpc>
              <a:spcAft>
                <a:spcPct val="10000"/>
              </a:spcAft>
            </a:pPr>
            <a:r>
              <a:rPr lang="en-US" sz="26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Process != Program</a:t>
            </a:r>
          </a:p>
          <a:p>
            <a:pPr>
              <a:lnSpc>
                <a:spcPct val="80000"/>
              </a:lnSpc>
              <a:spcAft>
                <a:spcPct val="10000"/>
              </a:spcAft>
            </a:pPr>
            <a:r>
              <a:rPr lang="en-US" sz="26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Example:</a:t>
            </a:r>
          </a:p>
          <a:p>
            <a:pPr lvl="1">
              <a:lnSpc>
                <a:spcPct val="80000"/>
              </a:lnSpc>
              <a:spcAft>
                <a:spcPct val="10000"/>
              </a:spcAft>
            </a:pPr>
            <a:r>
              <a:rPr lang="en-US" sz="24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run 2 instances of </a:t>
            </a:r>
            <a:r>
              <a:rPr lang="en-US" sz="2400" i="1" cap="none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Mozilla Firefox</a:t>
            </a:r>
            <a:r>
              <a:rPr lang="en-US" sz="24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2">
              <a:lnSpc>
                <a:spcPct val="80000"/>
              </a:lnSpc>
              <a:spcAft>
                <a:spcPct val="10000"/>
              </a:spcAft>
            </a:pPr>
            <a:r>
              <a:rPr lang="en-US" sz="22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Same program </a:t>
            </a:r>
          </a:p>
          <a:p>
            <a:pPr lvl="2">
              <a:lnSpc>
                <a:spcPct val="80000"/>
              </a:lnSpc>
              <a:spcAft>
                <a:spcPct val="10000"/>
              </a:spcAft>
            </a:pPr>
            <a:r>
              <a:rPr lang="en-US" sz="2200" cap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Separate processes</a:t>
            </a:r>
          </a:p>
          <a:p>
            <a:pPr>
              <a:lnSpc>
                <a:spcPct val="80000"/>
              </a:lnSpc>
              <a:spcAft>
                <a:spcPct val="10000"/>
              </a:spcAft>
            </a:pPr>
            <a:endParaRPr lang="en-US" sz="2600" cap="none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7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Usage: word processor</a:t>
            </a:r>
          </a:p>
        </p:txBody>
      </p:sp>
      <p:sp>
        <p:nvSpPr>
          <p:cNvPr id="24583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469900" y="5431316"/>
            <a:ext cx="8128000" cy="10837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 thread can wait for I/O, while the others can still be running.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What if it is single-threaded?</a:t>
            </a:r>
          </a:p>
        </p:txBody>
      </p:sp>
      <p:sp>
        <p:nvSpPr>
          <p:cNvPr id="2457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8ECB5260-69F2-418E-920C-D417377583AD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74DFCA6B-DF9D-42EB-828E-80B8D0C50B58}" type="slidenum">
              <a:rPr lang="en-US" sz="14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24582" name="Picture 3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6073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74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Usage: Web Server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does one server serves multiple requests</a:t>
            </a:r>
          </a:p>
          <a:p>
            <a:pPr lvl="1"/>
            <a:r>
              <a:rPr lang="en-US" dirty="0"/>
              <a:t>Requests come asynchronously</a:t>
            </a:r>
          </a:p>
          <a:p>
            <a:pPr lvl="1"/>
            <a:r>
              <a:rPr lang="en-US" dirty="0"/>
              <a:t>Each request takes variable amount of time.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F36C1A08-42CA-432F-A594-10FE1C8B9DD0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73AA5DA6-42E7-4F80-B74E-3E6DA9E4B371}" type="slidenum">
              <a:rPr lang="en-US" sz="140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98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Usage: Web Server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Single process, single thread</a:t>
            </a:r>
          </a:p>
          <a:p>
            <a:pPr>
              <a:buFontTx/>
              <a:buNone/>
            </a:pPr>
            <a:r>
              <a:rPr lang="en-US"/>
              <a:t>    for(;;){</a:t>
            </a:r>
          </a:p>
          <a:p>
            <a:pPr>
              <a:buFontTx/>
              <a:buNone/>
            </a:pPr>
            <a:r>
              <a:rPr lang="en-US"/>
              <a:t>        wait_for_request();</a:t>
            </a:r>
          </a:p>
          <a:p>
            <a:pPr>
              <a:buFontTx/>
              <a:buNone/>
            </a:pPr>
            <a:r>
              <a:rPr lang="en-US"/>
              <a:t>        handle_request();</a:t>
            </a:r>
          </a:p>
          <a:p>
            <a:pPr>
              <a:buFontTx/>
              <a:buNone/>
            </a:pPr>
            <a:r>
              <a:rPr lang="en-US"/>
              <a:t>    }</a:t>
            </a:r>
          </a:p>
          <a:p>
            <a:r>
              <a:rPr lang="en-US"/>
              <a:t>Problem?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78812A95-62AF-4280-AB2E-8824686206C5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D8B720D0-500F-4C3E-91BE-B25FA20E6410}" type="slidenum">
              <a:rPr lang="en-US" sz="140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83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Usage: Web Server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Multi-process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for(;;){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 </a:t>
            </a:r>
            <a:r>
              <a:rPr lang="en-US" sz="2800" dirty="0" err="1"/>
              <a:t>wait_for_request</a:t>
            </a:r>
            <a:r>
              <a:rPr lang="en-US" sz="28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 </a:t>
            </a:r>
            <a:r>
              <a:rPr lang="en-US" sz="2800" dirty="0" err="1"/>
              <a:t>child_pid</a:t>
            </a:r>
            <a:r>
              <a:rPr lang="en-US" sz="2800" dirty="0"/>
              <a:t> = fork();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 if(</a:t>
            </a:r>
            <a:r>
              <a:rPr lang="en-US" sz="2800" dirty="0" err="1"/>
              <a:t>child_pid</a:t>
            </a:r>
            <a:r>
              <a:rPr lang="en-US" sz="2800" dirty="0"/>
              <a:t>==0)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    </a:t>
            </a:r>
            <a:r>
              <a:rPr lang="en-US" sz="2800" dirty="0" err="1"/>
              <a:t>handle_request</a:t>
            </a:r>
            <a:r>
              <a:rPr lang="en-US" sz="2800" dirty="0"/>
              <a:t>(); 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}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Problem?</a:t>
            </a:r>
          </a:p>
        </p:txBody>
      </p:sp>
      <p:sp>
        <p:nvSpPr>
          <p:cNvPr id="2765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287EA93D-9749-4B3A-A758-E760296FDDDC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22679A3C-A6D4-4902-BC68-215B69460275}" type="slidenum">
              <a:rPr lang="en-US" sz="1400">
                <a:latin typeface="Times New Roman" panose="02020603050405020304" pitchFamily="18" charset="0"/>
              </a:rPr>
              <a:pPr eaLnBrk="1" hangingPunct="1"/>
              <a:t>33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9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28600"/>
            <a:ext cx="8128000" cy="1295400"/>
          </a:xfrm>
        </p:spPr>
        <p:txBody>
          <a:bodyPr/>
          <a:lstStyle/>
          <a:p>
            <a:r>
              <a:rPr lang="en-US" dirty="0"/>
              <a:t>Thread Usage: Web Server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Multi-thread</a:t>
            </a:r>
          </a:p>
          <a:p>
            <a:pPr>
              <a:buFontTx/>
              <a:buNone/>
            </a:pPr>
            <a:r>
              <a:rPr lang="en-US" dirty="0"/>
              <a:t>    for(;;){</a:t>
            </a:r>
          </a:p>
          <a:p>
            <a:pPr>
              <a:buFontTx/>
              <a:buNone/>
            </a:pPr>
            <a:r>
              <a:rPr lang="en-US" dirty="0"/>
              <a:t>        </a:t>
            </a:r>
            <a:r>
              <a:rPr lang="en-US" dirty="0" err="1"/>
              <a:t>wait_for_request</a:t>
            </a:r>
            <a:r>
              <a:rPr lang="en-US" dirty="0"/>
              <a:t>();</a:t>
            </a:r>
          </a:p>
          <a:p>
            <a:pPr>
              <a:buFontTx/>
              <a:buNone/>
            </a:pPr>
            <a:r>
              <a:rPr lang="en-US" dirty="0"/>
              <a:t>        //</a:t>
            </a:r>
            <a:r>
              <a:rPr lang="en-US" dirty="0">
                <a:solidFill>
                  <a:srgbClr val="FF0000"/>
                </a:solidFill>
              </a:rPr>
              <a:t>create</a:t>
            </a:r>
            <a:r>
              <a:rPr lang="en-US" dirty="0"/>
              <a:t> a thread to handle request</a:t>
            </a:r>
          </a:p>
          <a:p>
            <a:pPr>
              <a:buFontTx/>
              <a:buNone/>
            </a:pPr>
            <a:r>
              <a:rPr lang="en-US" dirty="0"/>
              <a:t>    }</a:t>
            </a:r>
          </a:p>
          <a:p>
            <a:r>
              <a:rPr lang="en-US" dirty="0"/>
              <a:t>Problem?</a:t>
            </a:r>
          </a:p>
        </p:txBody>
      </p:sp>
      <p:sp>
        <p:nvSpPr>
          <p:cNvPr id="2867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77E37D74-56C6-4CAC-977A-610FB40E2A42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67B94605-B499-4248-BCC7-959C82E1DE5A}" type="slidenum">
              <a:rPr lang="en-US" sz="140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17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Usage: Web Server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Thread pool</a:t>
            </a:r>
          </a:p>
          <a:p>
            <a:pPr>
              <a:buFontTx/>
              <a:buNone/>
            </a:pPr>
            <a:r>
              <a:rPr lang="en-US" dirty="0"/>
              <a:t>    //create multiple </a:t>
            </a:r>
            <a:r>
              <a:rPr lang="en-US" dirty="0">
                <a:solidFill>
                  <a:srgbClr val="FF0000"/>
                </a:solidFill>
              </a:rPr>
              <a:t>worker</a:t>
            </a:r>
            <a:r>
              <a:rPr lang="en-US" dirty="0"/>
              <a:t> threads </a:t>
            </a:r>
            <a:r>
              <a:rPr lang="en-US" dirty="0">
                <a:solidFill>
                  <a:srgbClr val="FF0000"/>
                </a:solidFill>
              </a:rPr>
              <a:t>first</a:t>
            </a:r>
          </a:p>
          <a:p>
            <a:pPr>
              <a:buFontTx/>
              <a:buNone/>
            </a:pPr>
            <a:r>
              <a:rPr lang="en-US" dirty="0"/>
              <a:t>    for(;;){</a:t>
            </a:r>
          </a:p>
          <a:p>
            <a:pPr>
              <a:buFontTx/>
              <a:buNone/>
            </a:pPr>
            <a:r>
              <a:rPr lang="en-US" dirty="0"/>
              <a:t>        </a:t>
            </a:r>
            <a:r>
              <a:rPr lang="en-US" dirty="0" err="1"/>
              <a:t>wait_for_request</a:t>
            </a:r>
            <a:r>
              <a:rPr lang="en-US" dirty="0"/>
              <a:t>();</a:t>
            </a:r>
          </a:p>
          <a:p>
            <a:pPr>
              <a:buFontTx/>
              <a:buNone/>
            </a:pPr>
            <a:r>
              <a:rPr lang="en-US" dirty="0"/>
              <a:t>        //</a:t>
            </a:r>
            <a:r>
              <a:rPr lang="en-US" dirty="0">
                <a:solidFill>
                  <a:srgbClr val="FF0000"/>
                </a:solidFill>
              </a:rPr>
              <a:t>pass</a:t>
            </a:r>
            <a:r>
              <a:rPr lang="en-US" dirty="0"/>
              <a:t> request to one worker thread</a:t>
            </a:r>
          </a:p>
          <a:p>
            <a:pPr>
              <a:buFontTx/>
              <a:buNone/>
            </a:pPr>
            <a:r>
              <a:rPr lang="en-US" dirty="0"/>
              <a:t>    }</a:t>
            </a:r>
          </a:p>
        </p:txBody>
      </p:sp>
      <p:sp>
        <p:nvSpPr>
          <p:cNvPr id="2969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DF46D821-06A5-40B2-B0D7-EAA2D4CD50B2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64436005-66D6-461E-9786-FFEA6BCB38E9}" type="slidenum">
              <a:rPr lang="en-US" sz="1400">
                <a:latin typeface="Times New Roman" panose="02020603050405020304" pitchFamily="18" charset="0"/>
              </a:rPr>
              <a:pPr eaLnBrk="1" hangingPunct="1"/>
              <a:t>35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01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94C0825F-B8B8-4BED-B163-E49979BAA87F}" type="datetime1">
              <a:rPr lang="en-US" sz="1400" smtClean="0">
                <a:latin typeface="Times New Roman" panose="02020603050405020304" pitchFamily="18" charset="0"/>
              </a:rPr>
              <a:pPr eaLnBrk="1" hangingPunct="1"/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27660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/>
            <a:fld id="{7B5D708B-FD9D-4E28-A9BF-6AD7B14C961E}" type="slidenum">
              <a:rPr lang="en-US" sz="140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Usage: Web Server</a:t>
            </a:r>
          </a:p>
        </p:txBody>
      </p:sp>
      <p:pic>
        <p:nvPicPr>
          <p:cNvPr id="30726" name="Picture 3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67" y="1445785"/>
            <a:ext cx="7017133" cy="46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309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Blocking System Calls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Usually </a:t>
            </a:r>
            <a:r>
              <a:rPr lang="en-US" dirty="0">
                <a:solidFill>
                  <a:srgbClr val="FF0000"/>
                </a:solidFill>
              </a:rPr>
              <a:t>I/O related</a:t>
            </a:r>
            <a:r>
              <a:rPr lang="en-US" dirty="0"/>
              <a:t>: read(), </a:t>
            </a:r>
            <a:r>
              <a:rPr lang="en-US" dirty="0" err="1"/>
              <a:t>fread</a:t>
            </a:r>
            <a:r>
              <a:rPr lang="en-US" dirty="0"/>
              <a:t>(), </a:t>
            </a:r>
            <a:r>
              <a:rPr lang="en-US" dirty="0" err="1"/>
              <a:t>getc</a:t>
            </a:r>
            <a:r>
              <a:rPr lang="en-US" dirty="0"/>
              <a:t>(), write()</a:t>
            </a:r>
          </a:p>
          <a:p>
            <a:pPr>
              <a:lnSpc>
                <a:spcPct val="90000"/>
              </a:lnSpc>
            </a:pPr>
            <a:r>
              <a:rPr lang="en-US" dirty="0"/>
              <a:t>Doesn’t return until the call completes</a:t>
            </a:r>
          </a:p>
          <a:p>
            <a:pPr>
              <a:lnSpc>
                <a:spcPct val="90000"/>
              </a:lnSpc>
            </a:pPr>
            <a:r>
              <a:rPr lang="en-US" dirty="0"/>
              <a:t>The process/thread is switched to blocked state</a:t>
            </a:r>
          </a:p>
          <a:p>
            <a:pPr>
              <a:lnSpc>
                <a:spcPct val="90000"/>
              </a:lnSpc>
            </a:pPr>
            <a:r>
              <a:rPr lang="en-US" dirty="0"/>
              <a:t>When the I/O completes, the process/thread becomes ready</a:t>
            </a:r>
          </a:p>
          <a:p>
            <a:pPr>
              <a:lnSpc>
                <a:spcPct val="90000"/>
              </a:lnSpc>
            </a:pPr>
            <a:r>
              <a:rPr lang="en-US" dirty="0"/>
              <a:t>Simple </a:t>
            </a:r>
            <a:r>
              <a:rPr lang="en-US"/>
              <a:t>to implement</a:t>
            </a:r>
            <a:endParaRPr lang="en-US" dirty="0"/>
          </a:p>
        </p:txBody>
      </p:sp>
      <p:sp>
        <p:nvSpPr>
          <p:cNvPr id="409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D6BC5-216C-4C11-ACE6-D314F53F335F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860246-54A0-465F-96F0-D41BF058358E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6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Implementation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 user space</a:t>
            </a:r>
          </a:p>
          <a:p>
            <a:pPr lvl="1"/>
            <a:r>
              <a:rPr lang="en-US"/>
              <a:t>Kernel unaware of multiple threads</a:t>
            </a:r>
          </a:p>
          <a:p>
            <a:pPr lvl="1"/>
            <a:r>
              <a:rPr lang="en-US"/>
              <a:t>User level runtime system does scheduling</a:t>
            </a:r>
          </a:p>
          <a:p>
            <a:r>
              <a:rPr lang="en-US"/>
              <a:t>In kernel space</a:t>
            </a:r>
          </a:p>
          <a:p>
            <a:pPr lvl="1"/>
            <a:r>
              <a:rPr lang="en-US"/>
              <a:t>Kernel supports threads (lightweight process)</a:t>
            </a:r>
          </a:p>
        </p:txBody>
      </p:sp>
      <p:sp>
        <p:nvSpPr>
          <p:cNvPr id="4198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2B9F9E-EB6E-4D59-9F5B-17D0F2B820FD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AFECE3-C9EE-4FB2-8288-B0050BD203C2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1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User-Level Threads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thread scheduler is part of a </a:t>
            </a:r>
            <a:r>
              <a:rPr lang="en-US" sz="2400" i="1"/>
              <a:t>user-level library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Each thread is represented simply by: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PC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Registers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Small control block</a:t>
            </a:r>
          </a:p>
          <a:p>
            <a:pPr>
              <a:lnSpc>
                <a:spcPct val="90000"/>
              </a:lnSpc>
            </a:pPr>
            <a:r>
              <a:rPr lang="en-US" sz="2400"/>
              <a:t>All thread operations are at the user-level: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Creating a new thread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switching between threads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synchronizing between threads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30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11614-1128-4F24-8F67-C68318A406A2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4D8DE-81B4-407E-86DE-C130EFF6BC1C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  <a:br>
              <a:rPr lang="en-US" dirty="0"/>
            </a:br>
            <a:r>
              <a:rPr lang="en-US" dirty="0"/>
              <a:t>baking a cake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cake recipe and a kitchen well stocked with all the input: flour, eggs, sugar ….</a:t>
            </a:r>
          </a:p>
          <a:p>
            <a:r>
              <a:rPr lang="en-US" dirty="0"/>
              <a:t>the recipe is the </a:t>
            </a:r>
            <a:r>
              <a:rPr lang="en-US" dirty="0">
                <a:solidFill>
                  <a:srgbClr val="FF0000"/>
                </a:solidFill>
              </a:rPr>
              <a:t>program</a:t>
            </a:r>
            <a:r>
              <a:rPr lang="en-US" dirty="0"/>
              <a:t> (i.e., an algorithm expressed in some suitable notation), </a:t>
            </a:r>
          </a:p>
          <a:p>
            <a:r>
              <a:rPr lang="en-US" dirty="0"/>
              <a:t>the baker is the processor (CPU), </a:t>
            </a:r>
          </a:p>
          <a:p>
            <a:r>
              <a:rPr lang="en-US" dirty="0"/>
              <a:t>and the cake ingredients are the input data.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is the </a:t>
            </a:r>
            <a:r>
              <a:rPr lang="en-US" i="1" u="sng" dirty="0"/>
              <a:t>activity</a:t>
            </a:r>
            <a:r>
              <a:rPr lang="en-US" dirty="0"/>
              <a:t> consisting of the baker reading the recipe, fetching the ingredients, and baking the cake.</a:t>
            </a:r>
          </a:p>
        </p:txBody>
      </p:sp>
    </p:spTree>
    <p:extLst>
      <p:ext uri="{BB962C8B-B14F-4D97-AF65-F5344CB8AC3E}">
        <p14:creationId xmlns:p14="http://schemas.microsoft.com/office/powerpoint/2010/main" val="4079593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sz="3600"/>
              <a:t>Implementing Threads in User Space</a:t>
            </a:r>
            <a:br>
              <a:rPr lang="en-US" sz="3600"/>
            </a:br>
            <a:endParaRPr lang="en-US" sz="320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8082" y="5612684"/>
            <a:ext cx="6515100" cy="88582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</a:pPr>
            <a:r>
              <a:rPr lang="en-US" sz="2800" dirty="0"/>
              <a:t>A user-level threads package</a:t>
            </a:r>
            <a:endParaRPr lang="en-US" sz="2400" dirty="0"/>
          </a:p>
        </p:txBody>
      </p:sp>
      <p:pic>
        <p:nvPicPr>
          <p:cNvPr id="44039" name="Picture 4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371600"/>
            <a:ext cx="51530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Oval 5"/>
          <p:cNvSpPr>
            <a:spLocks noChangeArrowheads="1"/>
          </p:cNvSpPr>
          <p:nvPr/>
        </p:nvSpPr>
        <p:spPr bwMode="auto">
          <a:xfrm>
            <a:off x="3657600" y="3048000"/>
            <a:ext cx="685800" cy="6858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27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User-level Threads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Fast Context Switching: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Switching entirely in user mode – local procedures.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No need to trap to kernel, no memory flush;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Customized Scheduling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Blocking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Any user-level thread can</a:t>
            </a:r>
            <a:r>
              <a:rPr lang="en-US" sz="2400" dirty="0">
                <a:solidFill>
                  <a:srgbClr val="FF0066"/>
                </a:solidFill>
              </a:rPr>
              <a:t> block</a:t>
            </a:r>
            <a:r>
              <a:rPr lang="en-US" sz="2400" dirty="0"/>
              <a:t> the entire task executing a single system call (page fault is similar case).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 protection, threads are expected to be polite to share CPU.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Uncooperative/buggy threads may monopolize CPU.</a:t>
            </a:r>
          </a:p>
        </p:txBody>
      </p:sp>
      <p:sp>
        <p:nvSpPr>
          <p:cNvPr id="450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56E584-CDC0-4EB3-B77E-706A9760AC33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125505-21BF-4185-BDC0-113D855BBFBA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37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Kernel Threads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940158"/>
            <a:ext cx="8128000" cy="557494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Kernel threads may not be as heavy weight as processes, but they still suffer from performance problems:</a:t>
            </a:r>
          </a:p>
          <a:p>
            <a:pPr lvl="1"/>
            <a:r>
              <a:rPr lang="en-US" dirty="0"/>
              <a:t>Any thread operation still requires a system call.</a:t>
            </a:r>
          </a:p>
          <a:p>
            <a:pPr lvl="1"/>
            <a:r>
              <a:rPr lang="en-US" dirty="0"/>
              <a:t>The kernel doesn’t trust the user</a:t>
            </a:r>
          </a:p>
          <a:p>
            <a:pPr lvl="2"/>
            <a:r>
              <a:rPr lang="en-US" sz="2400" dirty="0"/>
              <a:t>there must be lots of checking on kernel calls</a:t>
            </a:r>
          </a:p>
        </p:txBody>
      </p:sp>
      <p:sp>
        <p:nvSpPr>
          <p:cNvPr id="4608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7086600" y="5883275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D5A36F-346E-4A6D-A2B6-2970278CE370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5883275"/>
            <a:ext cx="5003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Times New Roman" panose="02020603050405020304" pitchFamily="18" charset="0"/>
              </a:rPr>
              <a:t>Dept. of CSE, BUET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0913" y="5883275"/>
            <a:ext cx="57308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A58C85-32E6-4140-9BE2-21C38CA36188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Implementing Threads in the Kernel</a:t>
            </a:r>
            <a:endParaRPr lang="en-US" sz="3600"/>
          </a:p>
        </p:txBody>
      </p:sp>
      <p:sp>
        <p:nvSpPr>
          <p:cNvPr id="4813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5564188"/>
            <a:ext cx="8128000" cy="950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 dirty="0"/>
              <a:t>A thread package managed by the kernel </a:t>
            </a:r>
          </a:p>
        </p:txBody>
      </p:sp>
      <p:sp>
        <p:nvSpPr>
          <p:cNvPr id="4813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37816E-C0D4-434E-8F6A-FCFB1C8BA973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A78EA-3BE9-49A1-B984-2BE1E45F637E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48135" name="Picture 4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295400"/>
            <a:ext cx="42037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Oval 5"/>
          <p:cNvSpPr>
            <a:spLocks noChangeArrowheads="1"/>
          </p:cNvSpPr>
          <p:nvPr/>
        </p:nvSpPr>
        <p:spPr bwMode="auto">
          <a:xfrm>
            <a:off x="4953000" y="4038600"/>
            <a:ext cx="838200" cy="6858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82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Kernel-Level Threads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Advantages:</a:t>
            </a:r>
          </a:p>
          <a:p>
            <a:pPr lvl="1"/>
            <a:r>
              <a:rPr lang="en-US"/>
              <a:t>Kernel aware of threads, if one thread blocks, can schedule another thread in the process.</a:t>
            </a:r>
          </a:p>
          <a:p>
            <a:r>
              <a:rPr lang="en-US"/>
              <a:t>Disadvantages:</a:t>
            </a:r>
          </a:p>
          <a:p>
            <a:pPr lvl="1"/>
            <a:r>
              <a:rPr lang="en-US"/>
              <a:t>Context switch is more expensive.</a:t>
            </a:r>
          </a:p>
        </p:txBody>
      </p:sp>
      <p:sp>
        <p:nvSpPr>
          <p:cNvPr id="491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E8129C-0297-4A63-B8AE-B3792BFCF386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DA259A-E737-4591-8D54-EB915DA161DD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5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92155"/>
                  </a:schemeClr>
                </a:solidFill>
              </a14:hiddenFill>
            </a:ext>
          </a:extLst>
        </p:spPr>
        <p:txBody>
          <a:bodyPr lIns="92075" tIns="46038" rIns="92075" bIns="46038"/>
          <a:lstStyle/>
          <a:p>
            <a:r>
              <a:rPr lang="en-US" dirty="0">
                <a:solidFill>
                  <a:schemeClr val="tx1"/>
                </a:solidFill>
              </a:rPr>
              <a:t>User-Level vs. Kernel Threads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</a:rPr>
              <a:t>User-Level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</a:rPr>
              <a:t>Managed by application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</a:rPr>
              <a:t>Kernel not aware of thread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</a:rPr>
              <a:t>Context switching cheap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</a:rPr>
              <a:t>Create as many as needed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</a:rPr>
              <a:t>Must be used with care</a:t>
            </a:r>
          </a:p>
        </p:txBody>
      </p:sp>
      <p:sp>
        <p:nvSpPr>
          <p:cNvPr id="50183" name="Rectangle 4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</a:rPr>
              <a:t>Kernel-Level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</a:rPr>
              <a:t>Managed by kernel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</a:rPr>
              <a:t>Consumes kernel resources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</a:rPr>
              <a:t>Context switching expensive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</a:rPr>
              <a:t>Number limited by kernel resources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</a:rPr>
              <a:t>Simpler to use</a:t>
            </a:r>
          </a:p>
        </p:txBody>
      </p:sp>
      <p:sp>
        <p:nvSpPr>
          <p:cNvPr id="50178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EA2787-A0CF-48AA-BD75-723EF2E16DFF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Times New Roman" panose="02020603050405020304" pitchFamily="18" charset="0"/>
              </a:rPr>
              <a:t>Dept. of CSE, BUET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A76E7-735E-4ACB-B85A-887B09FC161C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2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Implementations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5026025"/>
            <a:ext cx="8128000" cy="1489076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 Multiplexing user-level threads onto kernel- level threads</a:t>
            </a:r>
            <a:endParaRPr lang="en-US" altLang="en-US" sz="2400" dirty="0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82E1C-3688-4E72-A88D-A59B761EDDE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pic>
        <p:nvPicPr>
          <p:cNvPr id="37893" name="Picture 5" descr="C:\B\b4\JPG\foo\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69" y="1054592"/>
            <a:ext cx="6316662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606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Hybrid Implementations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Combining the advantages of the 2 methods</a:t>
            </a:r>
          </a:p>
          <a:p>
            <a:r>
              <a:rPr lang="en-US" dirty="0"/>
              <a:t>the kernel is aware of only the kernel-level threads and schedules those. </a:t>
            </a:r>
          </a:p>
          <a:p>
            <a:r>
              <a:rPr lang="en-US" dirty="0"/>
              <a:t>,each kernel-level thread has some set of user-level threads that take turns using it.</a:t>
            </a:r>
          </a:p>
          <a:p>
            <a:r>
              <a:rPr lang="en-US" dirty="0"/>
              <a:t>These user-level threads are created, destroyed, and scheduled just like user-level threads in a process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E4517E-2F64-4287-8625-75DD99873320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41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</a:t>
            </a:r>
            <a:r>
              <a:rPr lang="en-US"/>
              <a:t>your patience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22768"/>
            <a:ext cx="8128000" cy="1295400"/>
          </a:xfrm>
        </p:spPr>
        <p:txBody>
          <a:bodyPr/>
          <a:lstStyle/>
          <a:p>
            <a:pPr eaLnBrk="1" hangingPunct="1"/>
            <a:r>
              <a:rPr lang="en-US" dirty="0"/>
              <a:t>Process in Memory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Program becomes process when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executable</a:t>
            </a:r>
            <a:r>
              <a:rPr lang="en-US" dirty="0"/>
              <a:t> file loaded into </a:t>
            </a:r>
            <a:r>
              <a:rPr lang="en-US" dirty="0">
                <a:solidFill>
                  <a:srgbClr val="FF0000"/>
                </a:solidFill>
              </a:rPr>
              <a:t>memory</a:t>
            </a:r>
          </a:p>
          <a:p>
            <a:r>
              <a:rPr lang="en-US" dirty="0"/>
              <a:t>Execution of program started via </a:t>
            </a:r>
            <a:br>
              <a:rPr lang="en-US" dirty="0"/>
            </a:br>
            <a:r>
              <a:rPr lang="en-US" dirty="0"/>
              <a:t>GUI mouse clicks, command line </a:t>
            </a:r>
            <a:br>
              <a:rPr lang="en-US" dirty="0"/>
            </a:br>
            <a:r>
              <a:rPr lang="en-US" dirty="0"/>
              <a:t>entry of its name, etc.</a:t>
            </a:r>
          </a:p>
          <a:p>
            <a:r>
              <a:rPr lang="en-US" dirty="0"/>
              <a:t>Process address space</a:t>
            </a:r>
          </a:p>
          <a:p>
            <a:pPr lvl="1"/>
            <a:r>
              <a:rPr lang="en-US" dirty="0"/>
              <a:t>set of all memory addresses accessible </a:t>
            </a:r>
            <a:br>
              <a:rPr lang="en-US" dirty="0"/>
            </a:br>
            <a:r>
              <a:rPr lang="en-US" dirty="0"/>
              <a:t>by a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2525" y="1319743"/>
            <a:ext cx="2911475" cy="408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074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1" y="-42312"/>
            <a:ext cx="7608889" cy="69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90500"/>
            <a:ext cx="8128000" cy="1295400"/>
          </a:xfrm>
        </p:spPr>
        <p:txBody>
          <a:bodyPr/>
          <a:lstStyle/>
          <a:p>
            <a:r>
              <a:rPr lang="en-US" dirty="0"/>
              <a:t>How Program Becomes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8975" y="1423619"/>
            <a:ext cx="4530725" cy="271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a program is launched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</a:t>
            </a:r>
            <a:r>
              <a:rPr lang="en-US" sz="2000" dirty="0">
                <a:solidFill>
                  <a:srgbClr val="FF0000"/>
                </a:solidFill>
              </a:rPr>
              <a:t>loads</a:t>
            </a:r>
            <a:r>
              <a:rPr lang="en-US" sz="2000" dirty="0"/>
              <a:t> program into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Creates </a:t>
            </a:r>
            <a:r>
              <a:rPr lang="en-US" sz="2000" dirty="0">
                <a:solidFill>
                  <a:srgbClr val="FF0000"/>
                </a:solidFill>
              </a:rPr>
              <a:t>kernel data structure </a:t>
            </a:r>
            <a:r>
              <a:rPr lang="en-US" sz="2000" dirty="0"/>
              <a:t>for the process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Initializes</a:t>
            </a:r>
            <a:r>
              <a:rPr lang="en-US" sz="2000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Starts from an entry point (e.g., main())</a:t>
            </a:r>
          </a:p>
          <a:p>
            <a:endParaRPr lang="en-US" dirty="0"/>
          </a:p>
        </p:txBody>
      </p:sp>
      <p:sp>
        <p:nvSpPr>
          <p:cNvPr id="8909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70913" y="5883275"/>
            <a:ext cx="573087" cy="365125"/>
          </a:xfrm>
          <a:noFill/>
        </p:spPr>
        <p:txBody>
          <a:bodyPr/>
          <a:lstStyle>
            <a:lvl1pPr>
              <a:spcBef>
                <a:spcPct val="5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 b="0">
                <a:solidFill>
                  <a:srgbClr val="808080"/>
                </a:solidFill>
                <a:latin typeface="Helvetica" panose="020B0604020202020204" pitchFamily="34" charset="0"/>
              </a:rPr>
              <a:t>Slide </a:t>
            </a:r>
            <a:fld id="{3F39AC2B-FDE5-4FA2-B2F0-0DCD6E641940}" type="slidenum">
              <a:rPr lang="en-US" sz="1000" b="0" smtClean="0">
                <a:solidFill>
                  <a:srgbClr val="808080"/>
                </a:solidFill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000" b="0">
              <a:solidFill>
                <a:srgbClr val="808080"/>
              </a:solidFill>
              <a:latin typeface="Helvetica" panose="020B0604020202020204" pitchFamily="34" charset="0"/>
            </a:endParaRPr>
          </a:p>
        </p:txBody>
      </p:sp>
      <p:grpSp>
        <p:nvGrpSpPr>
          <p:cNvPr id="89099" name="Group 197"/>
          <p:cNvGrpSpPr>
            <a:grpSpLocks/>
          </p:cNvGrpSpPr>
          <p:nvPr/>
        </p:nvGrpSpPr>
        <p:grpSpPr bwMode="auto">
          <a:xfrm>
            <a:off x="5676900" y="3276600"/>
            <a:ext cx="381000" cy="457200"/>
            <a:chOff x="3840" y="3024"/>
            <a:chExt cx="240" cy="288"/>
          </a:xfrm>
        </p:grpSpPr>
        <p:sp>
          <p:nvSpPr>
            <p:cNvPr id="89115" name="Rectangle 195"/>
            <p:cNvSpPr>
              <a:spLocks noChangeArrowheads="1"/>
            </p:cNvSpPr>
            <p:nvPr/>
          </p:nvSpPr>
          <p:spPr bwMode="auto">
            <a:xfrm>
              <a:off x="3840" y="3024"/>
              <a:ext cx="240" cy="288"/>
            </a:xfrm>
            <a:prstGeom prst="rect">
              <a:avLst/>
            </a:prstGeom>
            <a:gradFill rotWithShape="1">
              <a:gsLst>
                <a:gs pos="0">
                  <a:srgbClr val="FFFBFC"/>
                </a:gs>
                <a:gs pos="100000">
                  <a:srgbClr val="FFBBC8"/>
                </a:gs>
              </a:gsLst>
              <a:lin ang="2700000" scaled="1"/>
            </a:gra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89116" name="Text Box 196"/>
            <p:cNvSpPr txBox="1">
              <a:spLocks noChangeArrowheads="1"/>
            </p:cNvSpPr>
            <p:nvPr/>
          </p:nvSpPr>
          <p:spPr bwMode="auto">
            <a:xfrm>
              <a:off x="3867" y="3042"/>
              <a:ext cx="185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CC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95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Arial" panose="020B0604020202020204" pitchFamily="34" charset="0"/>
                <a:buChar char="●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500" b="0">
                  <a:solidFill>
                    <a:srgbClr val="000000"/>
                  </a:solidFill>
                </a:rPr>
                <a:t>101010101010101010101010101010101010101010101010</a:t>
              </a:r>
            </a:p>
          </p:txBody>
        </p:sp>
      </p:grpSp>
      <p:sp>
        <p:nvSpPr>
          <p:cNvPr id="89101" name="Line 200"/>
          <p:cNvSpPr>
            <a:spLocks noChangeShapeType="1"/>
          </p:cNvSpPr>
          <p:nvPr/>
        </p:nvSpPr>
        <p:spPr bwMode="auto">
          <a:xfrm>
            <a:off x="6134100" y="3505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6" name="Text Box 238"/>
          <p:cNvSpPr txBox="1">
            <a:spLocks noChangeArrowheads="1"/>
          </p:cNvSpPr>
          <p:nvPr/>
        </p:nvSpPr>
        <p:spPr bwMode="auto">
          <a:xfrm>
            <a:off x="5308600" y="2782519"/>
            <a:ext cx="1130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rgbClr val="A5001E"/>
                </a:solidFill>
              </a:rPr>
              <a:t>Executable</a:t>
            </a:r>
          </a:p>
        </p:txBody>
      </p:sp>
      <p:sp>
        <p:nvSpPr>
          <p:cNvPr id="89107" name="Text Box 239"/>
          <p:cNvSpPr txBox="1">
            <a:spLocks noChangeArrowheads="1"/>
          </p:cNvSpPr>
          <p:nvPr/>
        </p:nvSpPr>
        <p:spPr bwMode="auto">
          <a:xfrm>
            <a:off x="5588000" y="3687763"/>
            <a:ext cx="546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000000"/>
                </a:solidFill>
              </a:rPr>
              <a:t>a.out</a:t>
            </a:r>
          </a:p>
        </p:txBody>
      </p:sp>
      <p:sp>
        <p:nvSpPr>
          <p:cNvPr id="89111" name="Text Box 244"/>
          <p:cNvSpPr txBox="1">
            <a:spLocks noChangeArrowheads="1"/>
          </p:cNvSpPr>
          <p:nvPr/>
        </p:nvSpPr>
        <p:spPr bwMode="auto">
          <a:xfrm>
            <a:off x="6515100" y="4083050"/>
            <a:ext cx="7112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rgbClr val="333399"/>
                </a:solidFill>
              </a:rPr>
              <a:t>Loader</a:t>
            </a:r>
          </a:p>
        </p:txBody>
      </p:sp>
      <p:sp>
        <p:nvSpPr>
          <p:cNvPr id="89113" name="AutoShape 248"/>
          <p:cNvSpPr>
            <a:spLocks noChangeArrowheads="1"/>
          </p:cNvSpPr>
          <p:nvPr/>
        </p:nvSpPr>
        <p:spPr bwMode="auto">
          <a:xfrm>
            <a:off x="6515100" y="3276600"/>
            <a:ext cx="609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89114" name="Line 249"/>
          <p:cNvSpPr>
            <a:spLocks noChangeShapeType="1"/>
          </p:cNvSpPr>
          <p:nvPr/>
        </p:nvSpPr>
        <p:spPr bwMode="auto">
          <a:xfrm>
            <a:off x="7213600" y="3505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2137570"/>
            <a:ext cx="1609195" cy="2813843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1257300" y="4083050"/>
            <a:ext cx="3962400" cy="2514600"/>
            <a:chOff x="1752600" y="3886200"/>
            <a:chExt cx="3962400" cy="2514600"/>
          </a:xfrm>
        </p:grpSpPr>
        <p:sp>
          <p:nvSpPr>
            <p:cNvPr id="140" name="Rectangle 4"/>
            <p:cNvSpPr>
              <a:spLocks noChangeArrowheads="1"/>
            </p:cNvSpPr>
            <p:nvPr/>
          </p:nvSpPr>
          <p:spPr bwMode="auto">
            <a:xfrm>
              <a:off x="2743200" y="3886200"/>
              <a:ext cx="990600" cy="2514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Georgia" panose="02040502050405020303" pitchFamily="18" charset="0"/>
              </a:endParaRPr>
            </a:p>
          </p:txBody>
        </p:sp>
        <p:sp>
          <p:nvSpPr>
            <p:cNvPr id="141" name="Rectangle 5"/>
            <p:cNvSpPr>
              <a:spLocks noChangeArrowheads="1"/>
            </p:cNvSpPr>
            <p:nvPr/>
          </p:nvSpPr>
          <p:spPr bwMode="auto">
            <a:xfrm>
              <a:off x="2743200" y="4495800"/>
              <a:ext cx="9906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 dirty="0">
                  <a:latin typeface="Arial" panose="020B0604020202020204" pitchFamily="34" charset="0"/>
                </a:rPr>
                <a:t>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 dirty="0">
                  <a:latin typeface="Arial" panose="020B0604020202020204" pitchFamily="34" charset="0"/>
                </a:rPr>
                <a:t>Space</a:t>
              </a:r>
            </a:p>
          </p:txBody>
        </p:sp>
        <p:sp>
          <p:nvSpPr>
            <p:cNvPr id="142" name="AutoShape 6"/>
            <p:cNvSpPr>
              <a:spLocks/>
            </p:cNvSpPr>
            <p:nvPr/>
          </p:nvSpPr>
          <p:spPr bwMode="auto">
            <a:xfrm>
              <a:off x="2286000" y="3962400"/>
              <a:ext cx="304800" cy="2362200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Georgia" panose="02040502050405020303" pitchFamily="18" charset="0"/>
              </a:endParaRPr>
            </a:p>
          </p:txBody>
        </p:sp>
        <p:sp>
          <p:nvSpPr>
            <p:cNvPr id="143" name="Text Box 7"/>
            <p:cNvSpPr txBox="1">
              <a:spLocks noChangeArrowheads="1"/>
            </p:cNvSpPr>
            <p:nvPr/>
          </p:nvSpPr>
          <p:spPr bwMode="auto">
            <a:xfrm rot="10800000">
              <a:off x="1752600" y="4267200"/>
              <a:ext cx="458788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1800" b="1">
                  <a:latin typeface="Arial" panose="020B0604020202020204" pitchFamily="34" charset="0"/>
                </a:rPr>
                <a:t>Main Memory</a:t>
              </a:r>
            </a:p>
          </p:txBody>
        </p:sp>
        <p:sp>
          <p:nvSpPr>
            <p:cNvPr id="144" name="Rectangle 8"/>
            <p:cNvSpPr>
              <a:spLocks noChangeArrowheads="1"/>
            </p:cNvSpPr>
            <p:nvPr/>
          </p:nvSpPr>
          <p:spPr bwMode="auto">
            <a:xfrm>
              <a:off x="4724400" y="3886200"/>
              <a:ext cx="9906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Georgia" panose="02040502050405020303" pitchFamily="18" charset="0"/>
              </a:endParaRPr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 flipV="1">
              <a:off x="3733800" y="3886200"/>
              <a:ext cx="990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0"/>
            <p:cNvSpPr>
              <a:spLocks noChangeShapeType="1"/>
            </p:cNvSpPr>
            <p:nvPr/>
          </p:nvSpPr>
          <p:spPr bwMode="auto">
            <a:xfrm>
              <a:off x="3733800" y="5410200"/>
              <a:ext cx="990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11"/>
            <p:cNvSpPr>
              <a:spLocks noChangeArrowheads="1"/>
            </p:cNvSpPr>
            <p:nvPr/>
          </p:nvSpPr>
          <p:spPr bwMode="auto">
            <a:xfrm>
              <a:off x="4724400" y="3886200"/>
              <a:ext cx="990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Georgia" panose="02040502050405020303" pitchFamily="18" charset="0"/>
              </a:endParaRPr>
            </a:p>
          </p:txBody>
        </p:sp>
        <p:sp>
          <p:nvSpPr>
            <p:cNvPr id="148" name="Rectangle 12"/>
            <p:cNvSpPr>
              <a:spLocks noChangeArrowheads="1"/>
            </p:cNvSpPr>
            <p:nvPr/>
          </p:nvSpPr>
          <p:spPr bwMode="auto">
            <a:xfrm>
              <a:off x="4724400" y="5486400"/>
              <a:ext cx="990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Georgia" panose="02040502050405020303" pitchFamily="18" charset="0"/>
              </a:endParaRPr>
            </a:p>
          </p:txBody>
        </p:sp>
        <p:sp>
          <p:nvSpPr>
            <p:cNvPr id="149" name="Rectangle 13"/>
            <p:cNvSpPr>
              <a:spLocks noChangeArrowheads="1"/>
            </p:cNvSpPr>
            <p:nvPr/>
          </p:nvSpPr>
          <p:spPr bwMode="auto">
            <a:xfrm>
              <a:off x="4724400" y="4343400"/>
              <a:ext cx="990600" cy="609600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Georgia" panose="02040502050405020303" pitchFamily="18" charset="0"/>
              </a:endParaRPr>
            </a:p>
          </p:txBody>
        </p:sp>
        <p:sp>
          <p:nvSpPr>
            <p:cNvPr id="150" name="Text Box 14"/>
            <p:cNvSpPr txBox="1">
              <a:spLocks noChangeArrowheads="1"/>
            </p:cNvSpPr>
            <p:nvPr/>
          </p:nvSpPr>
          <p:spPr bwMode="auto">
            <a:xfrm rot="-5400000">
              <a:off x="4990306" y="5295107"/>
              <a:ext cx="458787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151" name="Text Box 15"/>
            <p:cNvSpPr txBox="1">
              <a:spLocks noChangeArrowheads="1"/>
            </p:cNvSpPr>
            <p:nvPr/>
          </p:nvSpPr>
          <p:spPr bwMode="auto">
            <a:xfrm rot="-5400000">
              <a:off x="4990306" y="4761707"/>
              <a:ext cx="458787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152" name="Text Box 16"/>
            <p:cNvSpPr txBox="1">
              <a:spLocks noChangeArrowheads="1"/>
            </p:cNvSpPr>
            <p:nvPr/>
          </p:nvSpPr>
          <p:spPr bwMode="auto">
            <a:xfrm rot="-5400000">
              <a:off x="4990306" y="3620294"/>
              <a:ext cx="458788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Stack</a:t>
              </a:r>
            </a:p>
          </p:txBody>
        </p:sp>
        <p:sp>
          <p:nvSpPr>
            <p:cNvPr id="153" name="Text Box 17"/>
            <p:cNvSpPr txBox="1">
              <a:spLocks noChangeArrowheads="1"/>
            </p:cNvSpPr>
            <p:nvPr/>
          </p:nvSpPr>
          <p:spPr bwMode="auto">
            <a:xfrm rot="-5400000">
              <a:off x="4991100" y="4152900"/>
              <a:ext cx="4572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Microsoft Sans Serif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Unused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2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990600" y="838200"/>
            <a:ext cx="4419600" cy="2743200"/>
            <a:chOff x="672" y="432"/>
            <a:chExt cx="2784" cy="1728"/>
          </a:xfrm>
        </p:grpSpPr>
        <p:sp>
          <p:nvSpPr>
            <p:cNvPr id="13334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3335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2400"/>
                <a:t>Fetch</a:t>
              </a:r>
            </a:p>
            <a:p>
              <a:pPr algn="ctr"/>
              <a:r>
                <a:rPr lang="en-US" sz="2400"/>
                <a:t>Exec</a:t>
              </a:r>
            </a:p>
          </p:txBody>
        </p:sp>
        <p:sp>
          <p:nvSpPr>
            <p:cNvPr id="13336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3337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R0</a:t>
              </a:r>
            </a:p>
            <a:p>
              <a:pPr algn="ctr"/>
              <a:r>
                <a:rPr lang="en-US"/>
                <a:t>…</a:t>
              </a:r>
            </a:p>
            <a:p>
              <a:pPr algn="ctr"/>
              <a:r>
                <a:rPr lang="en-US"/>
                <a:t>R31</a:t>
              </a:r>
            </a:p>
            <a:p>
              <a:pPr algn="ctr"/>
              <a:r>
                <a:rPr lang="en-US"/>
                <a:t>F0</a:t>
              </a:r>
            </a:p>
            <a:p>
              <a:pPr algn="ctr"/>
              <a:r>
                <a:rPr lang="en-US"/>
                <a:t>…</a:t>
              </a:r>
            </a:p>
            <a:p>
              <a:pPr algn="ctr"/>
              <a:r>
                <a:rPr lang="en-US"/>
                <a:t>F30</a:t>
              </a:r>
            </a:p>
            <a:p>
              <a:pPr algn="ctr"/>
              <a:r>
                <a:rPr lang="en-US"/>
                <a:t>PC</a:t>
              </a:r>
            </a:p>
          </p:txBody>
        </p:sp>
      </p:grpSp>
      <p:sp>
        <p:nvSpPr>
          <p:cNvPr id="13315" name="AutoShape 7"/>
          <p:cNvSpPr>
            <a:spLocks noChangeArrowheads="1"/>
          </p:cNvSpPr>
          <p:nvPr/>
        </p:nvSpPr>
        <p:spPr bwMode="auto">
          <a:xfrm rot="10800000">
            <a:off x="5410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6256338" y="1244600"/>
            <a:ext cx="1439862" cy="4622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400"/>
              <a:t>…</a:t>
            </a:r>
          </a:p>
          <a:p>
            <a:pPr algn="ctr"/>
            <a:r>
              <a:rPr lang="en-US" sz="2400"/>
              <a:t>Data1</a:t>
            </a:r>
          </a:p>
          <a:p>
            <a:pPr algn="ctr"/>
            <a:r>
              <a:rPr lang="en-US" sz="2400"/>
              <a:t>Data0</a:t>
            </a:r>
          </a:p>
          <a:p>
            <a:pPr algn="ctr"/>
            <a:r>
              <a:rPr lang="en-US" sz="2400"/>
              <a:t>Inst237</a:t>
            </a:r>
          </a:p>
          <a:p>
            <a:pPr algn="ctr"/>
            <a:r>
              <a:rPr lang="en-US" sz="2400"/>
              <a:t>Inst236</a:t>
            </a:r>
          </a:p>
          <a:p>
            <a:pPr algn="ctr"/>
            <a:r>
              <a:rPr lang="en-US" sz="2400"/>
              <a:t>…</a:t>
            </a:r>
          </a:p>
          <a:p>
            <a:pPr algn="ctr"/>
            <a:r>
              <a:rPr lang="en-US" sz="2400"/>
              <a:t>Inst5</a:t>
            </a:r>
          </a:p>
          <a:p>
            <a:pPr algn="ctr"/>
            <a:r>
              <a:rPr lang="en-US" sz="2400"/>
              <a:t>Inst4</a:t>
            </a:r>
          </a:p>
          <a:p>
            <a:pPr algn="ctr"/>
            <a:r>
              <a:rPr lang="en-US" sz="2400"/>
              <a:t>Inst3</a:t>
            </a:r>
          </a:p>
          <a:p>
            <a:pPr algn="ctr"/>
            <a:r>
              <a:rPr lang="en-US" sz="2400"/>
              <a:t>Inst2</a:t>
            </a:r>
            <a:br>
              <a:rPr lang="en-US" sz="2400"/>
            </a:br>
            <a:r>
              <a:rPr lang="en-US" sz="2400"/>
              <a:t>Inst1</a:t>
            </a:r>
          </a:p>
          <a:p>
            <a:pPr algn="ctr"/>
            <a:r>
              <a:rPr lang="en-US" sz="2400"/>
              <a:t>Inst0</a:t>
            </a:r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6354763" y="5919788"/>
            <a:ext cx="1055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/>
              <a:t>Addr 0</a:t>
            </a: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6188075" y="839788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dirty="0" err="1"/>
              <a:t>Addr</a:t>
            </a:r>
            <a:r>
              <a:rPr lang="en-US" sz="2000" dirty="0"/>
              <a:t> 2</a:t>
            </a:r>
            <a:r>
              <a:rPr lang="en-US" sz="2000" baseline="30000" dirty="0"/>
              <a:t>32</a:t>
            </a:r>
            <a:r>
              <a:rPr lang="en-US" sz="2000" dirty="0"/>
              <a:t>-1</a:t>
            </a:r>
          </a:p>
        </p:txBody>
      </p:sp>
      <p:sp>
        <p:nvSpPr>
          <p:cNvPr id="13319" name="Rectangle 11"/>
          <p:cNvSpPr>
            <a:spLocks noGrp="1" noChangeArrowheads="1"/>
          </p:cNvSpPr>
          <p:nvPr>
            <p:ph type="title"/>
          </p:nvPr>
        </p:nvSpPr>
        <p:spPr>
          <a:xfrm>
            <a:off x="-304800" y="0"/>
            <a:ext cx="9664700" cy="900113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panose="020B0600070205080204" pitchFamily="34" charset="-128"/>
              </a:rPr>
              <a:t>Recall: </a:t>
            </a:r>
            <a:br>
              <a:rPr lang="en-US" sz="2800" dirty="0">
                <a:ea typeface="ＭＳ Ｐゴシック" panose="020B0600070205080204" pitchFamily="34" charset="-128"/>
              </a:rPr>
            </a:br>
            <a:r>
              <a:rPr lang="en-US" sz="2800" dirty="0">
                <a:ea typeface="ＭＳ Ｐゴシック" panose="020B0600070205080204" pitchFamily="34" charset="-128"/>
              </a:rPr>
              <a:t>What happens during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3687763"/>
            <a:ext cx="5715000" cy="2973387"/>
          </a:xfrm>
          <a:prstGeom prst="rect">
            <a:avLst/>
          </a:prstGeom>
        </p:spPr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Execution sequence: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Fetch Instruction at PC </a:t>
            </a:r>
            <a:r>
              <a:rPr lang="en-US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>
                <a:ea typeface="ＭＳ Ｐゴシック" panose="020B0600070205080204" pitchFamily="34" charset="-128"/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>
                <a:ea typeface="ＭＳ Ｐゴシック" panose="020B0600070205080204" pitchFamily="34" charset="-128"/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>
                <a:ea typeface="ＭＳ Ｐゴシック" panose="020B0600070205080204" pitchFamily="34" charset="-128"/>
                <a:sym typeface="Symbol" panose="05050102010706020507" pitchFamily="18" charset="2"/>
              </a:rPr>
              <a:t>Write results to registers/mem</a:t>
            </a:r>
          </a:p>
          <a:p>
            <a:pPr lvl="1"/>
            <a:r>
              <a:rPr lang="en-US">
                <a:ea typeface="ＭＳ Ｐゴシック" panose="020B0600070205080204" pitchFamily="34" charset="-128"/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>
                <a:ea typeface="ＭＳ Ｐゴシック" panose="020B0600070205080204" pitchFamily="34" charset="-128"/>
                <a:sym typeface="Symbol" panose="05050102010706020507" pitchFamily="18" charset="2"/>
              </a:rPr>
              <a:t>Repeat </a:t>
            </a:r>
          </a:p>
          <a:p>
            <a:endParaRPr lang="en-US">
              <a:ea typeface="ＭＳ Ｐゴシック" panose="020B0600070205080204" pitchFamily="34" charset="-128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334000"/>
            <a:ext cx="1035050" cy="519113"/>
            <a:chOff x="4570" y="2832"/>
            <a:chExt cx="652" cy="327"/>
          </a:xfrm>
        </p:grpSpPr>
        <p:sp>
          <p:nvSpPr>
            <p:cNvPr id="13332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800"/>
                <a:t>PC</a:t>
              </a:r>
            </a:p>
          </p:txBody>
        </p:sp>
        <p:sp>
          <p:nvSpPr>
            <p:cNvPr id="13333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96200" y="4953000"/>
            <a:ext cx="1035050" cy="519113"/>
            <a:chOff x="4570" y="2832"/>
            <a:chExt cx="652" cy="327"/>
          </a:xfrm>
        </p:grpSpPr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800"/>
                <a:t>PC</a:t>
              </a:r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696200" y="4572000"/>
            <a:ext cx="1035050" cy="519113"/>
            <a:chOff x="4570" y="2832"/>
            <a:chExt cx="652" cy="327"/>
          </a:xfrm>
        </p:grpSpPr>
        <p:sp>
          <p:nvSpPr>
            <p:cNvPr id="13328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800"/>
                <a:t>PC</a:t>
              </a:r>
            </a:p>
          </p:txBody>
        </p:sp>
        <p:sp>
          <p:nvSpPr>
            <p:cNvPr id="13329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696200" y="4191000"/>
            <a:ext cx="1035050" cy="519113"/>
            <a:chOff x="4570" y="2832"/>
            <a:chExt cx="652" cy="327"/>
          </a:xfrm>
        </p:grpSpPr>
        <p:sp>
          <p:nvSpPr>
            <p:cNvPr id="13326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800"/>
                <a:t>PC</a:t>
              </a:r>
            </a:p>
          </p:txBody>
        </p:sp>
        <p:sp>
          <p:nvSpPr>
            <p:cNvPr id="13327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2286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uiExpand="1" build="p" bldLvl="2"/>
      <p:bldP spid="3072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CD575B-63D3-4340-8D9E-2CB2113B9BBC}" type="datetime1">
              <a:rPr 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12/9/2018</a:t>
            </a:fld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276600" y="62674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AF192-A347-46BE-A46E-62C4CA7BD569}" type="slidenum">
              <a:rPr 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dirty="0"/>
              <a:t>Multiprogramming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4000" y="3886200"/>
            <a:ext cx="8890000" cy="2286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cap="none" dirty="0">
                <a:latin typeface="Calibri" panose="020F0502020204030204" pitchFamily="34" charset="0"/>
              </a:rPr>
              <a:t>Multiprogramming Of 4 Processes in a </a:t>
            </a:r>
            <a:r>
              <a:rPr lang="en-US" sz="2400" cap="none" dirty="0">
                <a:solidFill>
                  <a:srgbClr val="FF0000"/>
                </a:solidFill>
                <a:latin typeface="Calibri" panose="020F0502020204030204" pitchFamily="34" charset="0"/>
              </a:rPr>
              <a:t>Single</a:t>
            </a:r>
            <a:r>
              <a:rPr lang="en-US" sz="2400" cap="none" dirty="0">
                <a:latin typeface="Calibri" panose="020F0502020204030204" pitchFamily="34" charset="0"/>
              </a:rPr>
              <a:t> CPU</a:t>
            </a:r>
          </a:p>
          <a:p>
            <a:pPr lvl="1">
              <a:lnSpc>
                <a:spcPct val="80000"/>
              </a:lnSpc>
            </a:pPr>
            <a:r>
              <a:rPr lang="en-US" sz="2200" cap="none" dirty="0">
                <a:latin typeface="Calibri" panose="020F0502020204030204" pitchFamily="34" charset="0"/>
              </a:rPr>
              <a:t>CPU switches from one process to other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cap="none" dirty="0">
                <a:latin typeface="Calibri" panose="020F0502020204030204" pitchFamily="34" charset="0"/>
              </a:rPr>
              <a:t>Only One </a:t>
            </a:r>
            <a:r>
              <a:rPr lang="en-US" sz="2400" cap="none" dirty="0">
                <a:solidFill>
                  <a:srgbClr val="FF0000"/>
                </a:solidFill>
                <a:latin typeface="Calibri" panose="020F0502020204030204" pitchFamily="34" charset="0"/>
              </a:rPr>
              <a:t>Physical</a:t>
            </a:r>
            <a:r>
              <a:rPr lang="en-US" sz="2400" cap="none" dirty="0">
                <a:latin typeface="Calibri" panose="020F0502020204030204" pitchFamily="34" charset="0"/>
              </a:rPr>
              <a:t> Program Counter, 4 </a:t>
            </a:r>
            <a:r>
              <a:rPr lang="en-US" sz="2400" cap="none" dirty="0">
                <a:solidFill>
                  <a:srgbClr val="FF0000"/>
                </a:solidFill>
                <a:latin typeface="Calibri" panose="020F0502020204030204" pitchFamily="34" charset="0"/>
              </a:rPr>
              <a:t>Logical</a:t>
            </a:r>
            <a:r>
              <a:rPr lang="en-US" sz="2400" cap="none" dirty="0">
                <a:latin typeface="Calibri" panose="020F0502020204030204" pitchFamily="34" charset="0"/>
              </a:rPr>
              <a:t> Program Counter.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cap="none" dirty="0">
                <a:latin typeface="Calibri" panose="020F0502020204030204" pitchFamily="34" charset="0"/>
              </a:rPr>
              <a:t>Conceptual Model Of 4 Independent, Sequential Processes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cap="none" dirty="0">
                <a:latin typeface="Calibri" panose="020F0502020204030204" pitchFamily="34" charset="0"/>
              </a:rPr>
              <a:t>Only </a:t>
            </a:r>
            <a:r>
              <a:rPr lang="en-US" sz="2400" cap="none" dirty="0">
                <a:solidFill>
                  <a:srgbClr val="FF0000"/>
                </a:solidFill>
                <a:latin typeface="Calibri" panose="020F0502020204030204" pitchFamily="34" charset="0"/>
              </a:rPr>
              <a:t>One</a:t>
            </a:r>
            <a:r>
              <a:rPr lang="en-US" sz="2400" cap="none" dirty="0">
                <a:latin typeface="Calibri" panose="020F0502020204030204" pitchFamily="34" charset="0"/>
              </a:rPr>
              <a:t> Program Active At Any Instant.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cap="none" dirty="0">
                <a:latin typeface="Calibri" panose="020F0502020204030204" pitchFamily="34" charset="0"/>
              </a:rPr>
              <a:t>Real Life Analogy? - </a:t>
            </a:r>
            <a:r>
              <a:rPr lang="en-US" sz="2400" cap="none" dirty="0">
                <a:solidFill>
                  <a:srgbClr val="FF0000"/>
                </a:solidFill>
                <a:latin typeface="Calibri" panose="020F0502020204030204" pitchFamily="34" charset="0"/>
              </a:rPr>
              <a:t>A Daycare Teacher Trying To Feed 4 Infants.</a:t>
            </a:r>
          </a:p>
        </p:txBody>
      </p:sp>
      <p:pic>
        <p:nvPicPr>
          <p:cNvPr id="20487" name="Picture 4" descr="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079499"/>
            <a:ext cx="8981085" cy="265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0570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7538</TotalTime>
  <Words>1747</Words>
  <Application>Microsoft Office PowerPoint</Application>
  <PresentationFormat>On-screen Show (4:3)</PresentationFormat>
  <Paragraphs>404</Paragraphs>
  <Slides>48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Droplet</vt:lpstr>
      <vt:lpstr>Processes</vt:lpstr>
      <vt:lpstr>Process</vt:lpstr>
      <vt:lpstr>What is a program?</vt:lpstr>
      <vt:lpstr>An analogy baking a cake</vt:lpstr>
      <vt:lpstr>Process in Memory</vt:lpstr>
      <vt:lpstr>PowerPoint Presentation</vt:lpstr>
      <vt:lpstr>How Program Becomes Process</vt:lpstr>
      <vt:lpstr>Recall:  What happens during execution?</vt:lpstr>
      <vt:lpstr>Multiprogramming</vt:lpstr>
      <vt:lpstr>Lifecycle of a Process</vt:lpstr>
      <vt:lpstr>Process Data Structures</vt:lpstr>
      <vt:lpstr>Process Control Block (PCB) </vt:lpstr>
      <vt:lpstr>CPU Switch From Process to Process</vt:lpstr>
      <vt:lpstr>Context Switch</vt:lpstr>
      <vt:lpstr>Context Switch</vt:lpstr>
      <vt:lpstr>Process Hierarchies</vt:lpstr>
      <vt:lpstr>What does it take to create a process?</vt:lpstr>
      <vt:lpstr>Process Overheads</vt:lpstr>
      <vt:lpstr>Need something more lightweight</vt:lpstr>
      <vt:lpstr>Threads and Processes</vt:lpstr>
      <vt:lpstr>Multithreaded Processes</vt:lpstr>
      <vt:lpstr>Threads</vt:lpstr>
      <vt:lpstr>The Thread Model</vt:lpstr>
      <vt:lpstr>Why each thread has its own stack?</vt:lpstr>
      <vt:lpstr>Thread Context Switch</vt:lpstr>
      <vt:lpstr>Concurrent Execution on a  Single-core System</vt:lpstr>
      <vt:lpstr>Parallel Execution on a  Multicore System</vt:lpstr>
      <vt:lpstr>Thread Dynamics</vt:lpstr>
      <vt:lpstr>Thread Usage</vt:lpstr>
      <vt:lpstr>Thread Usage: word processor</vt:lpstr>
      <vt:lpstr>Thread Usage: Web Server</vt:lpstr>
      <vt:lpstr>Thread Usage: Web Server</vt:lpstr>
      <vt:lpstr>Thread Usage: Web Server</vt:lpstr>
      <vt:lpstr>Thread Usage: Web Server</vt:lpstr>
      <vt:lpstr>Thread Usage: Web Server</vt:lpstr>
      <vt:lpstr>Thread Usage: Web Server</vt:lpstr>
      <vt:lpstr>Blocking System Calls</vt:lpstr>
      <vt:lpstr>Thread Implementation</vt:lpstr>
      <vt:lpstr>User-Level Threads</vt:lpstr>
      <vt:lpstr>Implementing Threads in User Space </vt:lpstr>
      <vt:lpstr>User-level Threads</vt:lpstr>
      <vt:lpstr>Kernel Threads</vt:lpstr>
      <vt:lpstr>Implementing Threads in the Kernel</vt:lpstr>
      <vt:lpstr>Kernel-Level Threads</vt:lpstr>
      <vt:lpstr>User-Level vs. Kernel Threads</vt:lpstr>
      <vt:lpstr>Hybrid Implementations</vt:lpstr>
      <vt:lpstr>Hybrid Implementations</vt:lpstr>
      <vt:lpstr>Thanks for your patience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user</dc:creator>
  <cp:lastModifiedBy>Adnanul Islam</cp:lastModifiedBy>
  <cp:revision>104</cp:revision>
  <dcterms:created xsi:type="dcterms:W3CDTF">2014-08-08T14:21:52Z</dcterms:created>
  <dcterms:modified xsi:type="dcterms:W3CDTF">2018-12-09T05:54:31Z</dcterms:modified>
</cp:coreProperties>
</file>