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41"/>
  </p:notesMasterIdLst>
  <p:handoutMasterIdLst>
    <p:handoutMasterId r:id="rId42"/>
  </p:handoutMasterIdLst>
  <p:sldIdLst>
    <p:sldId id="256" r:id="rId2"/>
    <p:sldId id="295" r:id="rId3"/>
    <p:sldId id="343" r:id="rId4"/>
    <p:sldId id="344" r:id="rId5"/>
    <p:sldId id="345" r:id="rId6"/>
    <p:sldId id="346" r:id="rId7"/>
    <p:sldId id="342" r:id="rId8"/>
    <p:sldId id="341" r:id="rId9"/>
    <p:sldId id="267" r:id="rId10"/>
    <p:sldId id="361" r:id="rId11"/>
    <p:sldId id="360" r:id="rId12"/>
    <p:sldId id="348" r:id="rId13"/>
    <p:sldId id="349" r:id="rId14"/>
    <p:sldId id="350" r:id="rId15"/>
    <p:sldId id="351" r:id="rId16"/>
    <p:sldId id="352" r:id="rId17"/>
    <p:sldId id="353" r:id="rId18"/>
    <p:sldId id="354" r:id="rId19"/>
    <p:sldId id="355" r:id="rId20"/>
    <p:sldId id="356" r:id="rId21"/>
    <p:sldId id="357" r:id="rId22"/>
    <p:sldId id="362" r:id="rId23"/>
    <p:sldId id="359" r:id="rId24"/>
    <p:sldId id="328" r:id="rId25"/>
    <p:sldId id="268" r:id="rId26"/>
    <p:sldId id="329" r:id="rId27"/>
    <p:sldId id="257" r:id="rId28"/>
    <p:sldId id="296" r:id="rId29"/>
    <p:sldId id="297" r:id="rId30"/>
    <p:sldId id="298" r:id="rId31"/>
    <p:sldId id="258" r:id="rId32"/>
    <p:sldId id="305" r:id="rId33"/>
    <p:sldId id="330" r:id="rId34"/>
    <p:sldId id="300" r:id="rId35"/>
    <p:sldId id="306" r:id="rId36"/>
    <p:sldId id="307" r:id="rId37"/>
    <p:sldId id="308" r:id="rId38"/>
    <p:sldId id="309" r:id="rId39"/>
    <p:sldId id="340" r:id="rId4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402" y="5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10/2/2021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10/2/2021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4F38C2-4548-F541-8261-4C1D96E7A166}" type="slidenum">
              <a:rPr lang="en-US" smtClean="0"/>
              <a:pPr/>
              <a:t>1</a:t>
            </a:fld>
            <a:endParaRPr lang="en-US"/>
          </a:p>
        </p:txBody>
      </p:sp>
    </p:spTree>
    <p:extLst>
      <p:ext uri="{BB962C8B-B14F-4D97-AF65-F5344CB8AC3E}">
        <p14:creationId xmlns:p14="http://schemas.microsoft.com/office/powerpoint/2010/main" val="1320290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sz="2400" b="1">
                <a:solidFill>
                  <a:schemeClr val="tx1"/>
                </a:solidFill>
                <a:latin typeface="Arial" panose="020B0604020202020204" pitchFamily="34" charset="0"/>
              </a:defRPr>
            </a:lvl1pPr>
            <a:lvl2pPr marL="742950" indent="-285750" eaLnBrk="0" hangingPunct="0">
              <a:defRPr sz="2400" b="1">
                <a:solidFill>
                  <a:schemeClr val="tx1"/>
                </a:solidFill>
                <a:latin typeface="Arial" panose="020B0604020202020204" pitchFamily="34" charset="0"/>
              </a:defRPr>
            </a:lvl2pPr>
            <a:lvl3pPr marL="1143000" indent="-228600" eaLnBrk="0" hangingPunct="0">
              <a:defRPr sz="2400" b="1">
                <a:solidFill>
                  <a:schemeClr val="tx1"/>
                </a:solidFill>
                <a:latin typeface="Arial" panose="020B0604020202020204" pitchFamily="34" charset="0"/>
              </a:defRPr>
            </a:lvl3pPr>
            <a:lvl4pPr marL="1600200" indent="-228600" eaLnBrk="0" hangingPunct="0">
              <a:defRPr sz="2400" b="1">
                <a:solidFill>
                  <a:schemeClr val="tx1"/>
                </a:solidFill>
                <a:latin typeface="Arial" panose="020B0604020202020204" pitchFamily="34" charset="0"/>
              </a:defRPr>
            </a:lvl4pPr>
            <a:lvl5pPr marL="2057400" indent="-228600" eaLnBrk="0" hangingPunct="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fld id="{10257256-4FFA-49E6-819E-4C7E972F34D4}" type="slidenum">
              <a:rPr lang="en-US" sz="1200" b="0">
                <a:latin typeface="Times New Roman" panose="02020603050405020304" pitchFamily="18" charset="0"/>
              </a:rPr>
              <a:pPr eaLnBrk="1" hangingPunct="1"/>
              <a:t>17</a:t>
            </a:fld>
            <a:endParaRPr lang="en-US" sz="1200" b="0">
              <a:latin typeface="Times New Roman" panose="02020603050405020304" pitchFamily="18" charset="0"/>
            </a:endParaRPr>
          </a:p>
        </p:txBody>
      </p:sp>
      <p:sp>
        <p:nvSpPr>
          <p:cNvPr id="61443" name="Rectangle 2"/>
          <p:cNvSpPr>
            <a:spLocks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341200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defRPr sz="2400" b="1">
                <a:solidFill>
                  <a:schemeClr val="tx1"/>
                </a:solidFill>
                <a:latin typeface="Arial" panose="020B0604020202020204" pitchFamily="34" charset="0"/>
              </a:defRPr>
            </a:lvl1pPr>
            <a:lvl2pPr marL="742950" indent="-285750" eaLnBrk="0" hangingPunct="0">
              <a:defRPr sz="2400" b="1">
                <a:solidFill>
                  <a:schemeClr val="tx1"/>
                </a:solidFill>
                <a:latin typeface="Arial" panose="020B0604020202020204" pitchFamily="34" charset="0"/>
              </a:defRPr>
            </a:lvl2pPr>
            <a:lvl3pPr marL="1143000" indent="-228600" eaLnBrk="0" hangingPunct="0">
              <a:defRPr sz="2400" b="1">
                <a:solidFill>
                  <a:schemeClr val="tx1"/>
                </a:solidFill>
                <a:latin typeface="Arial" panose="020B0604020202020204" pitchFamily="34" charset="0"/>
              </a:defRPr>
            </a:lvl3pPr>
            <a:lvl4pPr marL="1600200" indent="-228600" eaLnBrk="0" hangingPunct="0">
              <a:defRPr sz="2400" b="1">
                <a:solidFill>
                  <a:schemeClr val="tx1"/>
                </a:solidFill>
                <a:latin typeface="Arial" panose="020B0604020202020204" pitchFamily="34" charset="0"/>
              </a:defRPr>
            </a:lvl4pPr>
            <a:lvl5pPr marL="2057400" indent="-228600" eaLnBrk="0" hangingPunct="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fld id="{8B52F194-4F6A-4DD8-8D89-FFFC13078309}" type="slidenum">
              <a:rPr lang="en-US" sz="1200" b="0">
                <a:latin typeface="Times New Roman" panose="02020603050405020304" pitchFamily="18" charset="0"/>
              </a:rPr>
              <a:pPr eaLnBrk="1" hangingPunct="1"/>
              <a:t>18</a:t>
            </a:fld>
            <a:endParaRPr lang="en-US" sz="1200" b="0">
              <a:latin typeface="Times New Roman" panose="02020603050405020304" pitchFamily="18" charset="0"/>
            </a:endParaRPr>
          </a:p>
        </p:txBody>
      </p:sp>
      <p:sp>
        <p:nvSpPr>
          <p:cNvPr id="62467" name="Rectangle 2"/>
          <p:cNvSpPr>
            <a:spLocks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582131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defRPr sz="2400" b="1">
                <a:solidFill>
                  <a:schemeClr val="tx1"/>
                </a:solidFill>
                <a:latin typeface="Arial" panose="020B0604020202020204" pitchFamily="34" charset="0"/>
              </a:defRPr>
            </a:lvl1pPr>
            <a:lvl2pPr marL="742950" indent="-285750" eaLnBrk="0" hangingPunct="0">
              <a:defRPr sz="2400" b="1">
                <a:solidFill>
                  <a:schemeClr val="tx1"/>
                </a:solidFill>
                <a:latin typeface="Arial" panose="020B0604020202020204" pitchFamily="34" charset="0"/>
              </a:defRPr>
            </a:lvl2pPr>
            <a:lvl3pPr marL="1143000" indent="-228600" eaLnBrk="0" hangingPunct="0">
              <a:defRPr sz="2400" b="1">
                <a:solidFill>
                  <a:schemeClr val="tx1"/>
                </a:solidFill>
                <a:latin typeface="Arial" panose="020B0604020202020204" pitchFamily="34" charset="0"/>
              </a:defRPr>
            </a:lvl3pPr>
            <a:lvl4pPr marL="1600200" indent="-228600" eaLnBrk="0" hangingPunct="0">
              <a:defRPr sz="2400" b="1">
                <a:solidFill>
                  <a:schemeClr val="tx1"/>
                </a:solidFill>
                <a:latin typeface="Arial" panose="020B0604020202020204" pitchFamily="34" charset="0"/>
              </a:defRPr>
            </a:lvl4pPr>
            <a:lvl5pPr marL="2057400" indent="-228600" eaLnBrk="0" hangingPunct="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fld id="{CEB5B352-4E26-4045-8301-914B6BC227A1}" type="slidenum">
              <a:rPr lang="en-US" sz="1200" b="0">
                <a:latin typeface="Times New Roman" panose="02020603050405020304" pitchFamily="18" charset="0"/>
              </a:rPr>
              <a:pPr eaLnBrk="1" hangingPunct="1"/>
              <a:t>19</a:t>
            </a:fld>
            <a:endParaRPr lang="en-US" sz="1200" b="0">
              <a:latin typeface="Times New Roman" panose="02020603050405020304" pitchFamily="18" charset="0"/>
            </a:endParaRPr>
          </a:p>
        </p:txBody>
      </p:sp>
      <p:sp>
        <p:nvSpPr>
          <p:cNvPr id="63491" name="Rectangle 2"/>
          <p:cNvSpPr>
            <a:spLocks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028209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818101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779269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noTextEdit="1"/>
          </p:cNvSpPr>
          <p:nvPr>
            <p:ph type="sldImg"/>
          </p:nvPr>
        </p:nvSpPr>
        <p:spPr>
          <a:ln/>
        </p:spPr>
      </p:sp>
      <p:sp>
        <p:nvSpPr>
          <p:cNvPr id="67587"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3973534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629126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4F38C2-4548-F541-8261-4C1D96E7A166}" type="slidenum">
              <a:rPr lang="en-US" smtClean="0"/>
              <a:pPr/>
              <a:t>7</a:t>
            </a:fld>
            <a:endParaRPr lang="en-US"/>
          </a:p>
        </p:txBody>
      </p:sp>
    </p:spTree>
    <p:extLst>
      <p:ext uri="{BB962C8B-B14F-4D97-AF65-F5344CB8AC3E}">
        <p14:creationId xmlns:p14="http://schemas.microsoft.com/office/powerpoint/2010/main" val="2084864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3732975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3231835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2416126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967238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1940128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4019946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101496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US"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smtClean="0"/>
              <a:t>Presentation title - </a:t>
            </a:r>
            <a:fld id="{DA4E4A1D-F72B-1945-8E69-DB5636470060}" type="slidenum">
              <a:rPr lang="en-GB" smtClean="0"/>
              <a:pPr>
                <a:defRPr/>
              </a:pPr>
              <a:t>‹#›</a:t>
            </a:fld>
            <a:endParaRPr lang="en-GB"/>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US"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smtClean="0"/>
              <a:t>30/10/2014</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smtClean="0"/>
              <a:t>30/10/2014</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smtClean="0"/>
              <a:t>30/10/2014</a:t>
            </a: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Chapter 1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30/10/2014</a:t>
            </a:r>
            <a:endParaRPr lang="en-US"/>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timing>
    <p:tnLst>
      <p:par>
        <p:cTn id="1" dur="indefinite" restart="never" nodeType="tmRoot"/>
      </p:par>
    </p:tnLst>
  </p:timing>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mailto:tarannumzaki@yahoo.com" TargetMode="External"/><Relationship Id="rId2" Type="http://schemas.openxmlformats.org/officeDocument/2006/relationships/hyperlink" Target="mailto:tss7standrews@gmail.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685800" y="2352963"/>
            <a:ext cx="7772400" cy="1470025"/>
          </a:xfrm>
        </p:spPr>
        <p:txBody>
          <a:bodyPr/>
          <a:lstStyle/>
          <a:p>
            <a:pPr algn="ctr" eaLnBrk="1" hangingPunct="1"/>
            <a:r>
              <a:rPr lang="en-US" sz="3200" dirty="0" smtClean="0"/>
              <a:t>Software Engineering</a:t>
            </a:r>
            <a:endParaRPr lang="en-US" sz="3200" dirty="0" smtClean="0"/>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
        <p:nvSpPr>
          <p:cNvPr id="7" name="TextBox 6"/>
          <p:cNvSpPr txBox="1"/>
          <p:nvPr/>
        </p:nvSpPr>
        <p:spPr>
          <a:xfrm>
            <a:off x="5554301" y="5006566"/>
            <a:ext cx="3132499" cy="923330"/>
          </a:xfrm>
          <a:prstGeom prst="rect">
            <a:avLst/>
          </a:prstGeom>
          <a:noFill/>
        </p:spPr>
        <p:txBody>
          <a:bodyPr wrap="square" rtlCol="0">
            <a:spAutoFit/>
          </a:bodyPr>
          <a:lstStyle/>
          <a:p>
            <a:pPr algn="r"/>
            <a:r>
              <a:rPr lang="en-US" b="1" dirty="0" err="1" smtClean="0"/>
              <a:t>Lec</a:t>
            </a:r>
            <a:r>
              <a:rPr lang="en-US" b="1" dirty="0" smtClean="0"/>
              <a:t> </a:t>
            </a:r>
            <a:r>
              <a:rPr lang="en-US" b="1" dirty="0" err="1" smtClean="0"/>
              <a:t>Tarannum</a:t>
            </a:r>
            <a:r>
              <a:rPr lang="en-US" b="1" dirty="0" smtClean="0"/>
              <a:t> </a:t>
            </a:r>
            <a:r>
              <a:rPr lang="en-US" b="1" dirty="0" err="1" smtClean="0"/>
              <a:t>Zaki</a:t>
            </a:r>
            <a:endParaRPr lang="en-US" b="1" dirty="0" smtClean="0"/>
          </a:p>
          <a:p>
            <a:pPr algn="r"/>
            <a:r>
              <a:rPr lang="en-US" b="1" dirty="0" smtClean="0"/>
              <a:t>Dept. of CSE</a:t>
            </a:r>
          </a:p>
          <a:p>
            <a:pPr algn="r"/>
            <a:r>
              <a:rPr lang="en-US" b="1" dirty="0" smtClean="0"/>
              <a:t>MIST</a:t>
            </a:r>
            <a:endParaRPr lang="en-US" b="1" dirty="0"/>
          </a:p>
        </p:txBody>
      </p:sp>
      <p:sp>
        <p:nvSpPr>
          <p:cNvPr id="8" name="TextBox 7"/>
          <p:cNvSpPr txBox="1"/>
          <p:nvPr/>
        </p:nvSpPr>
        <p:spPr>
          <a:xfrm>
            <a:off x="792178" y="5006566"/>
            <a:ext cx="3671180" cy="923330"/>
          </a:xfrm>
          <a:prstGeom prst="rect">
            <a:avLst/>
          </a:prstGeom>
          <a:noFill/>
        </p:spPr>
        <p:txBody>
          <a:bodyPr wrap="square" rtlCol="0">
            <a:spAutoFit/>
          </a:bodyPr>
          <a:lstStyle/>
          <a:p>
            <a:r>
              <a:rPr lang="en-US" b="1" dirty="0" smtClean="0"/>
              <a:t>Course Code: CSE 319</a:t>
            </a:r>
            <a:endParaRPr lang="en-US" b="1" dirty="0" smtClean="0"/>
          </a:p>
          <a:p>
            <a:r>
              <a:rPr lang="en-US" b="1" dirty="0" smtClean="0"/>
              <a:t>Credit Hr. </a:t>
            </a:r>
            <a:r>
              <a:rPr lang="en-US" b="1" dirty="0" smtClean="0"/>
              <a:t>3.00</a:t>
            </a:r>
          </a:p>
          <a:p>
            <a:r>
              <a:rPr lang="en-US" b="1" dirty="0" smtClean="0"/>
              <a:t>Contact </a:t>
            </a:r>
            <a:r>
              <a:rPr lang="en-US" b="1" dirty="0" smtClean="0"/>
              <a:t>Hr. 3.00</a:t>
            </a:r>
          </a:p>
        </p:txBody>
      </p:sp>
      <p:sp>
        <p:nvSpPr>
          <p:cNvPr id="9" name="TextBox 8"/>
          <p:cNvSpPr txBox="1"/>
          <p:nvPr/>
        </p:nvSpPr>
        <p:spPr>
          <a:xfrm>
            <a:off x="2764325" y="461499"/>
            <a:ext cx="3132499" cy="707886"/>
          </a:xfrm>
          <a:prstGeom prst="rect">
            <a:avLst/>
          </a:prstGeom>
          <a:noFill/>
        </p:spPr>
        <p:txBody>
          <a:bodyPr wrap="square" rtlCol="0">
            <a:spAutoFit/>
          </a:bodyPr>
          <a:lstStyle/>
          <a:p>
            <a:pPr algn="ctr"/>
            <a:r>
              <a:rPr lang="en-US" sz="2000" b="1" dirty="0" smtClean="0"/>
              <a:t>Fall 2021</a:t>
            </a:r>
          </a:p>
          <a:p>
            <a:pPr algn="ctr"/>
            <a:r>
              <a:rPr lang="en-US" sz="2000" b="1" dirty="0" smtClean="0"/>
              <a:t>Level 3, Term II</a:t>
            </a:r>
            <a:endParaRPr lang="en-US" sz="2000" b="1"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t>
            </a:r>
            <a:r>
              <a:rPr lang="en-US" dirty="0" smtClean="0"/>
              <a:t>Engineering</a:t>
            </a:r>
            <a:endParaRPr lang="en-US" dirty="0"/>
          </a:p>
        </p:txBody>
      </p:sp>
      <p:sp>
        <p:nvSpPr>
          <p:cNvPr id="3" name="Content Placeholder 2"/>
          <p:cNvSpPr>
            <a:spLocks noGrp="1"/>
          </p:cNvSpPr>
          <p:nvPr>
            <p:ph idx="1"/>
          </p:nvPr>
        </p:nvSpPr>
        <p:spPr/>
        <p:txBody>
          <a:bodyPr/>
          <a:lstStyle/>
          <a:p>
            <a:pPr algn="just"/>
            <a:r>
              <a:rPr lang="en-US" sz="2000" dirty="0" smtClean="0"/>
              <a:t>Software engineering is an </a:t>
            </a:r>
            <a:r>
              <a:rPr lang="en-US" sz="2000" b="1" dirty="0" smtClean="0"/>
              <a:t>engineering discipline </a:t>
            </a:r>
            <a:r>
              <a:rPr lang="en-US" sz="2000" dirty="0" smtClean="0"/>
              <a:t>that is concerned with </a:t>
            </a:r>
            <a:r>
              <a:rPr lang="en-US" sz="2000" b="1" dirty="0" smtClean="0"/>
              <a:t>all aspects of software production </a:t>
            </a:r>
            <a:r>
              <a:rPr lang="en-US" sz="2000" dirty="0" smtClean="0"/>
              <a:t>from the early stages of system specification through to maintaining the system after it has gone into use</a:t>
            </a:r>
            <a:r>
              <a:rPr lang="en-US" sz="2000" dirty="0" smtClean="0"/>
              <a:t>.</a:t>
            </a:r>
          </a:p>
          <a:p>
            <a:pPr algn="just"/>
            <a:endParaRPr lang="en-US" sz="2000" dirty="0" smtClean="0"/>
          </a:p>
          <a:p>
            <a:pPr algn="just"/>
            <a:r>
              <a:rPr lang="en-US" sz="2000" b="1" dirty="0" smtClean="0"/>
              <a:t>Engineering discipline</a:t>
            </a:r>
          </a:p>
          <a:p>
            <a:pPr lvl="1" algn="just"/>
            <a:r>
              <a:rPr lang="en-US" dirty="0" smtClean="0"/>
              <a:t>Using appropriate theories and methods to solve problems bearing in mind organizational and financial constraints.</a:t>
            </a:r>
          </a:p>
          <a:p>
            <a:pPr algn="just"/>
            <a:r>
              <a:rPr lang="en-US" sz="2000" b="1" dirty="0" smtClean="0"/>
              <a:t>All aspects of software production</a:t>
            </a:r>
          </a:p>
          <a:p>
            <a:pPr lvl="1" algn="just"/>
            <a:r>
              <a:rPr lang="en-US" dirty="0" smtClean="0"/>
              <a:t>Not just technical process of development. </a:t>
            </a:r>
            <a:r>
              <a:rPr lang="en-US" dirty="0" smtClean="0"/>
              <a:t>Also, </a:t>
            </a:r>
            <a:r>
              <a:rPr lang="en-US" dirty="0" smtClean="0"/>
              <a:t>project management and the development of tools, methods etc. to support software production.</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10</a:t>
            </a:fld>
            <a:endParaRPr lang="en-US"/>
          </a:p>
        </p:txBody>
      </p:sp>
    </p:spTree>
    <p:extLst>
      <p:ext uri="{BB962C8B-B14F-4D97-AF65-F5344CB8AC3E}">
        <p14:creationId xmlns:p14="http://schemas.microsoft.com/office/powerpoint/2010/main" val="8173573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a:t>
            </a:r>
            <a:r>
              <a:rPr lang="en-GB" dirty="0" smtClean="0"/>
              <a:t>Engineering</a:t>
            </a: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11</a:t>
            </a:fld>
            <a:endParaRPr lang="en-US"/>
          </a:p>
        </p:txBody>
      </p:sp>
      <p:sp>
        <p:nvSpPr>
          <p:cNvPr id="9" name="Content Placeholder 2"/>
          <p:cNvSpPr>
            <a:spLocks noGrp="1"/>
          </p:cNvSpPr>
          <p:nvPr>
            <p:ph idx="1"/>
          </p:nvPr>
        </p:nvSpPr>
        <p:spPr>
          <a:xfrm>
            <a:off x="504825" y="1600200"/>
            <a:ext cx="8410575" cy="4622800"/>
          </a:xfrm>
        </p:spPr>
        <p:txBody>
          <a:bodyPr/>
          <a:lstStyle/>
          <a:p>
            <a:r>
              <a:rPr lang="en-US" sz="2000" dirty="0" smtClean="0">
                <a:latin typeface="Arial" panose="020B0604020202020204" pitchFamily="34" charset="0"/>
                <a:cs typeface="Arial" panose="020B0604020202020204" pitchFamily="34" charset="0"/>
              </a:rPr>
              <a:t>S/W </a:t>
            </a:r>
            <a:r>
              <a:rPr lang="en-US" sz="2000" dirty="0" err="1" smtClean="0">
                <a:latin typeface="Arial" panose="020B0604020202020204" pitchFamily="34" charset="0"/>
                <a:cs typeface="Arial" panose="020B0604020202020204" pitchFamily="34" charset="0"/>
              </a:rPr>
              <a:t>Engg</a:t>
            </a:r>
            <a:r>
              <a:rPr lang="en-US" sz="2000" dirty="0" smtClean="0">
                <a:latin typeface="Arial" panose="020B0604020202020204" pitchFamily="34" charset="0"/>
                <a:cs typeface="Arial" panose="020B0604020202020204" pitchFamily="34" charset="0"/>
              </a:rPr>
              <a:t>. must understand the customer’s business needs and design software to help them</a:t>
            </a:r>
            <a:r>
              <a:rPr lang="en-US" sz="2000" dirty="0" smtClean="0">
                <a:latin typeface="Arial" panose="020B0604020202020204" pitchFamily="34" charset="0"/>
                <a:cs typeface="Arial" panose="020B0604020202020204" pitchFamily="34" charset="0"/>
              </a:rPr>
              <a:t>.</a:t>
            </a: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Thus, SW engineering task requires:</a:t>
            </a:r>
          </a:p>
          <a:p>
            <a:pPr marL="857250" lvl="1" indent="-457200">
              <a:buFont typeface="Comic Sans MS" panose="030F0702030302020204" pitchFamily="66" charset="0"/>
              <a:buAutoNum type="alphaLcPeriod"/>
            </a:pPr>
            <a:r>
              <a:rPr lang="en-US" sz="2000" dirty="0" smtClean="0">
                <a:latin typeface="Arial" panose="020B0604020202020204" pitchFamily="34" charset="0"/>
                <a:cs typeface="Arial" panose="020B0604020202020204" pitchFamily="34" charset="0"/>
              </a:rPr>
              <a:t>Ability to quickly learn new and diverse disciplines and business </a:t>
            </a:r>
            <a:r>
              <a:rPr lang="en-US" sz="2000" dirty="0" smtClean="0">
                <a:latin typeface="Arial" panose="020B0604020202020204" pitchFamily="34" charset="0"/>
                <a:cs typeface="Arial" panose="020B0604020202020204" pitchFamily="34" charset="0"/>
              </a:rPr>
              <a:t>processes.</a:t>
            </a:r>
            <a:endParaRPr lang="en-US" sz="2000" dirty="0" smtClean="0">
              <a:latin typeface="Arial" panose="020B0604020202020204" pitchFamily="34" charset="0"/>
              <a:cs typeface="Arial" panose="020B0604020202020204" pitchFamily="34" charset="0"/>
            </a:endParaRPr>
          </a:p>
          <a:p>
            <a:pPr marL="857250" lvl="1" indent="-457200">
              <a:buFont typeface="Comic Sans MS" panose="030F0702030302020204" pitchFamily="66" charset="0"/>
              <a:buAutoNum type="alphaLcPeriod"/>
            </a:pPr>
            <a:r>
              <a:rPr lang="en-US" sz="2000" dirty="0" smtClean="0">
                <a:latin typeface="Arial" panose="020B0604020202020204" pitchFamily="34" charset="0"/>
                <a:cs typeface="Arial" panose="020B0604020202020204" pitchFamily="34" charset="0"/>
              </a:rPr>
              <a:t>Ability to communicate with domain experts, extract an abstract model of the problem, and formulate a solution.</a:t>
            </a:r>
          </a:p>
          <a:p>
            <a:pPr marL="857250" lvl="1" indent="-457200">
              <a:buFont typeface="Comic Sans MS" panose="030F0702030302020204" pitchFamily="66" charset="0"/>
              <a:buAutoNum type="alphaLcPeriod"/>
            </a:pPr>
            <a:r>
              <a:rPr lang="en-US" sz="2000" dirty="0" smtClean="0">
                <a:latin typeface="Arial" panose="020B0604020202020204" pitchFamily="34" charset="0"/>
                <a:cs typeface="Arial" panose="020B0604020202020204" pitchFamily="34" charset="0"/>
              </a:rPr>
              <a:t>Ability to design the software systems for the proposed solution to meet the business needs for many years.</a:t>
            </a:r>
          </a:p>
        </p:txBody>
      </p:sp>
    </p:spTree>
    <p:extLst>
      <p:ext uri="{BB962C8B-B14F-4D97-AF65-F5344CB8AC3E}">
        <p14:creationId xmlns:p14="http://schemas.microsoft.com/office/powerpoint/2010/main" val="39053950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The Role of Software </a:t>
            </a:r>
            <a:r>
              <a:rPr lang="en-GB" dirty="0"/>
              <a:t>E</a:t>
            </a:r>
            <a:r>
              <a:rPr lang="en-GB" dirty="0" smtClean="0"/>
              <a:t>ngineering</a:t>
            </a: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12</a:t>
            </a:fld>
            <a:endParaRPr lang="en-US"/>
          </a:p>
        </p:txBody>
      </p:sp>
      <p:sp>
        <p:nvSpPr>
          <p:cNvPr id="8" name="Content Placeholder 2"/>
          <p:cNvSpPr>
            <a:spLocks noGrp="1"/>
          </p:cNvSpPr>
          <p:nvPr>
            <p:ph idx="1"/>
          </p:nvPr>
        </p:nvSpPr>
        <p:spPr>
          <a:xfrm>
            <a:off x="457200" y="1600200"/>
            <a:ext cx="8458200" cy="4622800"/>
          </a:xfrm>
        </p:spPr>
        <p:txBody>
          <a:bodyPr/>
          <a:lstStyle/>
          <a:p>
            <a:pPr marL="0" indent="0" algn="ctr">
              <a:buFontTx/>
              <a:buNone/>
              <a:defRPr/>
            </a:pPr>
            <a:endParaRPr lang="en-US" sz="2000" dirty="0" smtClean="0">
              <a:solidFill>
                <a:srgbClr val="FF0000"/>
              </a:solidFill>
              <a:latin typeface="Arial" panose="020B0604020202020204" pitchFamily="34" charset="0"/>
              <a:cs typeface="Arial" panose="020B0604020202020204" pitchFamily="34" charset="0"/>
            </a:endParaRPr>
          </a:p>
          <a:p>
            <a:pPr marL="0" indent="0" algn="ctr">
              <a:buFontTx/>
              <a:buNone/>
              <a:defRPr/>
            </a:pPr>
            <a:r>
              <a:rPr lang="en-US" dirty="0" smtClean="0">
                <a:solidFill>
                  <a:srgbClr val="FF0000"/>
                </a:solidFill>
                <a:latin typeface="Arial" panose="020B0604020202020204" pitchFamily="34" charset="0"/>
                <a:cs typeface="Arial" panose="020B0604020202020204" pitchFamily="34" charset="0"/>
              </a:rPr>
              <a:t>Software engineering is often confused with Programming</a:t>
            </a:r>
          </a:p>
          <a:p>
            <a:pPr marL="0" indent="0" algn="ctr">
              <a:buFontTx/>
              <a:buNone/>
              <a:defRPr/>
            </a:pPr>
            <a:endParaRPr lang="en-US" sz="2000" dirty="0" smtClean="0">
              <a:solidFill>
                <a:srgbClr val="FF0000"/>
              </a:solidFill>
              <a:latin typeface="Arial" panose="020B0604020202020204" pitchFamily="34" charset="0"/>
              <a:cs typeface="Arial" panose="020B0604020202020204" pitchFamily="34" charset="0"/>
            </a:endParaRPr>
          </a:p>
          <a:p>
            <a:pPr algn="just">
              <a:defRPr/>
            </a:pPr>
            <a:r>
              <a:rPr lang="en-US" sz="2000" dirty="0" smtClean="0">
                <a:latin typeface="Arial" panose="020B0604020202020204" pitchFamily="34" charset="0"/>
                <a:cs typeface="Arial" panose="020B0604020202020204" pitchFamily="34" charset="0"/>
              </a:rPr>
              <a:t>S/W engineering is the creative activity of understanding the business problems, coming up with an idea for solution, and designing the ‘blueprints’ of the solution.</a:t>
            </a:r>
          </a:p>
          <a:p>
            <a:pPr marL="0" indent="0">
              <a:buNone/>
              <a:defRPr/>
            </a:pPr>
            <a:endParaRPr lang="en-US" sz="2000" dirty="0">
              <a:latin typeface="Arial" panose="020B0604020202020204" pitchFamily="34" charset="0"/>
              <a:cs typeface="Arial" panose="020B0604020202020204" pitchFamily="34" charset="0"/>
            </a:endParaRPr>
          </a:p>
          <a:p>
            <a:pPr>
              <a:defRPr/>
            </a:pPr>
            <a:r>
              <a:rPr lang="en-US" sz="2000" dirty="0" smtClean="0">
                <a:latin typeface="Arial" panose="020B0604020202020204" pitchFamily="34" charset="0"/>
                <a:cs typeface="Arial" panose="020B0604020202020204" pitchFamily="34" charset="0"/>
              </a:rPr>
              <a:t>Programming is the craft of implementing the given </a:t>
            </a:r>
            <a:r>
              <a:rPr lang="en-US" sz="2000" dirty="0" smtClean="0">
                <a:latin typeface="Arial" panose="020B0604020202020204" pitchFamily="34" charset="0"/>
                <a:cs typeface="Arial" panose="020B0604020202020204" pitchFamily="34" charset="0"/>
              </a:rPr>
              <a:t>blueprints.</a:t>
            </a:r>
            <a:endParaRPr lang="en-US" sz="2000" dirty="0" smtClean="0">
              <a:latin typeface="Arial" panose="020B0604020202020204" pitchFamily="34" charset="0"/>
              <a:cs typeface="Arial" panose="020B0604020202020204" pitchFamily="34" charset="0"/>
            </a:endParaRPr>
          </a:p>
          <a:p>
            <a:pPr>
              <a:defRPr/>
            </a:pPr>
            <a:endParaRPr lang="en-US" sz="2000" dirty="0" smtClean="0">
              <a:latin typeface="Arial" panose="020B0604020202020204" pitchFamily="34" charset="0"/>
              <a:cs typeface="Arial" panose="020B0604020202020204" pitchFamily="34" charset="0"/>
            </a:endParaRPr>
          </a:p>
          <a:p>
            <a:pPr marL="0" indent="0">
              <a:buFontTx/>
              <a:buNone/>
              <a:defRP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26978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The Role of Software </a:t>
            </a:r>
            <a:r>
              <a:rPr lang="en-GB" dirty="0"/>
              <a:t>E</a:t>
            </a:r>
            <a:r>
              <a:rPr lang="en-GB" dirty="0" smtClean="0"/>
              <a:t>ngineering</a:t>
            </a: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13</a:t>
            </a:fld>
            <a:endParaRPr lang="en-US"/>
          </a:p>
        </p:txBody>
      </p:sp>
      <p:pic>
        <p:nvPicPr>
          <p:cNvPr id="3" name="Picture 2"/>
          <p:cNvPicPr>
            <a:picLocks noChangeAspect="1"/>
          </p:cNvPicPr>
          <p:nvPr/>
        </p:nvPicPr>
        <p:blipFill>
          <a:blip r:embed="rId3"/>
          <a:stretch>
            <a:fillRect/>
          </a:stretch>
        </p:blipFill>
        <p:spPr>
          <a:xfrm>
            <a:off x="851025" y="1613862"/>
            <a:ext cx="8002599" cy="4742488"/>
          </a:xfrm>
          <a:prstGeom prst="rect">
            <a:avLst/>
          </a:prstGeom>
        </p:spPr>
      </p:pic>
    </p:spTree>
    <p:extLst>
      <p:ext uri="{BB962C8B-B14F-4D97-AF65-F5344CB8AC3E}">
        <p14:creationId xmlns:p14="http://schemas.microsoft.com/office/powerpoint/2010/main" val="27625615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The Role of Software </a:t>
            </a:r>
            <a:r>
              <a:rPr lang="en-GB" dirty="0"/>
              <a:t>E</a:t>
            </a:r>
            <a:r>
              <a:rPr lang="en-GB" dirty="0" smtClean="0"/>
              <a:t>ngineering</a:t>
            </a: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14</a:t>
            </a:fld>
            <a:endParaRPr 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021" y="1528763"/>
            <a:ext cx="7356381" cy="4864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3066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The Role of Software </a:t>
            </a:r>
            <a:r>
              <a:rPr lang="en-GB" dirty="0"/>
              <a:t>E</a:t>
            </a:r>
            <a:r>
              <a:rPr lang="en-GB" dirty="0" smtClean="0"/>
              <a:t>ngineering</a:t>
            </a: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15</a:t>
            </a:fld>
            <a:endParaRPr lang="en-US"/>
          </a:p>
        </p:txBody>
      </p:sp>
      <p:sp>
        <p:nvSpPr>
          <p:cNvPr id="8" name="Content Placeholder 2"/>
          <p:cNvSpPr>
            <a:spLocks noGrp="1"/>
          </p:cNvSpPr>
          <p:nvPr>
            <p:ph idx="1"/>
          </p:nvPr>
        </p:nvSpPr>
        <p:spPr>
          <a:xfrm>
            <a:off x="231775" y="1600200"/>
            <a:ext cx="8683625" cy="4622800"/>
          </a:xfrm>
        </p:spPr>
        <p:txBody>
          <a:bodyPr/>
          <a:lstStyle/>
          <a:p>
            <a:pPr marL="0" indent="0" algn="ctr">
              <a:buFontTx/>
              <a:buNone/>
              <a:defRPr/>
            </a:pPr>
            <a:r>
              <a:rPr lang="en-US" sz="2000" dirty="0" smtClean="0">
                <a:latin typeface="Arial" panose="020B0604020202020204" pitchFamily="34" charset="0"/>
                <a:cs typeface="Arial" panose="020B0604020202020204" pitchFamily="34" charset="0"/>
              </a:rPr>
              <a:t>Some people say: </a:t>
            </a:r>
            <a:r>
              <a:rPr lang="en-US" sz="2000" dirty="0" smtClean="0">
                <a:solidFill>
                  <a:srgbClr val="0000CC"/>
                </a:solidFill>
                <a:latin typeface="Arial" panose="020B0604020202020204" pitchFamily="34" charset="0"/>
                <a:cs typeface="Arial" panose="020B0604020202020204" pitchFamily="34" charset="0"/>
              </a:rPr>
              <a:t>“SW engineering is about writing loads of documentation”</a:t>
            </a:r>
          </a:p>
          <a:p>
            <a:pPr marL="0" indent="0" algn="ctr">
              <a:buFontTx/>
              <a:buNone/>
              <a:defRPr/>
            </a:pPr>
            <a:endParaRPr lang="en-US" sz="2000" dirty="0" smtClean="0">
              <a:solidFill>
                <a:srgbClr val="FF0000"/>
              </a:solidFill>
              <a:latin typeface="Arial" panose="020B0604020202020204" pitchFamily="34" charset="0"/>
              <a:cs typeface="Arial" panose="020B0604020202020204" pitchFamily="34" charset="0"/>
            </a:endParaRPr>
          </a:p>
          <a:p>
            <a:pPr marL="0" indent="0" algn="ctr">
              <a:buFontTx/>
              <a:buNone/>
              <a:defRPr/>
            </a:pPr>
            <a:r>
              <a:rPr lang="en-US" sz="2000" dirty="0" smtClean="0">
                <a:latin typeface="Arial" panose="020B0604020202020204" pitchFamily="34" charset="0"/>
                <a:cs typeface="Arial" panose="020B0604020202020204" pitchFamily="34" charset="0"/>
              </a:rPr>
              <a:t>Other people say: </a:t>
            </a:r>
            <a:r>
              <a:rPr lang="en-US" sz="2000" dirty="0" smtClean="0">
                <a:solidFill>
                  <a:srgbClr val="0000CC"/>
                </a:solidFill>
                <a:latin typeface="Arial" panose="020B0604020202020204" pitchFamily="34" charset="0"/>
                <a:cs typeface="Arial" panose="020B0604020202020204" pitchFamily="34" charset="0"/>
              </a:rPr>
              <a:t>“SW engineering is about a running code</a:t>
            </a:r>
            <a:r>
              <a:rPr lang="en-US" sz="2000" dirty="0" smtClean="0">
                <a:solidFill>
                  <a:srgbClr val="0000CC"/>
                </a:solidFill>
                <a:latin typeface="Arial" panose="020B0604020202020204" pitchFamily="34" charset="0"/>
                <a:cs typeface="Arial" panose="020B0604020202020204" pitchFamily="34" charset="0"/>
              </a:rPr>
              <a:t>”</a:t>
            </a:r>
          </a:p>
          <a:p>
            <a:pPr marL="0" indent="0" algn="ctr">
              <a:buFontTx/>
              <a:buNone/>
              <a:defRPr/>
            </a:pPr>
            <a:endParaRPr lang="en-US" sz="2000" dirty="0">
              <a:solidFill>
                <a:srgbClr val="FF0000"/>
              </a:solidFill>
              <a:latin typeface="Arial" panose="020B0604020202020204" pitchFamily="34" charset="0"/>
              <a:cs typeface="Arial" panose="020B0604020202020204" pitchFamily="34" charset="0"/>
            </a:endParaRPr>
          </a:p>
          <a:p>
            <a:pPr marL="0" indent="0" algn="ctr">
              <a:buFontTx/>
              <a:buNone/>
              <a:defRPr/>
            </a:pPr>
            <a:r>
              <a:rPr lang="en-US" sz="2000" b="1" dirty="0" smtClean="0">
                <a:solidFill>
                  <a:srgbClr val="FF0000"/>
                </a:solidFill>
                <a:latin typeface="Arial" panose="020B0604020202020204" pitchFamily="34" charset="0"/>
                <a:cs typeface="Arial" panose="020B0604020202020204" pitchFamily="34" charset="0"/>
              </a:rPr>
              <a:t>It is neither one</a:t>
            </a:r>
            <a:r>
              <a:rPr lang="en-US" sz="2000" b="1" dirty="0" smtClean="0">
                <a:solidFill>
                  <a:srgbClr val="FF0000"/>
                </a:solidFill>
                <a:latin typeface="Arial" panose="020B0604020202020204" pitchFamily="34" charset="0"/>
                <a:cs typeface="Arial" panose="020B0604020202020204" pitchFamily="34" charset="0"/>
              </a:rPr>
              <a:t>!</a:t>
            </a:r>
            <a:endParaRPr lang="en-US" sz="2000" b="1" dirty="0">
              <a:solidFill>
                <a:srgbClr val="0000CC"/>
              </a:solidFill>
              <a:latin typeface="Arial" panose="020B0604020202020204" pitchFamily="34" charset="0"/>
              <a:cs typeface="Arial" panose="020B0604020202020204" pitchFamily="34" charset="0"/>
            </a:endParaRPr>
          </a:p>
          <a:p>
            <a:pPr algn="just">
              <a:defRPr/>
            </a:pPr>
            <a:r>
              <a:rPr lang="en-US" sz="2000" dirty="0" smtClean="0">
                <a:latin typeface="Arial" panose="020B0604020202020204" pitchFamily="34" charset="0"/>
                <a:cs typeface="Arial" panose="020B0604020202020204" pitchFamily="34" charset="0"/>
              </a:rPr>
              <a:t>SW Engg. is helpful to document the process (not the final solution) to know what alternatives were considered and why particular choice were made.</a:t>
            </a:r>
          </a:p>
          <a:p>
            <a:pPr algn="just">
              <a:defRPr/>
            </a:pPr>
            <a:r>
              <a:rPr lang="en-US" sz="2000" dirty="0" smtClean="0">
                <a:latin typeface="Arial" panose="020B0604020202020204" pitchFamily="34" charset="0"/>
                <a:cs typeface="Arial" panose="020B0604020202020204" pitchFamily="34" charset="0"/>
              </a:rPr>
              <a:t>SW Engg. is about delivering value for the customer, and both code and documentation are valuable.</a:t>
            </a:r>
          </a:p>
          <a:p>
            <a:pPr marL="0" indent="0">
              <a:buFontTx/>
              <a:buNone/>
              <a:defRP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451139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The Role of Software </a:t>
            </a:r>
            <a:r>
              <a:rPr lang="en-GB" dirty="0"/>
              <a:t>E</a:t>
            </a:r>
            <a:r>
              <a:rPr lang="en-GB" dirty="0" smtClean="0"/>
              <a:t>ngineering</a:t>
            </a: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16</a:t>
            </a:fld>
            <a:endParaRPr lang="en-US"/>
          </a:p>
        </p:txBody>
      </p:sp>
      <p:sp>
        <p:nvSpPr>
          <p:cNvPr id="13" name="Rectangle 3"/>
          <p:cNvSpPr txBox="1">
            <a:spLocks noChangeArrowheads="1"/>
          </p:cNvSpPr>
          <p:nvPr/>
        </p:nvSpPr>
        <p:spPr>
          <a:xfrm>
            <a:off x="450850" y="3262313"/>
            <a:ext cx="8410575" cy="2849562"/>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spcBef>
                <a:spcPct val="100000"/>
              </a:spcBef>
            </a:pPr>
            <a:r>
              <a:rPr lang="en-US" dirty="0" smtClean="0">
                <a:sym typeface="Symbol" panose="05050102010706020507" pitchFamily="18" charset="2"/>
              </a:rPr>
              <a:t>Complex = </a:t>
            </a:r>
            <a:r>
              <a:rPr lang="en-US" sz="2400" dirty="0" smtClean="0">
                <a:sym typeface="Symbol" panose="05050102010706020507" pitchFamily="18" charset="2"/>
              </a:rPr>
              <a:t>composed of many simple parts</a:t>
            </a:r>
            <a:r>
              <a:rPr lang="en-US" sz="2400" dirty="0">
                <a:sym typeface="Symbol" panose="05050102010706020507" pitchFamily="18" charset="2"/>
              </a:rPr>
              <a:t> </a:t>
            </a:r>
            <a:r>
              <a:rPr lang="en-US" sz="2400" dirty="0" smtClean="0">
                <a:sym typeface="Symbol" panose="05050102010706020507" pitchFamily="18" charset="2"/>
              </a:rPr>
              <a:t>related to one another</a:t>
            </a:r>
          </a:p>
          <a:p>
            <a:pPr>
              <a:lnSpc>
                <a:spcPct val="200000"/>
              </a:lnSpc>
            </a:pPr>
            <a:r>
              <a:rPr lang="en-US" dirty="0" smtClean="0">
                <a:sym typeface="Symbol" panose="05050102010706020507" pitchFamily="18" charset="2"/>
              </a:rPr>
              <a:t>Complicated = </a:t>
            </a:r>
            <a:r>
              <a:rPr lang="en-US" sz="2400" dirty="0" smtClean="0">
                <a:sym typeface="Symbol" panose="05050102010706020507" pitchFamily="18" charset="2"/>
              </a:rPr>
              <a:t>not well understood, or explained</a:t>
            </a:r>
            <a:endParaRPr lang="en-US" sz="2400" dirty="0" smtClean="0">
              <a:sym typeface="Symbol" panose="05050102010706020507" pitchFamily="18" charset="2"/>
            </a:endParaRPr>
          </a:p>
        </p:txBody>
      </p:sp>
      <p:sp>
        <p:nvSpPr>
          <p:cNvPr id="14" name="TextBox 1"/>
          <p:cNvSpPr txBox="1">
            <a:spLocks noChangeArrowheads="1"/>
          </p:cNvSpPr>
          <p:nvPr/>
        </p:nvSpPr>
        <p:spPr bwMode="auto">
          <a:xfrm>
            <a:off x="2431767" y="1947156"/>
            <a:ext cx="1855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defRPr>
            </a:lvl1pPr>
            <a:lvl2pPr marL="742950" indent="-285750" eaLnBrk="0" hangingPunct="0">
              <a:defRPr sz="2400" b="1">
                <a:solidFill>
                  <a:schemeClr val="tx1"/>
                </a:solidFill>
                <a:latin typeface="Arial" panose="020B0604020202020204" pitchFamily="34" charset="0"/>
              </a:defRPr>
            </a:lvl2pPr>
            <a:lvl3pPr marL="1143000" indent="-228600" eaLnBrk="0" hangingPunct="0">
              <a:defRPr sz="2400" b="1">
                <a:solidFill>
                  <a:schemeClr val="tx1"/>
                </a:solidFill>
                <a:latin typeface="Arial" panose="020B0604020202020204" pitchFamily="34" charset="0"/>
              </a:defRPr>
            </a:lvl3pPr>
            <a:lvl4pPr marL="1600200" indent="-228600" eaLnBrk="0" hangingPunct="0">
              <a:defRPr sz="2400" b="1">
                <a:solidFill>
                  <a:schemeClr val="tx1"/>
                </a:solidFill>
                <a:latin typeface="Arial" panose="020B0604020202020204" pitchFamily="34" charset="0"/>
              </a:defRPr>
            </a:lvl4pPr>
            <a:lvl5pPr marL="2057400" indent="-228600" eaLnBrk="0" hangingPunct="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t>Complex</a:t>
            </a:r>
          </a:p>
        </p:txBody>
      </p:sp>
      <p:sp>
        <p:nvSpPr>
          <p:cNvPr id="15" name="TextBox 2"/>
          <p:cNvSpPr txBox="1">
            <a:spLocks noChangeArrowheads="1"/>
          </p:cNvSpPr>
          <p:nvPr/>
        </p:nvSpPr>
        <p:spPr bwMode="auto">
          <a:xfrm>
            <a:off x="4438367" y="1947156"/>
            <a:ext cx="2416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defRPr>
            </a:lvl1pPr>
            <a:lvl2pPr marL="742950" indent="-285750" eaLnBrk="0" hangingPunct="0">
              <a:defRPr sz="2400" b="1">
                <a:solidFill>
                  <a:schemeClr val="tx1"/>
                </a:solidFill>
                <a:latin typeface="Arial" panose="020B0604020202020204" pitchFamily="34" charset="0"/>
              </a:defRPr>
            </a:lvl2pPr>
            <a:lvl3pPr marL="1143000" indent="-228600" eaLnBrk="0" hangingPunct="0">
              <a:defRPr sz="2400" b="1">
                <a:solidFill>
                  <a:schemeClr val="tx1"/>
                </a:solidFill>
                <a:latin typeface="Arial" panose="020B0604020202020204" pitchFamily="34" charset="0"/>
              </a:defRPr>
            </a:lvl3pPr>
            <a:lvl4pPr marL="1600200" indent="-228600" eaLnBrk="0" hangingPunct="0">
              <a:defRPr sz="2400" b="1">
                <a:solidFill>
                  <a:schemeClr val="tx1"/>
                </a:solidFill>
                <a:latin typeface="Arial" panose="020B0604020202020204" pitchFamily="34" charset="0"/>
              </a:defRPr>
            </a:lvl4pPr>
            <a:lvl5pPr marL="2057400" indent="-228600" eaLnBrk="0" hangingPunct="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t>Complicated</a:t>
            </a:r>
          </a:p>
        </p:txBody>
      </p:sp>
      <p:sp>
        <p:nvSpPr>
          <p:cNvPr id="16" name="TextBox 15"/>
          <p:cNvSpPr txBox="1">
            <a:spLocks noChangeArrowheads="1"/>
          </p:cNvSpPr>
          <p:nvPr/>
        </p:nvSpPr>
        <p:spPr bwMode="auto">
          <a:xfrm>
            <a:off x="3919255" y="1823331"/>
            <a:ext cx="736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defRPr>
            </a:lvl1pPr>
            <a:lvl2pPr marL="742950" indent="-285750" eaLnBrk="0" hangingPunct="0">
              <a:defRPr sz="2400" b="1">
                <a:solidFill>
                  <a:schemeClr val="tx1"/>
                </a:solidFill>
                <a:latin typeface="Arial" panose="020B0604020202020204" pitchFamily="34" charset="0"/>
              </a:defRPr>
            </a:lvl2pPr>
            <a:lvl3pPr marL="1143000" indent="-228600" eaLnBrk="0" hangingPunct="0">
              <a:defRPr sz="2400" b="1">
                <a:solidFill>
                  <a:schemeClr val="tx1"/>
                </a:solidFill>
                <a:latin typeface="Arial" panose="020B0604020202020204" pitchFamily="34" charset="0"/>
              </a:defRPr>
            </a:lvl3pPr>
            <a:lvl4pPr marL="1600200" indent="-228600" eaLnBrk="0" hangingPunct="0">
              <a:defRPr sz="2400" b="1">
                <a:solidFill>
                  <a:schemeClr val="tx1"/>
                </a:solidFill>
                <a:latin typeface="Arial" panose="020B0604020202020204" pitchFamily="34" charset="0"/>
              </a:defRPr>
            </a:lvl4pPr>
            <a:lvl5pPr marL="2057400" indent="-228600" eaLnBrk="0" hangingPunct="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sz="4000">
                <a:solidFill>
                  <a:srgbClr val="FF0000"/>
                </a:solidFill>
              </a:rPr>
              <a:t>≠</a:t>
            </a:r>
          </a:p>
        </p:txBody>
      </p:sp>
    </p:spTree>
    <p:extLst>
      <p:ext uri="{BB962C8B-B14F-4D97-AF65-F5344CB8AC3E}">
        <p14:creationId xmlns:p14="http://schemas.microsoft.com/office/powerpoint/2010/main" val="40254747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9"/>
          <p:cNvSpPr>
            <a:spLocks noGrp="1" noChangeArrowheads="1"/>
          </p:cNvSpPr>
          <p:nvPr>
            <p:ph type="title"/>
          </p:nvPr>
        </p:nvSpPr>
        <p:spPr>
          <a:xfrm>
            <a:off x="381000" y="134293"/>
            <a:ext cx="8572500" cy="1143000"/>
          </a:xfrm>
        </p:spPr>
        <p:txBody>
          <a:bodyPr/>
          <a:lstStyle/>
          <a:p>
            <a:pPr eaLnBrk="1" hangingPunct="1"/>
            <a:r>
              <a:rPr lang="en-US" smtClean="0"/>
              <a:t>Example: ATM Machine</a:t>
            </a:r>
          </a:p>
        </p:txBody>
      </p:sp>
      <p:pic>
        <p:nvPicPr>
          <p:cNvPr id="14339" name="Picture 6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938" y="2227907"/>
            <a:ext cx="6921500" cy="405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0" name="TextBox 5"/>
          <p:cNvSpPr txBox="1">
            <a:spLocks noChangeArrowheads="1"/>
          </p:cNvSpPr>
          <p:nvPr/>
        </p:nvSpPr>
        <p:spPr bwMode="auto">
          <a:xfrm>
            <a:off x="501650" y="1584325"/>
            <a:ext cx="5097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defRPr>
            </a:lvl1pPr>
            <a:lvl2pPr marL="742950" indent="-285750" eaLnBrk="0" hangingPunct="0">
              <a:defRPr sz="2400" b="1">
                <a:solidFill>
                  <a:schemeClr val="tx1"/>
                </a:solidFill>
                <a:latin typeface="Arial" panose="020B0604020202020204" pitchFamily="34" charset="0"/>
              </a:defRPr>
            </a:lvl2pPr>
            <a:lvl3pPr marL="1143000" indent="-228600" eaLnBrk="0" hangingPunct="0">
              <a:defRPr sz="2400" b="1">
                <a:solidFill>
                  <a:schemeClr val="tx1"/>
                </a:solidFill>
                <a:latin typeface="Arial" panose="020B0604020202020204" pitchFamily="34" charset="0"/>
              </a:defRPr>
            </a:lvl3pPr>
            <a:lvl4pPr marL="1600200" indent="-228600" eaLnBrk="0" hangingPunct="0">
              <a:defRPr sz="2400" b="1">
                <a:solidFill>
                  <a:schemeClr val="tx1"/>
                </a:solidFill>
                <a:latin typeface="Arial" panose="020B0604020202020204" pitchFamily="34" charset="0"/>
              </a:defRPr>
            </a:lvl4pPr>
            <a:lvl5pPr marL="2057400" indent="-228600" eaLnBrk="0" hangingPunct="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sz="1800"/>
              <a:t>Understanding the money-machine problem:</a:t>
            </a:r>
          </a:p>
        </p:txBody>
      </p:sp>
      <p:sp>
        <p:nvSpPr>
          <p:cNvPr id="14341" name="Slide Number Placeholder 1"/>
          <p:cNvSpPr>
            <a:spLocks noGrp="1"/>
          </p:cNvSpPr>
          <p:nvPr>
            <p:ph type="sldNum" sz="quarter" idx="12"/>
          </p:nvPr>
        </p:nvSpPr>
        <p:spPr>
          <a:noFill/>
        </p:spPr>
        <p:txBody>
          <a:bodyPr/>
          <a:lstStyle>
            <a:lvl1pPr eaLnBrk="0" hangingPunct="0">
              <a:defRPr sz="2400" b="1">
                <a:solidFill>
                  <a:schemeClr val="tx1"/>
                </a:solidFill>
                <a:latin typeface="Arial" panose="020B0604020202020204" pitchFamily="34" charset="0"/>
              </a:defRPr>
            </a:lvl1pPr>
            <a:lvl2pPr marL="742950" indent="-285750" eaLnBrk="0" hangingPunct="0">
              <a:defRPr sz="2400" b="1">
                <a:solidFill>
                  <a:schemeClr val="tx1"/>
                </a:solidFill>
                <a:latin typeface="Arial" panose="020B0604020202020204" pitchFamily="34" charset="0"/>
              </a:defRPr>
            </a:lvl2pPr>
            <a:lvl3pPr marL="1143000" indent="-228600" eaLnBrk="0" hangingPunct="0">
              <a:defRPr sz="2400" b="1">
                <a:solidFill>
                  <a:schemeClr val="tx1"/>
                </a:solidFill>
                <a:latin typeface="Arial" panose="020B0604020202020204" pitchFamily="34" charset="0"/>
              </a:defRPr>
            </a:lvl3pPr>
            <a:lvl4pPr marL="1600200" indent="-228600" eaLnBrk="0" hangingPunct="0">
              <a:defRPr sz="2400" b="1">
                <a:solidFill>
                  <a:schemeClr val="tx1"/>
                </a:solidFill>
                <a:latin typeface="Arial" panose="020B0604020202020204" pitchFamily="34" charset="0"/>
              </a:defRPr>
            </a:lvl4pPr>
            <a:lvl5pPr marL="2057400" indent="-228600" eaLnBrk="0" hangingPunct="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fld id="{566BA0EA-3A59-4EA9-8914-505E8E854C3F}" type="slidenum">
              <a:rPr lang="en-US" sz="1400" b="0">
                <a:latin typeface="Times New Roman" panose="02020603050405020304" pitchFamily="18" charset="0"/>
              </a:rPr>
              <a:pPr eaLnBrk="1" hangingPunct="1"/>
              <a:t>17</a:t>
            </a:fld>
            <a:endParaRPr lang="en-US" sz="1400" b="0">
              <a:latin typeface="Times New Roman" panose="02020603050405020304" pitchFamily="18" charset="0"/>
            </a:endParaRPr>
          </a:p>
        </p:txBody>
      </p:sp>
    </p:spTree>
    <p:extLst>
      <p:ext uri="{BB962C8B-B14F-4D97-AF65-F5344CB8AC3E}">
        <p14:creationId xmlns:p14="http://schemas.microsoft.com/office/powerpoint/2010/main" val="31403247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pPr eaLnBrk="1" hangingPunct="1"/>
            <a:r>
              <a:rPr lang="en-US" dirty="0" smtClean="0"/>
              <a:t>How ATM Machine Might Work</a:t>
            </a:r>
          </a:p>
        </p:txBody>
      </p:sp>
      <p:pic>
        <p:nvPicPr>
          <p:cNvPr id="15363" name="Picture 3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1128713"/>
            <a:ext cx="8234363" cy="567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4" name="TextBox 5"/>
          <p:cNvSpPr txBox="1">
            <a:spLocks noChangeArrowheads="1"/>
          </p:cNvSpPr>
          <p:nvPr/>
        </p:nvSpPr>
        <p:spPr bwMode="auto">
          <a:xfrm>
            <a:off x="141288" y="1274763"/>
            <a:ext cx="2138362" cy="923925"/>
          </a:xfrm>
          <a:prstGeom prst="rect">
            <a:avLst/>
          </a:prstGeom>
          <a:solidFill>
            <a:schemeClr val="bg1"/>
          </a:solidFill>
          <a:ln w="28575">
            <a:solidFill>
              <a:srgbClr val="C00000"/>
            </a:solidFill>
            <a:miter lim="800000"/>
            <a:headEnd/>
            <a:tailEnd/>
          </a:ln>
        </p:spPr>
        <p:txBody>
          <a:bodyPr>
            <a:spAutoFit/>
          </a:bodyPr>
          <a:lstStyle>
            <a:lvl1pPr eaLnBrk="0" hangingPunct="0">
              <a:defRPr sz="2400" b="1">
                <a:solidFill>
                  <a:schemeClr val="tx1"/>
                </a:solidFill>
                <a:latin typeface="Arial" panose="020B0604020202020204" pitchFamily="34" charset="0"/>
              </a:defRPr>
            </a:lvl1pPr>
            <a:lvl2pPr marL="742950" indent="-285750" eaLnBrk="0" hangingPunct="0">
              <a:defRPr sz="2400" b="1">
                <a:solidFill>
                  <a:schemeClr val="tx1"/>
                </a:solidFill>
                <a:latin typeface="Arial" panose="020B0604020202020204" pitchFamily="34" charset="0"/>
              </a:defRPr>
            </a:lvl2pPr>
            <a:lvl3pPr marL="1143000" indent="-228600" eaLnBrk="0" hangingPunct="0">
              <a:defRPr sz="2400" b="1">
                <a:solidFill>
                  <a:schemeClr val="tx1"/>
                </a:solidFill>
                <a:latin typeface="Arial" panose="020B0604020202020204" pitchFamily="34" charset="0"/>
              </a:defRPr>
            </a:lvl3pPr>
            <a:lvl4pPr marL="1600200" indent="-228600" eaLnBrk="0" hangingPunct="0">
              <a:defRPr sz="2400" b="1">
                <a:solidFill>
                  <a:schemeClr val="tx1"/>
                </a:solidFill>
                <a:latin typeface="Arial" panose="020B0604020202020204" pitchFamily="34" charset="0"/>
              </a:defRPr>
            </a:lvl4pPr>
            <a:lvl5pPr marL="2057400" indent="-228600" eaLnBrk="0" hangingPunct="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sz="1800" dirty="0"/>
              <a:t>Domain model created with help of domain expert</a:t>
            </a:r>
          </a:p>
        </p:txBody>
      </p:sp>
      <p:sp>
        <p:nvSpPr>
          <p:cNvPr id="15365" name="Slide Number Placeholder 1"/>
          <p:cNvSpPr>
            <a:spLocks noGrp="1"/>
          </p:cNvSpPr>
          <p:nvPr>
            <p:ph type="sldNum" sz="quarter" idx="12"/>
          </p:nvPr>
        </p:nvSpPr>
        <p:spPr>
          <a:noFill/>
        </p:spPr>
        <p:txBody>
          <a:bodyPr/>
          <a:lstStyle>
            <a:lvl1pPr eaLnBrk="0" hangingPunct="0">
              <a:defRPr sz="2400" b="1">
                <a:solidFill>
                  <a:schemeClr val="tx1"/>
                </a:solidFill>
                <a:latin typeface="Arial" panose="020B0604020202020204" pitchFamily="34" charset="0"/>
              </a:defRPr>
            </a:lvl1pPr>
            <a:lvl2pPr marL="742950" indent="-285750" eaLnBrk="0" hangingPunct="0">
              <a:defRPr sz="2400" b="1">
                <a:solidFill>
                  <a:schemeClr val="tx1"/>
                </a:solidFill>
                <a:latin typeface="Arial" panose="020B0604020202020204" pitchFamily="34" charset="0"/>
              </a:defRPr>
            </a:lvl2pPr>
            <a:lvl3pPr marL="1143000" indent="-228600" eaLnBrk="0" hangingPunct="0">
              <a:defRPr sz="2400" b="1">
                <a:solidFill>
                  <a:schemeClr val="tx1"/>
                </a:solidFill>
                <a:latin typeface="Arial" panose="020B0604020202020204" pitchFamily="34" charset="0"/>
              </a:defRPr>
            </a:lvl3pPr>
            <a:lvl4pPr marL="1600200" indent="-228600" eaLnBrk="0" hangingPunct="0">
              <a:defRPr sz="2400" b="1">
                <a:solidFill>
                  <a:schemeClr val="tx1"/>
                </a:solidFill>
                <a:latin typeface="Arial" panose="020B0604020202020204" pitchFamily="34" charset="0"/>
              </a:defRPr>
            </a:lvl4pPr>
            <a:lvl5pPr marL="2057400" indent="-228600" eaLnBrk="0" hangingPunct="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fld id="{1CE96C38-6C6F-48BD-890A-45BD7F646708}" type="slidenum">
              <a:rPr lang="en-US" sz="1400" b="0">
                <a:latin typeface="Times New Roman" panose="02020603050405020304" pitchFamily="18" charset="0"/>
              </a:rPr>
              <a:pPr eaLnBrk="1" hangingPunct="1"/>
              <a:t>18</a:t>
            </a:fld>
            <a:endParaRPr lang="en-US" sz="1400" b="0">
              <a:latin typeface="Times New Roman" panose="02020603050405020304" pitchFamily="18" charset="0"/>
            </a:endParaRPr>
          </a:p>
        </p:txBody>
      </p:sp>
    </p:spTree>
    <p:extLst>
      <p:ext uri="{BB962C8B-B14F-4D97-AF65-F5344CB8AC3E}">
        <p14:creationId xmlns:p14="http://schemas.microsoft.com/office/powerpoint/2010/main" val="5323520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Cartoon Strip: How ATM Machine Works</a:t>
            </a:r>
          </a:p>
        </p:txBody>
      </p:sp>
      <p:pic>
        <p:nvPicPr>
          <p:cNvPr id="16387" name="Picture 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775" y="1873250"/>
            <a:ext cx="7185025" cy="444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8" name="Slide Number Placeholder 1"/>
          <p:cNvSpPr>
            <a:spLocks noGrp="1"/>
          </p:cNvSpPr>
          <p:nvPr>
            <p:ph type="sldNum" sz="quarter" idx="12"/>
          </p:nvPr>
        </p:nvSpPr>
        <p:spPr>
          <a:noFill/>
        </p:spPr>
        <p:txBody>
          <a:bodyPr/>
          <a:lstStyle>
            <a:lvl1pPr eaLnBrk="0" hangingPunct="0">
              <a:defRPr sz="2400" b="1">
                <a:solidFill>
                  <a:schemeClr val="tx1"/>
                </a:solidFill>
                <a:latin typeface="Arial" panose="020B0604020202020204" pitchFamily="34" charset="0"/>
              </a:defRPr>
            </a:lvl1pPr>
            <a:lvl2pPr marL="742950" indent="-285750" eaLnBrk="0" hangingPunct="0">
              <a:defRPr sz="2400" b="1">
                <a:solidFill>
                  <a:schemeClr val="tx1"/>
                </a:solidFill>
                <a:latin typeface="Arial" panose="020B0604020202020204" pitchFamily="34" charset="0"/>
              </a:defRPr>
            </a:lvl2pPr>
            <a:lvl3pPr marL="1143000" indent="-228600" eaLnBrk="0" hangingPunct="0">
              <a:defRPr sz="2400" b="1">
                <a:solidFill>
                  <a:schemeClr val="tx1"/>
                </a:solidFill>
                <a:latin typeface="Arial" panose="020B0604020202020204" pitchFamily="34" charset="0"/>
              </a:defRPr>
            </a:lvl3pPr>
            <a:lvl4pPr marL="1600200" indent="-228600" eaLnBrk="0" hangingPunct="0">
              <a:defRPr sz="2400" b="1">
                <a:solidFill>
                  <a:schemeClr val="tx1"/>
                </a:solidFill>
                <a:latin typeface="Arial" panose="020B0604020202020204" pitchFamily="34" charset="0"/>
              </a:defRPr>
            </a:lvl4pPr>
            <a:lvl5pPr marL="2057400" indent="-228600" eaLnBrk="0" hangingPunct="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fld id="{A26C1334-1E94-4BE0-81EE-A54128E7E71C}" type="slidenum">
              <a:rPr lang="en-US" sz="1400" b="0">
                <a:latin typeface="Times New Roman" panose="02020603050405020304" pitchFamily="18" charset="0"/>
              </a:rPr>
              <a:pPr eaLnBrk="1" hangingPunct="1"/>
              <a:t>19</a:t>
            </a:fld>
            <a:endParaRPr lang="en-US" sz="1400" b="0">
              <a:latin typeface="Times New Roman" panose="02020603050405020304" pitchFamily="18" charset="0"/>
            </a:endParaRPr>
          </a:p>
        </p:txBody>
      </p:sp>
    </p:spTree>
    <p:extLst>
      <p:ext uri="{BB962C8B-B14F-4D97-AF65-F5344CB8AC3E}">
        <p14:creationId xmlns:p14="http://schemas.microsoft.com/office/powerpoint/2010/main" val="16892339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Teachers</a:t>
            </a:r>
            <a:endParaRPr lang="en-US" dirty="0"/>
          </a:p>
        </p:txBody>
      </p:sp>
      <p:sp>
        <p:nvSpPr>
          <p:cNvPr id="3" name="Content Placeholder 2"/>
          <p:cNvSpPr>
            <a:spLocks noGrp="1"/>
          </p:cNvSpPr>
          <p:nvPr>
            <p:ph idx="1"/>
          </p:nvPr>
        </p:nvSpPr>
        <p:spPr/>
        <p:txBody>
          <a:bodyPr/>
          <a:lstStyle/>
          <a:p>
            <a:r>
              <a:rPr lang="en-US" dirty="0" err="1" smtClean="0"/>
              <a:t>Asst</a:t>
            </a:r>
            <a:r>
              <a:rPr lang="en-US" dirty="0" smtClean="0"/>
              <a:t> Prof T M </a:t>
            </a:r>
            <a:r>
              <a:rPr lang="en-US" dirty="0" err="1" smtClean="0"/>
              <a:t>Shahriar</a:t>
            </a:r>
            <a:r>
              <a:rPr lang="en-US" dirty="0" smtClean="0"/>
              <a:t> </a:t>
            </a:r>
            <a:r>
              <a:rPr lang="en-US" dirty="0" err="1" smtClean="0"/>
              <a:t>Sazzad</a:t>
            </a:r>
            <a:endParaRPr lang="en-US" dirty="0" smtClean="0"/>
          </a:p>
          <a:p>
            <a:pPr lvl="1"/>
            <a:r>
              <a:rPr lang="en-US" dirty="0" smtClean="0"/>
              <a:t>Contact: </a:t>
            </a:r>
            <a:r>
              <a:rPr lang="en-US" dirty="0" smtClean="0">
                <a:hlinkClick r:id="rId2"/>
              </a:rPr>
              <a:t>tss7standrews@gmail.com</a:t>
            </a:r>
            <a:endParaRPr lang="en-US" dirty="0" smtClean="0"/>
          </a:p>
          <a:p>
            <a:r>
              <a:rPr lang="en-US" dirty="0" err="1" smtClean="0"/>
              <a:t>Lec</a:t>
            </a:r>
            <a:r>
              <a:rPr lang="en-US" dirty="0" smtClean="0"/>
              <a:t> </a:t>
            </a:r>
            <a:r>
              <a:rPr lang="en-US" dirty="0" err="1" smtClean="0"/>
              <a:t>Tarannum</a:t>
            </a:r>
            <a:r>
              <a:rPr lang="en-US" dirty="0" smtClean="0"/>
              <a:t> </a:t>
            </a:r>
            <a:r>
              <a:rPr lang="en-US" dirty="0" err="1" smtClean="0"/>
              <a:t>Zaki</a:t>
            </a:r>
            <a:endParaRPr lang="en-US" dirty="0" smtClean="0"/>
          </a:p>
          <a:p>
            <a:pPr lvl="1"/>
            <a:r>
              <a:rPr lang="en-US" dirty="0" smtClean="0"/>
              <a:t>Contact: </a:t>
            </a:r>
            <a:r>
              <a:rPr lang="en-US" dirty="0" smtClean="0">
                <a:hlinkClick r:id="rId3"/>
              </a:rPr>
              <a:t>tarannumzaki@yahoo.com</a:t>
            </a:r>
            <a:endParaRPr lang="en-US" dirty="0" smtClean="0"/>
          </a:p>
          <a:p>
            <a:r>
              <a:rPr lang="en-US" dirty="0" smtClean="0"/>
              <a:t>Class Schedule (</a:t>
            </a:r>
            <a:r>
              <a:rPr lang="en-US" dirty="0"/>
              <a:t>o</a:t>
            </a:r>
            <a:r>
              <a:rPr lang="en-US" dirty="0" smtClean="0"/>
              <a:t>nline until further notice)</a:t>
            </a:r>
            <a:endParaRPr lang="en-US" dirty="0"/>
          </a:p>
          <a:p>
            <a:pPr lvl="1"/>
            <a:r>
              <a:rPr lang="en-US" dirty="0" smtClean="0"/>
              <a:t>Sunday – 12.45 PM to 14.40 PM</a:t>
            </a:r>
          </a:p>
          <a:p>
            <a:pPr lvl="1"/>
            <a:r>
              <a:rPr lang="en-US" dirty="0" smtClean="0"/>
              <a:t>Wednesday – 08.00 AM to 08.55 AM</a:t>
            </a:r>
          </a:p>
          <a:p>
            <a:r>
              <a:rPr lang="en-US" dirty="0" smtClean="0"/>
              <a:t>Communication Medium (both section A &amp; B)</a:t>
            </a:r>
            <a:endParaRPr lang="en-US" dirty="0"/>
          </a:p>
          <a:p>
            <a:pPr lvl="1"/>
            <a:r>
              <a:rPr lang="en-US" dirty="0" smtClean="0"/>
              <a:t>Google Classroom</a:t>
            </a:r>
          </a:p>
          <a:p>
            <a:pPr lvl="1"/>
            <a:r>
              <a:rPr lang="en-US" dirty="0" smtClean="0"/>
              <a:t>Class Code</a:t>
            </a:r>
            <a:r>
              <a:rPr lang="en-US" dirty="0"/>
              <a:t>: lt2wd57</a:t>
            </a:r>
          </a:p>
          <a:p>
            <a:pPr marL="457200" lvl="1" indent="0">
              <a:buNone/>
            </a:pPr>
            <a:endParaRPr lang="en-US" dirty="0"/>
          </a:p>
          <a:p>
            <a:pPr lvl="1"/>
            <a:endParaRPr lang="en-US" dirty="0" smtClean="0"/>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Software Engineering Blueprints</a:t>
            </a:r>
          </a:p>
        </p:txBody>
      </p:sp>
      <p:sp>
        <p:nvSpPr>
          <p:cNvPr id="17411" name="Content Placeholder 3"/>
          <p:cNvSpPr>
            <a:spLocks noGrp="1"/>
          </p:cNvSpPr>
          <p:nvPr>
            <p:ph idx="1"/>
          </p:nvPr>
        </p:nvSpPr>
        <p:spPr/>
        <p:txBody>
          <a:bodyPr/>
          <a:lstStyle/>
          <a:p>
            <a:pPr algn="just" eaLnBrk="1" hangingPunct="1">
              <a:spcBef>
                <a:spcPts val="2000"/>
              </a:spcBef>
              <a:buFont typeface="Wingdings" panose="05000000000000000000" pitchFamily="2" charset="2"/>
              <a:buChar char="Ø"/>
            </a:pPr>
            <a:r>
              <a:rPr lang="en-US" dirty="0" smtClean="0">
                <a:latin typeface="Arial" panose="020B0604020202020204" pitchFamily="34" charset="0"/>
                <a:cs typeface="Arial" panose="020B0604020202020204" pitchFamily="34" charset="0"/>
              </a:rPr>
              <a:t>Specifying software problems and solutions is like cartoon strip writing</a:t>
            </a:r>
          </a:p>
          <a:p>
            <a:pPr algn="just" eaLnBrk="1" hangingPunct="1">
              <a:spcBef>
                <a:spcPts val="2000"/>
              </a:spcBef>
              <a:buFont typeface="Wingdings" panose="05000000000000000000" pitchFamily="2" charset="2"/>
              <a:buChar char="Ø"/>
            </a:pPr>
            <a:r>
              <a:rPr lang="en-US" dirty="0" smtClean="0">
                <a:latin typeface="Arial" panose="020B0604020202020204" pitchFamily="34" charset="0"/>
                <a:cs typeface="Arial" panose="020B0604020202020204" pitchFamily="34" charset="0"/>
              </a:rPr>
              <a:t>Unfortunately, most of us are not artists, so we will use something less exciting: </a:t>
            </a:r>
            <a:r>
              <a:rPr lang="en-US" dirty="0" smtClean="0">
                <a:latin typeface="Arial" panose="020B0604020202020204" pitchFamily="34" charset="0"/>
                <a:cs typeface="Arial" panose="020B0604020202020204" pitchFamily="34" charset="0"/>
              </a:rPr>
              <a:t>UML (Unified Modeling Language) </a:t>
            </a:r>
            <a:r>
              <a:rPr lang="en-US" dirty="0" smtClean="0">
                <a:latin typeface="Arial" panose="020B0604020202020204" pitchFamily="34" charset="0"/>
                <a:cs typeface="Arial" panose="020B0604020202020204" pitchFamily="34" charset="0"/>
              </a:rPr>
              <a:t>symbols</a:t>
            </a:r>
          </a:p>
        </p:txBody>
      </p:sp>
      <p:sp>
        <p:nvSpPr>
          <p:cNvPr id="17412" name="Slide Number Placeholder 2"/>
          <p:cNvSpPr>
            <a:spLocks noGrp="1"/>
          </p:cNvSpPr>
          <p:nvPr>
            <p:ph type="sldNum" sz="quarter" idx="12"/>
          </p:nvPr>
        </p:nvSpPr>
        <p:spPr>
          <a:noFill/>
        </p:spPr>
        <p:txBody>
          <a:bodyPr/>
          <a:lstStyle>
            <a:lvl1pPr eaLnBrk="0" hangingPunct="0">
              <a:defRPr sz="2400" b="1">
                <a:solidFill>
                  <a:schemeClr val="tx1"/>
                </a:solidFill>
                <a:latin typeface="Arial" panose="020B0604020202020204" pitchFamily="34" charset="0"/>
              </a:defRPr>
            </a:lvl1pPr>
            <a:lvl2pPr marL="742950" indent="-285750" eaLnBrk="0" hangingPunct="0">
              <a:defRPr sz="2400" b="1">
                <a:solidFill>
                  <a:schemeClr val="tx1"/>
                </a:solidFill>
                <a:latin typeface="Arial" panose="020B0604020202020204" pitchFamily="34" charset="0"/>
              </a:defRPr>
            </a:lvl2pPr>
            <a:lvl3pPr marL="1143000" indent="-228600" eaLnBrk="0" hangingPunct="0">
              <a:defRPr sz="2400" b="1">
                <a:solidFill>
                  <a:schemeClr val="tx1"/>
                </a:solidFill>
                <a:latin typeface="Arial" panose="020B0604020202020204" pitchFamily="34" charset="0"/>
              </a:defRPr>
            </a:lvl3pPr>
            <a:lvl4pPr marL="1600200" indent="-228600" eaLnBrk="0" hangingPunct="0">
              <a:defRPr sz="2400" b="1">
                <a:solidFill>
                  <a:schemeClr val="tx1"/>
                </a:solidFill>
                <a:latin typeface="Arial" panose="020B0604020202020204" pitchFamily="34" charset="0"/>
              </a:defRPr>
            </a:lvl4pPr>
            <a:lvl5pPr marL="2057400" indent="-228600" eaLnBrk="0" hangingPunct="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fld id="{8339BA6D-FC76-43F5-9BCF-00DF45539807}" type="slidenum">
              <a:rPr lang="en-US" sz="1400" b="0">
                <a:latin typeface="Times New Roman" panose="02020603050405020304" pitchFamily="18" charset="0"/>
              </a:rPr>
              <a:pPr eaLnBrk="1" hangingPunct="1"/>
              <a:t>20</a:t>
            </a:fld>
            <a:endParaRPr lang="en-US" sz="1400" b="0">
              <a:latin typeface="Times New Roman" panose="02020603050405020304" pitchFamily="18" charset="0"/>
            </a:endParaRPr>
          </a:p>
        </p:txBody>
      </p:sp>
    </p:spTree>
    <p:extLst>
      <p:ext uri="{BB962C8B-B14F-4D97-AF65-F5344CB8AC3E}">
        <p14:creationId xmlns:p14="http://schemas.microsoft.com/office/powerpoint/2010/main" val="23667842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Second Law of Software Engineering</a:t>
            </a:r>
          </a:p>
        </p:txBody>
      </p:sp>
      <p:sp>
        <p:nvSpPr>
          <p:cNvPr id="18435" name="Content Placeholder 3"/>
          <p:cNvSpPr>
            <a:spLocks noGrp="1"/>
          </p:cNvSpPr>
          <p:nvPr>
            <p:ph idx="1"/>
          </p:nvPr>
        </p:nvSpPr>
        <p:spPr/>
        <p:txBody>
          <a:bodyPr/>
          <a:lstStyle/>
          <a:p>
            <a:pPr algn="just" eaLnBrk="1" hangingPunct="1">
              <a:lnSpc>
                <a:spcPct val="150000"/>
              </a:lnSpc>
            </a:pPr>
            <a:r>
              <a:rPr lang="en-US" sz="2400" b="1" dirty="0" smtClean="0">
                <a:latin typeface="Times New Roman" panose="02020603050405020304" pitchFamily="18" charset="0"/>
                <a:cs typeface="Times New Roman" panose="02020603050405020304" pitchFamily="18" charset="0"/>
              </a:rPr>
              <a:t>Software should be written for people first</a:t>
            </a:r>
          </a:p>
          <a:p>
            <a:pPr lvl="1" algn="just" eaLnBrk="1" hangingPunct="1">
              <a:lnSpc>
                <a:spcPct val="150000"/>
              </a:lnSpc>
            </a:pPr>
            <a:r>
              <a:rPr lang="en-US" dirty="0" smtClean="0">
                <a:latin typeface="Times New Roman" panose="02020603050405020304" pitchFamily="18" charset="0"/>
                <a:cs typeface="Times New Roman" panose="02020603050405020304" pitchFamily="18" charset="0"/>
              </a:rPr>
              <a:t>(Computers </a:t>
            </a:r>
            <a:r>
              <a:rPr lang="en-US" dirty="0" smtClean="0">
                <a:latin typeface="Times New Roman" panose="02020603050405020304" pitchFamily="18" charset="0"/>
                <a:cs typeface="Times New Roman" panose="02020603050405020304" pitchFamily="18" charset="0"/>
              </a:rPr>
              <a:t>run software, but hardware quickly becomes </a:t>
            </a:r>
            <a:r>
              <a:rPr lang="en-US" dirty="0" smtClean="0">
                <a:latin typeface="Times New Roman" panose="02020603050405020304" pitchFamily="18" charset="0"/>
                <a:cs typeface="Times New Roman" panose="02020603050405020304" pitchFamily="18" charset="0"/>
              </a:rPr>
              <a:t>outdated)</a:t>
            </a:r>
            <a:endParaRPr lang="en-US" dirty="0" smtClean="0">
              <a:latin typeface="Times New Roman" panose="02020603050405020304" pitchFamily="18" charset="0"/>
              <a:cs typeface="Times New Roman" panose="02020603050405020304" pitchFamily="18" charset="0"/>
            </a:endParaRPr>
          </a:p>
          <a:p>
            <a:pPr lvl="1" algn="just" eaLnBrk="1" hangingPunct="1">
              <a:lnSpc>
                <a:spcPct val="150000"/>
              </a:lnSpc>
            </a:pPr>
            <a:r>
              <a:rPr lang="en-US" dirty="0" smtClean="0">
                <a:latin typeface="Times New Roman" panose="02020603050405020304" pitchFamily="18" charset="0"/>
                <a:cs typeface="Times New Roman" panose="02020603050405020304" pitchFamily="18" charset="0"/>
              </a:rPr>
              <a:t>Useful + good software lives long</a:t>
            </a:r>
          </a:p>
          <a:p>
            <a:pPr lvl="1" algn="just" eaLnBrk="1" hangingPunct="1">
              <a:lnSpc>
                <a:spcPct val="150000"/>
              </a:lnSpc>
            </a:pPr>
            <a:r>
              <a:rPr lang="en-US" dirty="0" smtClean="0">
                <a:latin typeface="Times New Roman" panose="02020603050405020304" pitchFamily="18" charset="0"/>
                <a:cs typeface="Times New Roman" panose="02020603050405020304" pitchFamily="18" charset="0"/>
              </a:rPr>
              <a:t>To nurture software, people must be able to understand it</a:t>
            </a:r>
          </a:p>
          <a:p>
            <a:pPr eaLnBrk="1" hangingPunct="1">
              <a:lnSpc>
                <a:spcPct val="150000"/>
              </a:lnSpc>
            </a:pPr>
            <a:endParaRPr lang="en-US" dirty="0" smtClean="0"/>
          </a:p>
        </p:txBody>
      </p:sp>
      <p:sp>
        <p:nvSpPr>
          <p:cNvPr id="18436" name="Slide Number Placeholder 4"/>
          <p:cNvSpPr>
            <a:spLocks noGrp="1"/>
          </p:cNvSpPr>
          <p:nvPr>
            <p:ph type="sldNum" sz="quarter" idx="12"/>
          </p:nvPr>
        </p:nvSpPr>
        <p:spPr>
          <a:noFill/>
        </p:spPr>
        <p:txBody>
          <a:bodyPr/>
          <a:lstStyle>
            <a:lvl1pPr eaLnBrk="0" hangingPunct="0">
              <a:defRPr sz="2400" b="1">
                <a:solidFill>
                  <a:schemeClr val="tx1"/>
                </a:solidFill>
                <a:latin typeface="Arial" panose="020B0604020202020204" pitchFamily="34" charset="0"/>
              </a:defRPr>
            </a:lvl1pPr>
            <a:lvl2pPr marL="742950" indent="-285750" eaLnBrk="0" hangingPunct="0">
              <a:defRPr sz="2400" b="1">
                <a:solidFill>
                  <a:schemeClr val="tx1"/>
                </a:solidFill>
                <a:latin typeface="Arial" panose="020B0604020202020204" pitchFamily="34" charset="0"/>
              </a:defRPr>
            </a:lvl2pPr>
            <a:lvl3pPr marL="1143000" indent="-228600" eaLnBrk="0" hangingPunct="0">
              <a:defRPr sz="2400" b="1">
                <a:solidFill>
                  <a:schemeClr val="tx1"/>
                </a:solidFill>
                <a:latin typeface="Arial" panose="020B0604020202020204" pitchFamily="34" charset="0"/>
              </a:defRPr>
            </a:lvl3pPr>
            <a:lvl4pPr marL="1600200" indent="-228600" eaLnBrk="0" hangingPunct="0">
              <a:defRPr sz="2400" b="1">
                <a:solidFill>
                  <a:schemeClr val="tx1"/>
                </a:solidFill>
                <a:latin typeface="Arial" panose="020B0604020202020204" pitchFamily="34" charset="0"/>
              </a:defRPr>
            </a:lvl4pPr>
            <a:lvl5pPr marL="2057400" indent="-228600" eaLnBrk="0" hangingPunct="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fld id="{372EB4AD-7436-44F1-BBA9-9A7B288E02C0}" type="slidenum">
              <a:rPr lang="en-US" sz="1400" b="0">
                <a:latin typeface="Times New Roman" panose="02020603050405020304" pitchFamily="18" charset="0"/>
              </a:rPr>
              <a:pPr eaLnBrk="1" hangingPunct="1"/>
              <a:t>21</a:t>
            </a:fld>
            <a:endParaRPr lang="en-US" sz="1400" b="0">
              <a:latin typeface="Times New Roman" panose="02020603050405020304" pitchFamily="18" charset="0"/>
            </a:endParaRPr>
          </a:p>
        </p:txBody>
      </p:sp>
    </p:spTree>
    <p:extLst>
      <p:ext uri="{BB962C8B-B14F-4D97-AF65-F5344CB8AC3E}">
        <p14:creationId xmlns:p14="http://schemas.microsoft.com/office/powerpoint/2010/main" val="30550597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t>
            </a:r>
            <a:r>
              <a:rPr lang="en-US" dirty="0" smtClean="0"/>
              <a:t>Engineering </a:t>
            </a:r>
            <a:r>
              <a:rPr lang="en-US" dirty="0" smtClean="0"/>
              <a:t>Lifecycle</a:t>
            </a:r>
            <a:endParaRPr lang="en-US" dirty="0"/>
          </a:p>
        </p:txBody>
      </p:sp>
      <p:sp>
        <p:nvSpPr>
          <p:cNvPr id="3" name="Content Placeholder 2"/>
          <p:cNvSpPr>
            <a:spLocks noGrp="1"/>
          </p:cNvSpPr>
          <p:nvPr>
            <p:ph idx="1"/>
          </p:nvPr>
        </p:nvSpPr>
        <p:spPr/>
        <p:txBody>
          <a:bodyPr/>
          <a:lstStyle/>
          <a:p>
            <a:r>
              <a:rPr lang="en-GB" sz="2200" b="1" dirty="0" smtClean="0"/>
              <a:t>Software specification</a:t>
            </a:r>
            <a:r>
              <a:rPr lang="en-GB" sz="2200" dirty="0" smtClean="0"/>
              <a:t>, where customers and engineers define the software that is to be produced and the constraints on its operation</a:t>
            </a:r>
            <a:r>
              <a:rPr lang="en-GB" sz="2200" dirty="0" smtClean="0"/>
              <a:t>.</a:t>
            </a:r>
            <a:endParaRPr lang="en-GB" sz="2200" dirty="0" smtClean="0"/>
          </a:p>
          <a:p>
            <a:r>
              <a:rPr lang="en-GB" sz="2200" b="1" dirty="0" smtClean="0"/>
              <a:t>Software development</a:t>
            </a:r>
            <a:r>
              <a:rPr lang="en-GB" sz="2200" dirty="0" smtClean="0"/>
              <a:t>, where the software is designed and programmed</a:t>
            </a:r>
            <a:r>
              <a:rPr lang="en-GB" sz="2200" dirty="0" smtClean="0"/>
              <a:t>.</a:t>
            </a:r>
            <a:endParaRPr lang="en-GB" sz="2200" dirty="0" smtClean="0"/>
          </a:p>
          <a:p>
            <a:r>
              <a:rPr lang="en-GB" sz="2200" b="1" dirty="0" smtClean="0"/>
              <a:t>Software validation</a:t>
            </a:r>
            <a:r>
              <a:rPr lang="en-GB" sz="2200" dirty="0" smtClean="0"/>
              <a:t>, where the software is checked to ensure that it is what the customer requires</a:t>
            </a:r>
            <a:r>
              <a:rPr lang="en-GB" sz="2200" dirty="0" smtClean="0"/>
              <a:t>.</a:t>
            </a:r>
            <a:endParaRPr lang="en-GB" sz="2200" dirty="0" smtClean="0"/>
          </a:p>
          <a:p>
            <a:r>
              <a:rPr lang="en-GB" sz="2200" b="1" dirty="0" smtClean="0"/>
              <a:t>Software evolution</a:t>
            </a:r>
            <a:r>
              <a:rPr lang="en-GB" sz="2200" dirty="0" smtClean="0"/>
              <a:t>, where the software is modified to reflect changing customer and market requirements.</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22</a:t>
            </a:fld>
            <a:endParaRPr lang="en-US"/>
          </a:p>
        </p:txBody>
      </p:sp>
    </p:spTree>
    <p:extLst>
      <p:ext uri="{BB962C8B-B14F-4D97-AF65-F5344CB8AC3E}">
        <p14:creationId xmlns:p14="http://schemas.microsoft.com/office/powerpoint/2010/main" val="8186984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dirty="0" smtClean="0"/>
              <a:t>Software Development Methods</a:t>
            </a:r>
          </a:p>
        </p:txBody>
      </p:sp>
      <p:sp>
        <p:nvSpPr>
          <p:cNvPr id="20483" name="Content Placeholder 2"/>
          <p:cNvSpPr>
            <a:spLocks noGrp="1"/>
          </p:cNvSpPr>
          <p:nvPr>
            <p:ph idx="1"/>
          </p:nvPr>
        </p:nvSpPr>
        <p:spPr>
          <a:xfrm>
            <a:off x="457200" y="1600200"/>
            <a:ext cx="8229600" cy="4457700"/>
          </a:xfrm>
        </p:spPr>
        <p:txBody>
          <a:bodyPr/>
          <a:lstStyle/>
          <a:p>
            <a:pPr algn="just" eaLnBrk="1" hangingPunct="1">
              <a:buFont typeface="Wingdings" panose="05000000000000000000" pitchFamily="2" charset="2"/>
              <a:buChar char="Ø"/>
            </a:pPr>
            <a:r>
              <a:rPr lang="en-US" dirty="0" smtClean="0">
                <a:latin typeface="Arial" panose="020B0604020202020204" pitchFamily="34" charset="0"/>
                <a:cs typeface="Arial" panose="020B0604020202020204" pitchFamily="34" charset="0"/>
              </a:rPr>
              <a:t>Method = work strategy</a:t>
            </a:r>
          </a:p>
          <a:p>
            <a:pPr lvl="2" algn="just" eaLnBrk="1" hangingPunct="1">
              <a:buFont typeface="Wingdings" panose="05000000000000000000" pitchFamily="2" charset="2"/>
              <a:buChar char="§"/>
            </a:pPr>
            <a:r>
              <a:rPr lang="en-US" dirty="0" smtClean="0">
                <a:latin typeface="Arial" panose="020B0604020202020204" pitchFamily="34" charset="0"/>
                <a:cs typeface="Arial" panose="020B0604020202020204" pitchFamily="34" charset="0"/>
              </a:rPr>
              <a:t>The Feynman Problem-Solving Algorithm:</a:t>
            </a:r>
          </a:p>
          <a:p>
            <a:pPr marL="1371600" lvl="3" indent="0" algn="just" eaLnBrk="1" hangingPunct="1">
              <a:buFontTx/>
              <a:buNone/>
            </a:pPr>
            <a:r>
              <a:rPr lang="en-US" i="1" dirty="0" smtClean="0">
                <a:latin typeface="Arial" panose="020B0604020202020204" pitchFamily="34" charset="0"/>
                <a:cs typeface="Arial" panose="020B0604020202020204" pitchFamily="34" charset="0"/>
              </a:rPr>
              <a:t>(</a:t>
            </a:r>
            <a:r>
              <a:rPr lang="en-US" i="1" dirty="0" err="1" smtClean="0">
                <a:latin typeface="Arial" panose="020B0604020202020204" pitchFamily="34" charset="0"/>
                <a:cs typeface="Arial" panose="020B0604020202020204" pitchFamily="34" charset="0"/>
              </a:rPr>
              <a:t>i</a:t>
            </a:r>
            <a:r>
              <a:rPr lang="en-US" i="1" dirty="0" smtClean="0">
                <a:latin typeface="Arial" panose="020B0604020202020204" pitchFamily="34" charset="0"/>
                <a:cs typeface="Arial" panose="020B0604020202020204" pitchFamily="34" charset="0"/>
              </a:rPr>
              <a:t>) Write down the problem </a:t>
            </a:r>
          </a:p>
          <a:p>
            <a:pPr marL="1371600" lvl="3" indent="0" algn="just" eaLnBrk="1" hangingPunct="1">
              <a:buFontTx/>
              <a:buNone/>
            </a:pPr>
            <a:r>
              <a:rPr lang="en-US" i="1" dirty="0" smtClean="0">
                <a:latin typeface="Arial" panose="020B0604020202020204" pitchFamily="34" charset="0"/>
                <a:cs typeface="Arial" panose="020B0604020202020204" pitchFamily="34" charset="0"/>
              </a:rPr>
              <a:t>(ii) think very hard, and </a:t>
            </a:r>
          </a:p>
          <a:p>
            <a:pPr marL="1371600" lvl="3" indent="0" algn="just" eaLnBrk="1" hangingPunct="1">
              <a:buFontTx/>
              <a:buNone/>
            </a:pPr>
            <a:r>
              <a:rPr lang="en-US" i="1" dirty="0" smtClean="0">
                <a:latin typeface="Arial" panose="020B0604020202020204" pitchFamily="34" charset="0"/>
                <a:cs typeface="Arial" panose="020B0604020202020204" pitchFamily="34" charset="0"/>
              </a:rPr>
              <a:t>(iii) write down the answer.</a:t>
            </a:r>
          </a:p>
          <a:p>
            <a:pPr algn="just" eaLnBrk="1" hangingPunct="1">
              <a:buFont typeface="Wingdings" panose="05000000000000000000" pitchFamily="2" charset="2"/>
              <a:buChar char="Ø"/>
            </a:pPr>
            <a:r>
              <a:rPr lang="en-US" dirty="0" smtClean="0">
                <a:latin typeface="Arial" panose="020B0604020202020204" pitchFamily="34" charset="0"/>
                <a:cs typeface="Arial" panose="020B0604020202020204" pitchFamily="34" charset="0"/>
              </a:rPr>
              <a:t>Waterfall</a:t>
            </a:r>
          </a:p>
          <a:p>
            <a:pPr lvl="2" algn="just" eaLnBrk="1" hangingPunct="1">
              <a:buFont typeface="Wingdings" panose="05000000000000000000" pitchFamily="2" charset="2"/>
              <a:buChar char="§"/>
            </a:pPr>
            <a:r>
              <a:rPr lang="en-US" dirty="0" smtClean="0">
                <a:latin typeface="Arial" panose="020B0604020202020204" pitchFamily="34" charset="0"/>
                <a:cs typeface="Arial" panose="020B0604020202020204" pitchFamily="34" charset="0"/>
              </a:rPr>
              <a:t>Unidirectional, finish this step before moving to the next</a:t>
            </a:r>
          </a:p>
          <a:p>
            <a:pPr algn="just" eaLnBrk="1" hangingPunct="1">
              <a:buFont typeface="Wingdings" panose="05000000000000000000" pitchFamily="2" charset="2"/>
              <a:buChar char="Ø"/>
            </a:pPr>
            <a:r>
              <a:rPr lang="en-US" dirty="0" smtClean="0">
                <a:latin typeface="Arial" panose="020B0604020202020204" pitchFamily="34" charset="0"/>
                <a:cs typeface="Arial" panose="020B0604020202020204" pitchFamily="34" charset="0"/>
              </a:rPr>
              <a:t>Iterative + Incremental</a:t>
            </a:r>
          </a:p>
          <a:p>
            <a:pPr lvl="2" algn="just" eaLnBrk="1" hangingPunct="1">
              <a:buFont typeface="Wingdings" panose="05000000000000000000" pitchFamily="2" charset="2"/>
              <a:buChar char="§"/>
            </a:pPr>
            <a:r>
              <a:rPr lang="en-US" dirty="0" smtClean="0">
                <a:latin typeface="Arial" panose="020B0604020202020204" pitchFamily="34" charset="0"/>
                <a:cs typeface="Arial" panose="020B0604020202020204" pitchFamily="34" charset="0"/>
              </a:rPr>
              <a:t>Develop increment of functionality, repeat in a feedback loop</a:t>
            </a:r>
          </a:p>
          <a:p>
            <a:pPr algn="just" eaLnBrk="1" hangingPunct="1">
              <a:buFont typeface="Wingdings" panose="05000000000000000000" pitchFamily="2" charset="2"/>
              <a:buChar char="Ø"/>
            </a:pPr>
            <a:r>
              <a:rPr lang="en-US" dirty="0" smtClean="0">
                <a:latin typeface="Arial" panose="020B0604020202020204" pitchFamily="34" charset="0"/>
                <a:cs typeface="Arial" panose="020B0604020202020204" pitchFamily="34" charset="0"/>
              </a:rPr>
              <a:t>Agile</a:t>
            </a:r>
          </a:p>
          <a:p>
            <a:pPr lvl="2" algn="just" eaLnBrk="1" hangingPunct="1">
              <a:buFont typeface="Wingdings" panose="05000000000000000000" pitchFamily="2" charset="2"/>
              <a:buChar char="§"/>
            </a:pPr>
            <a:r>
              <a:rPr lang="en-US" dirty="0" smtClean="0">
                <a:latin typeface="Arial" panose="020B0604020202020204" pitchFamily="34" charset="0"/>
                <a:cs typeface="Arial" panose="020B0604020202020204" pitchFamily="34" charset="0"/>
              </a:rPr>
              <a:t>User feedback essential; feedback loops on several levels of granularity</a:t>
            </a:r>
          </a:p>
        </p:txBody>
      </p:sp>
      <p:sp>
        <p:nvSpPr>
          <p:cNvPr id="20484" name="Slide Number Placeholder 3"/>
          <p:cNvSpPr>
            <a:spLocks noGrp="1"/>
          </p:cNvSpPr>
          <p:nvPr>
            <p:ph type="sldNum" sz="quarter" idx="12"/>
          </p:nvPr>
        </p:nvSpPr>
        <p:spPr>
          <a:noFill/>
        </p:spPr>
        <p:txBody>
          <a:bodyPr/>
          <a:lstStyle>
            <a:lvl1pPr eaLnBrk="0" hangingPunct="0">
              <a:defRPr sz="2400" b="1">
                <a:solidFill>
                  <a:schemeClr val="tx1"/>
                </a:solidFill>
                <a:latin typeface="Arial" panose="020B0604020202020204" pitchFamily="34" charset="0"/>
              </a:defRPr>
            </a:lvl1pPr>
            <a:lvl2pPr marL="742950" indent="-285750" eaLnBrk="0" hangingPunct="0">
              <a:defRPr sz="2400" b="1">
                <a:solidFill>
                  <a:schemeClr val="tx1"/>
                </a:solidFill>
                <a:latin typeface="Arial" panose="020B0604020202020204" pitchFamily="34" charset="0"/>
              </a:defRPr>
            </a:lvl2pPr>
            <a:lvl3pPr marL="1143000" indent="-228600" eaLnBrk="0" hangingPunct="0">
              <a:defRPr sz="2400" b="1">
                <a:solidFill>
                  <a:schemeClr val="tx1"/>
                </a:solidFill>
                <a:latin typeface="Arial" panose="020B0604020202020204" pitchFamily="34" charset="0"/>
              </a:defRPr>
            </a:lvl3pPr>
            <a:lvl4pPr marL="1600200" indent="-228600" eaLnBrk="0" hangingPunct="0">
              <a:defRPr sz="2400" b="1">
                <a:solidFill>
                  <a:schemeClr val="tx1"/>
                </a:solidFill>
                <a:latin typeface="Arial" panose="020B0604020202020204" pitchFamily="34" charset="0"/>
              </a:defRPr>
            </a:lvl4pPr>
            <a:lvl5pPr marL="2057400" indent="-228600" eaLnBrk="0" hangingPunct="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fld id="{C693C1D9-7CDC-4E91-AF5C-392A9B699700}" type="slidenum">
              <a:rPr lang="en-US" sz="1400" b="0">
                <a:latin typeface="Times New Roman" panose="02020603050405020304" pitchFamily="18" charset="0"/>
              </a:rPr>
              <a:pPr eaLnBrk="1" hangingPunct="1"/>
              <a:t>23</a:t>
            </a:fld>
            <a:endParaRPr lang="en-US" sz="1400" b="0">
              <a:latin typeface="Times New Roman" panose="02020603050405020304" pitchFamily="18" charset="0"/>
            </a:endParaRPr>
          </a:p>
        </p:txBody>
      </p:sp>
    </p:spTree>
    <p:extLst>
      <p:ext uri="{BB962C8B-B14F-4D97-AF65-F5344CB8AC3E}">
        <p14:creationId xmlns:p14="http://schemas.microsoft.com/office/powerpoint/2010/main" val="6737148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en-US" dirty="0" smtClean="0"/>
              <a:t>Professional </a:t>
            </a:r>
            <a:r>
              <a:rPr lang="en-US" dirty="0" smtClean="0"/>
              <a:t>Software </a:t>
            </a:r>
            <a:r>
              <a:rPr lang="en-US" dirty="0"/>
              <a:t>D</a:t>
            </a:r>
            <a:r>
              <a:rPr lang="en-US" dirty="0" smtClean="0"/>
              <a:t>evelopment</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24</a:t>
            </a:fld>
            <a:endParaRPr lang="en-US"/>
          </a:p>
        </p:txBody>
      </p:sp>
    </p:spTree>
    <p:extLst>
      <p:ext uri="{BB962C8B-B14F-4D97-AF65-F5344CB8AC3E}">
        <p14:creationId xmlns:p14="http://schemas.microsoft.com/office/powerpoint/2010/main" val="20367042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dirty="0"/>
              <a:t>Software </a:t>
            </a:r>
            <a:r>
              <a:rPr lang="en-GB" dirty="0" smtClean="0"/>
              <a:t>Costs</a:t>
            </a:r>
            <a:endParaRPr lang="en-GB" dirty="0"/>
          </a:p>
        </p:txBody>
      </p:sp>
      <p:sp>
        <p:nvSpPr>
          <p:cNvPr id="66565" name="Rectangle 5"/>
          <p:cNvSpPr>
            <a:spLocks noGrp="1" noChangeArrowheads="1"/>
          </p:cNvSpPr>
          <p:nvPr>
            <p:ph idx="1"/>
          </p:nvPr>
        </p:nvSpPr>
        <p:spPr/>
        <p:txBody>
          <a:bodyPr/>
          <a:lstStyle/>
          <a:p>
            <a:pPr algn="just"/>
            <a:r>
              <a:rPr lang="en-GB" dirty="0"/>
              <a:t>Software costs often dominate computer system costs. The costs of software on a PC are often greater than the hardware cost</a:t>
            </a:r>
            <a:r>
              <a:rPr lang="en-GB" dirty="0" smtClean="0"/>
              <a:t>.</a:t>
            </a:r>
          </a:p>
          <a:p>
            <a:pPr algn="just"/>
            <a:endParaRPr lang="en-GB" dirty="0"/>
          </a:p>
          <a:p>
            <a:pPr algn="just"/>
            <a:r>
              <a:rPr lang="en-GB" dirty="0"/>
              <a:t>Software costs more to maintain than it does to develop. For systems with a long life, maintenance costs may be several times development costs</a:t>
            </a:r>
            <a:r>
              <a:rPr lang="en-GB" dirty="0" smtClean="0"/>
              <a:t>.</a:t>
            </a:r>
          </a:p>
          <a:p>
            <a:pPr algn="just"/>
            <a:endParaRPr lang="en-GB" dirty="0"/>
          </a:p>
          <a:p>
            <a:pPr algn="just"/>
            <a:r>
              <a:rPr lang="en-GB" dirty="0"/>
              <a:t>Software engineering is concerned with cost-effective software development.</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25</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t>
            </a:r>
            <a:r>
              <a:rPr lang="en-US" dirty="0" smtClean="0"/>
              <a:t>Project </a:t>
            </a:r>
            <a:r>
              <a:rPr lang="en-US" dirty="0"/>
              <a:t>F</a:t>
            </a:r>
            <a:r>
              <a:rPr lang="en-US" dirty="0" smtClean="0"/>
              <a:t>ailure</a:t>
            </a:r>
            <a:endParaRPr lang="en-US" dirty="0"/>
          </a:p>
        </p:txBody>
      </p:sp>
      <p:sp>
        <p:nvSpPr>
          <p:cNvPr id="3" name="Content Placeholder 2"/>
          <p:cNvSpPr>
            <a:spLocks noGrp="1"/>
          </p:cNvSpPr>
          <p:nvPr>
            <p:ph idx="1"/>
          </p:nvPr>
        </p:nvSpPr>
        <p:spPr/>
        <p:txBody>
          <a:bodyPr/>
          <a:lstStyle/>
          <a:p>
            <a:pPr algn="just"/>
            <a:r>
              <a:rPr lang="en-GB" i="1" dirty="0"/>
              <a:t>Increasing system complexity</a:t>
            </a:r>
            <a:r>
              <a:rPr lang="en-GB" dirty="0"/>
              <a:t> </a:t>
            </a:r>
            <a:endParaRPr lang="en-GB" dirty="0" smtClean="0"/>
          </a:p>
          <a:p>
            <a:pPr lvl="1" algn="just"/>
            <a:r>
              <a:rPr lang="en-GB" dirty="0" smtClean="0"/>
              <a:t>As </a:t>
            </a:r>
            <a:r>
              <a:rPr lang="en-GB" dirty="0"/>
              <a:t>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pPr algn="just"/>
            <a:r>
              <a:rPr lang="en-GB" i="1" dirty="0" smtClean="0"/>
              <a:t>Failure </a:t>
            </a:r>
            <a:r>
              <a:rPr lang="en-GB" i="1" dirty="0"/>
              <a:t>to use software engineering methods</a:t>
            </a:r>
            <a:r>
              <a:rPr lang="en-GB" dirty="0"/>
              <a:t> </a:t>
            </a:r>
            <a:endParaRPr lang="en-GB" dirty="0" smtClean="0"/>
          </a:p>
          <a:p>
            <a:pPr lvl="1" algn="just"/>
            <a:r>
              <a:rPr lang="en-GB" dirty="0" smtClean="0"/>
              <a:t>It </a:t>
            </a:r>
            <a:r>
              <a:rPr lang="en-GB" dirty="0"/>
              <a:t>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26</a:t>
            </a:fld>
            <a:endParaRPr lang="en-US"/>
          </a:p>
        </p:txBody>
      </p:sp>
    </p:spTree>
    <p:extLst>
      <p:ext uri="{BB962C8B-B14F-4D97-AF65-F5344CB8AC3E}">
        <p14:creationId xmlns:p14="http://schemas.microsoft.com/office/powerpoint/2010/main" val="11218051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smtClean="0"/>
              <a:t>Frequently asked questions about </a:t>
            </a:r>
            <a:r>
              <a:rPr lang="en-GB" dirty="0" smtClean="0"/>
              <a:t>Software </a:t>
            </a:r>
            <a:r>
              <a:rPr lang="en-GB" dirty="0"/>
              <a:t>E</a:t>
            </a:r>
            <a:r>
              <a:rPr lang="en-GB" dirty="0" smtClean="0"/>
              <a:t>ngineering</a:t>
            </a:r>
            <a:r>
              <a:rPr lang="en-GB" dirty="0" smtClean="0"/>
              <a:t/>
            </a:r>
            <a:br>
              <a:rPr lang="en-GB" dirty="0" smtClean="0"/>
            </a:br>
            <a:endParaRPr lang="en-US" dirty="0" smtClean="0"/>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gridCol w="4625689"/>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27</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gridCol w="4741402"/>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28</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t>
            </a:r>
            <a:r>
              <a:rPr lang="en-US" dirty="0" smtClean="0"/>
              <a:t>Products</a:t>
            </a:r>
            <a:endParaRPr lang="en-US" dirty="0"/>
          </a:p>
        </p:txBody>
      </p:sp>
      <p:sp>
        <p:nvSpPr>
          <p:cNvPr id="3" name="Content Placeholder 2"/>
          <p:cNvSpPr>
            <a:spLocks noGrp="1"/>
          </p:cNvSpPr>
          <p:nvPr>
            <p:ph idx="1"/>
          </p:nvPr>
        </p:nvSpPr>
        <p:spPr/>
        <p:txBody>
          <a:bodyPr/>
          <a:lstStyle/>
          <a:p>
            <a:r>
              <a:rPr lang="en-US" dirty="0" smtClean="0"/>
              <a:t>Generic </a:t>
            </a:r>
            <a:r>
              <a:rPr lang="en-US" dirty="0" smtClean="0"/>
              <a:t>Products</a:t>
            </a:r>
            <a:endParaRPr lang="en-US" dirty="0" smtClean="0"/>
          </a:p>
          <a:p>
            <a:pPr lvl="1"/>
            <a:r>
              <a:rPr lang="en-US" dirty="0" smtClean="0"/>
              <a:t>Stand-alone systems that are marketed and sold to any customer who wishes to buy them.</a:t>
            </a:r>
          </a:p>
          <a:p>
            <a:pPr lvl="1"/>
            <a:r>
              <a:rPr lang="en-US" b="1" dirty="0" smtClean="0"/>
              <a:t>Examples</a:t>
            </a:r>
            <a:r>
              <a:rPr lang="en-US" dirty="0" smtClean="0"/>
              <a:t> – PC software such as graphics programs, project management tools; CAD software; software for specific markets such as appointments systems for dentists.</a:t>
            </a:r>
          </a:p>
          <a:p>
            <a:r>
              <a:rPr lang="en-US" dirty="0" smtClean="0"/>
              <a:t>Customized </a:t>
            </a:r>
            <a:r>
              <a:rPr lang="en-US" dirty="0" smtClean="0"/>
              <a:t>Products</a:t>
            </a:r>
            <a:endParaRPr lang="en-US" dirty="0" smtClean="0"/>
          </a:p>
          <a:p>
            <a:pPr lvl="1"/>
            <a:r>
              <a:rPr lang="en-US" dirty="0" smtClean="0"/>
              <a:t>Software that is commissioned by a specific customer to meet their own needs. </a:t>
            </a:r>
          </a:p>
          <a:p>
            <a:pPr lvl="1"/>
            <a:r>
              <a:rPr lang="en-US" b="1" dirty="0" smtClean="0"/>
              <a:t>Examples</a:t>
            </a:r>
            <a:r>
              <a:rPr lang="en-US" dirty="0" smtClean="0"/>
              <a:t> – embedded control systems, air traffic control software, traffic monitoring systems.</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29</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sp>
        <p:nvSpPr>
          <p:cNvPr id="3" name="Content Placeholder 2"/>
          <p:cNvSpPr>
            <a:spLocks noGrp="1"/>
          </p:cNvSpPr>
          <p:nvPr>
            <p:ph idx="1"/>
          </p:nvPr>
        </p:nvSpPr>
        <p:spPr/>
        <p:txBody>
          <a:bodyPr/>
          <a:lstStyle/>
          <a:p>
            <a:pPr marL="457200" indent="-457200" algn="just">
              <a:buAutoNum type="arabicPeriod"/>
            </a:pPr>
            <a:r>
              <a:rPr lang="en-MY" sz="2000" dirty="0" smtClean="0"/>
              <a:t>To </a:t>
            </a:r>
            <a:r>
              <a:rPr lang="en-MY" sz="2000" dirty="0"/>
              <a:t>understand the process of designing, building, and maintaining software </a:t>
            </a:r>
            <a:r>
              <a:rPr lang="en-MY" sz="2000" dirty="0" smtClean="0"/>
              <a:t>systems.</a:t>
            </a:r>
          </a:p>
          <a:p>
            <a:pPr marL="457200" indent="-457200" algn="just">
              <a:buAutoNum type="arabicPeriod"/>
            </a:pPr>
            <a:endParaRPr lang="en-MY" sz="2000" dirty="0" smtClean="0"/>
          </a:p>
          <a:p>
            <a:pPr marL="457200" indent="-457200" algn="just">
              <a:buAutoNum type="arabicPeriod"/>
            </a:pPr>
            <a:r>
              <a:rPr lang="en-MY" sz="2000" dirty="0" smtClean="0"/>
              <a:t>To </a:t>
            </a:r>
            <a:r>
              <a:rPr lang="en-MY" sz="2000" dirty="0"/>
              <a:t>acquire the skill of software project </a:t>
            </a:r>
            <a:r>
              <a:rPr lang="en-MY" sz="2000" dirty="0" smtClean="0"/>
              <a:t>management.</a:t>
            </a:r>
          </a:p>
          <a:p>
            <a:pPr marL="457200" indent="-457200" algn="just">
              <a:buAutoNum type="arabicPeriod"/>
            </a:pPr>
            <a:endParaRPr lang="en-MY" sz="2000" dirty="0"/>
          </a:p>
          <a:p>
            <a:pPr marL="457200" indent="-457200" algn="just">
              <a:buAutoNum type="arabicPeriod"/>
            </a:pPr>
            <a:r>
              <a:rPr lang="en-MY" sz="2000" dirty="0" smtClean="0"/>
              <a:t>To </a:t>
            </a:r>
            <a:r>
              <a:rPr lang="en-MY" sz="2000" dirty="0"/>
              <a:t>understand software evolution, testing approaches and quality assurance to ensure </a:t>
            </a:r>
            <a:r>
              <a:rPr lang="en-MY" sz="2000" dirty="0" smtClean="0"/>
              <a:t>high standard/ professional </a:t>
            </a:r>
            <a:r>
              <a:rPr lang="en-MY" sz="2000" dirty="0"/>
              <a:t>software</a:t>
            </a:r>
            <a:r>
              <a:rPr lang="en-MY" sz="2000" dirty="0" smtClean="0"/>
              <a:t>.</a:t>
            </a:r>
          </a:p>
          <a:p>
            <a:pPr marL="0" indent="0" algn="just">
              <a:buNone/>
            </a:pPr>
            <a:endParaRPr lang="en-US" sz="2000" dirty="0"/>
          </a:p>
          <a:p>
            <a:pPr algn="just"/>
            <a:endParaRPr lang="en-US" sz="2000" dirty="0"/>
          </a:p>
        </p:txBody>
      </p:sp>
      <p:sp>
        <p:nvSpPr>
          <p:cNvPr id="9" name="Slide Number Placeholder 8"/>
          <p:cNvSpPr>
            <a:spLocks noGrp="1"/>
          </p:cNvSpPr>
          <p:nvPr>
            <p:ph type="sldNum" sz="quarter" idx="12"/>
          </p:nvPr>
        </p:nvSpPr>
        <p:spPr/>
        <p:txBody>
          <a:bodyPr/>
          <a:lstStyle/>
          <a:p>
            <a:fld id="{1D5CD492-2BC6-F348-9965-EC1D86DF57A8}" type="slidenum">
              <a:rPr lang="en-US" smtClean="0"/>
              <a:t>3</a:t>
            </a:fld>
            <a:endParaRPr lang="en-US"/>
          </a:p>
        </p:txBody>
      </p:sp>
    </p:spTree>
    <p:extLst>
      <p:ext uri="{BB962C8B-B14F-4D97-AF65-F5344CB8AC3E}">
        <p14:creationId xmlns:p14="http://schemas.microsoft.com/office/powerpoint/2010/main" val="21617431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a:t>
            </a:r>
            <a:r>
              <a:rPr lang="en-US" dirty="0" smtClean="0"/>
              <a:t>Specification</a:t>
            </a:r>
            <a:endParaRPr lang="en-US" dirty="0"/>
          </a:p>
        </p:txBody>
      </p:sp>
      <p:sp>
        <p:nvSpPr>
          <p:cNvPr id="3" name="Content Placeholder 2"/>
          <p:cNvSpPr>
            <a:spLocks noGrp="1"/>
          </p:cNvSpPr>
          <p:nvPr>
            <p:ph idx="1"/>
          </p:nvPr>
        </p:nvSpPr>
        <p:spPr/>
        <p:txBody>
          <a:bodyPr/>
          <a:lstStyle/>
          <a:p>
            <a:r>
              <a:rPr lang="en-US" dirty="0" smtClean="0"/>
              <a:t>Generic </a:t>
            </a:r>
            <a:r>
              <a:rPr lang="en-US" dirty="0" smtClean="0"/>
              <a:t>Products</a:t>
            </a:r>
            <a:endParaRPr lang="en-US" dirty="0" smtClean="0"/>
          </a:p>
          <a:p>
            <a:pPr lvl="1"/>
            <a:r>
              <a:rPr lang="en-US" dirty="0" smtClean="0"/>
              <a:t>The specification of what the software should do is owned by the software developer and decisions on software change are made by the developer.</a:t>
            </a:r>
          </a:p>
          <a:p>
            <a:r>
              <a:rPr lang="en-US" smtClean="0"/>
              <a:t>Customized </a:t>
            </a:r>
            <a:r>
              <a:rPr lang="en-US" smtClean="0"/>
              <a:t>Products</a:t>
            </a:r>
            <a:endParaRPr lang="en-US" dirty="0" smtClean="0"/>
          </a:p>
          <a:p>
            <a:pPr lvl="1"/>
            <a:r>
              <a:rPr lang="en-US" dirty="0" smtClean="0"/>
              <a:t>The specification of what the software should do is owned by the customer for the software and they make decisions on software changes that are required.</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30</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
            </a:r>
            <a:r>
              <a:rPr lang="en-GB" dirty="0" smtClean="0"/>
              <a:t>Attributes </a:t>
            </a:r>
            <a:r>
              <a:rPr lang="en-GB" dirty="0" smtClean="0"/>
              <a:t>of </a:t>
            </a:r>
            <a:r>
              <a:rPr lang="en-GB" dirty="0"/>
              <a:t>G</a:t>
            </a:r>
            <a:r>
              <a:rPr lang="en-GB" dirty="0" smtClean="0"/>
              <a:t>ood </a:t>
            </a:r>
            <a:r>
              <a:rPr lang="en-GB" dirty="0"/>
              <a:t>S</a:t>
            </a:r>
            <a:r>
              <a:rPr lang="en-GB" dirty="0" smtClean="0"/>
              <a:t>oftware</a:t>
            </a:r>
            <a:endParaRPr lang="en-US" dirty="0" smtClean="0"/>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gridCol w="5352935"/>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tr>
            </a:tbl>
          </a:graphicData>
        </a:graphic>
      </p:graphicFrame>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31</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t>
            </a:r>
            <a:r>
              <a:rPr lang="en-US" dirty="0" smtClean="0"/>
              <a:t>Issues </a:t>
            </a:r>
            <a:r>
              <a:rPr lang="en-US" dirty="0" smtClean="0"/>
              <a:t>that </a:t>
            </a:r>
            <a:r>
              <a:rPr lang="en-US" dirty="0" smtClean="0"/>
              <a:t>Affect </a:t>
            </a:r>
            <a:r>
              <a:rPr lang="en-US" dirty="0"/>
              <a:t>S</a:t>
            </a:r>
            <a:r>
              <a:rPr lang="en-US" dirty="0" smtClean="0"/>
              <a:t>oftware</a:t>
            </a:r>
            <a:endParaRPr lang="en-US" dirty="0"/>
          </a:p>
        </p:txBody>
      </p:sp>
      <p:sp>
        <p:nvSpPr>
          <p:cNvPr id="3" name="Content Placeholder 2"/>
          <p:cNvSpPr>
            <a:spLocks noGrp="1"/>
          </p:cNvSpPr>
          <p:nvPr>
            <p:ph idx="1"/>
          </p:nvPr>
        </p:nvSpPr>
        <p:spPr/>
        <p:txBody>
          <a:bodyPr/>
          <a:lstStyle/>
          <a:p>
            <a:pPr algn="just"/>
            <a:r>
              <a:rPr lang="en-GB" b="1" dirty="0" smtClean="0"/>
              <a:t>Heterogeneity </a:t>
            </a:r>
          </a:p>
          <a:p>
            <a:pPr lvl="1" algn="just"/>
            <a:r>
              <a:rPr lang="en-GB" dirty="0" smtClean="0"/>
              <a:t>Increasingly, systems are required to operate as distributed systems across networks that include different types of computer and mobile devices. </a:t>
            </a:r>
          </a:p>
          <a:p>
            <a:pPr algn="just"/>
            <a:r>
              <a:rPr lang="en-GB" b="1" dirty="0" smtClean="0"/>
              <a:t>Business and social change </a:t>
            </a:r>
          </a:p>
          <a:p>
            <a:pPr lvl="1" algn="just"/>
            <a:r>
              <a:rPr lang="en-GB" dirty="0" smtClean="0"/>
              <a:t>Business and society are changing incredibly quickly as emerging economies develop and new technologies become available. They need to be able to change their existing software and to rapidly develop new software. </a:t>
            </a:r>
          </a:p>
          <a:p>
            <a:pPr algn="just"/>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32</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software</a:t>
            </a:r>
            <a:endParaRPr lang="en-US" dirty="0"/>
          </a:p>
        </p:txBody>
      </p:sp>
      <p:sp>
        <p:nvSpPr>
          <p:cNvPr id="3" name="Content Placeholder 2"/>
          <p:cNvSpPr>
            <a:spLocks noGrp="1"/>
          </p:cNvSpPr>
          <p:nvPr>
            <p:ph idx="1"/>
          </p:nvPr>
        </p:nvSpPr>
        <p:spPr/>
        <p:txBody>
          <a:bodyPr/>
          <a:lstStyle/>
          <a:p>
            <a:pPr algn="just"/>
            <a:r>
              <a:rPr lang="en-GB" b="1" dirty="0"/>
              <a:t>Security and trust </a:t>
            </a:r>
          </a:p>
          <a:p>
            <a:pPr lvl="1" algn="just"/>
            <a:r>
              <a:rPr lang="en-GB" dirty="0"/>
              <a:t>As software is intertwined with all aspects of our lives, it is essential that we can trust that software. </a:t>
            </a:r>
          </a:p>
          <a:p>
            <a:pPr algn="just"/>
            <a:r>
              <a:rPr lang="en-GB" b="1" dirty="0"/>
              <a:t>Scale</a:t>
            </a:r>
          </a:p>
          <a:p>
            <a:pPr lvl="1" algn="just"/>
            <a:r>
              <a:rPr lang="en-GB" dirty="0"/>
              <a:t>Software has to be developed across a very wide range of scales, from very small embedded systems in portable or wearable devices through to Internet-scale, cloud-based systems that serve a global community.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33</a:t>
            </a:fld>
            <a:endParaRPr lang="en-US"/>
          </a:p>
        </p:txBody>
      </p:sp>
    </p:spTree>
    <p:extLst>
      <p:ext uri="{BB962C8B-B14F-4D97-AF65-F5344CB8AC3E}">
        <p14:creationId xmlns:p14="http://schemas.microsoft.com/office/powerpoint/2010/main" val="39189758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t>
            </a:r>
            <a:r>
              <a:rPr lang="en-US" dirty="0" smtClean="0"/>
              <a:t>Engineering </a:t>
            </a:r>
            <a:r>
              <a:rPr lang="en-US" dirty="0"/>
              <a:t>D</a:t>
            </a:r>
            <a:r>
              <a:rPr lang="en-US" dirty="0" smtClean="0"/>
              <a:t>iversity</a:t>
            </a:r>
            <a:endParaRPr lang="en-US" dirty="0"/>
          </a:p>
        </p:txBody>
      </p:sp>
      <p:sp>
        <p:nvSpPr>
          <p:cNvPr id="3" name="Content Placeholder 2"/>
          <p:cNvSpPr>
            <a:spLocks noGrp="1"/>
          </p:cNvSpPr>
          <p:nvPr>
            <p:ph idx="1"/>
          </p:nvPr>
        </p:nvSpPr>
        <p:spPr/>
        <p:txBody>
          <a:bodyPr/>
          <a:lstStyle/>
          <a:p>
            <a:pPr algn="just"/>
            <a:r>
              <a:rPr lang="en-US" dirty="0" smtClean="0"/>
              <a:t>There are many different types of software system and there is no universal set of software techniques that is applicable to all of these</a:t>
            </a:r>
            <a:r>
              <a:rPr lang="en-US" dirty="0" smtClean="0"/>
              <a:t>.</a:t>
            </a:r>
            <a:endParaRPr lang="en-US" dirty="0" smtClean="0"/>
          </a:p>
          <a:p>
            <a:pPr algn="just"/>
            <a:r>
              <a:rPr lang="en-US" dirty="0" smtClean="0"/>
              <a:t>The software engineering methods and tools used depend </a:t>
            </a:r>
            <a:r>
              <a:rPr lang="en-US" dirty="0" smtClean="0"/>
              <a:t>on – </a:t>
            </a:r>
          </a:p>
          <a:p>
            <a:pPr lvl="1" algn="just"/>
            <a:r>
              <a:rPr lang="en-US" sz="2400" b="1" dirty="0" smtClean="0"/>
              <a:t>The type of application being developed.</a:t>
            </a:r>
            <a:endParaRPr lang="en-US" sz="2400" dirty="0" smtClean="0"/>
          </a:p>
          <a:p>
            <a:pPr lvl="1" algn="just"/>
            <a:r>
              <a:rPr lang="en-US" sz="2400" b="1" dirty="0" smtClean="0"/>
              <a:t>T</a:t>
            </a:r>
            <a:r>
              <a:rPr lang="en-US" sz="2400" b="1" dirty="0" smtClean="0"/>
              <a:t>he </a:t>
            </a:r>
            <a:r>
              <a:rPr lang="en-US" sz="2400" b="1" dirty="0" smtClean="0"/>
              <a:t>requirements of the </a:t>
            </a:r>
            <a:r>
              <a:rPr lang="en-US" sz="2400" b="1" dirty="0" smtClean="0"/>
              <a:t>customer.</a:t>
            </a:r>
            <a:endParaRPr lang="en-US" sz="2400" dirty="0"/>
          </a:p>
          <a:p>
            <a:pPr lvl="1" algn="just"/>
            <a:r>
              <a:rPr lang="en-US" sz="2400" b="1" dirty="0"/>
              <a:t>T</a:t>
            </a:r>
            <a:r>
              <a:rPr lang="en-US" sz="2400" b="1" dirty="0" smtClean="0"/>
              <a:t>he </a:t>
            </a:r>
            <a:r>
              <a:rPr lang="en-US" sz="2400" b="1" dirty="0" smtClean="0"/>
              <a:t>background of the development </a:t>
            </a:r>
            <a:r>
              <a:rPr lang="en-US" sz="2400" b="1" dirty="0" smtClean="0"/>
              <a:t>team.</a:t>
            </a:r>
            <a:endParaRPr lang="en-US" sz="2400"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34</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a:t>
            </a:r>
            <a:r>
              <a:rPr lang="en-US" dirty="0" smtClean="0"/>
              <a:t>Types</a:t>
            </a:r>
            <a:endParaRPr lang="en-US" dirty="0"/>
          </a:p>
        </p:txBody>
      </p:sp>
      <p:sp>
        <p:nvSpPr>
          <p:cNvPr id="3" name="Content Placeholder 2"/>
          <p:cNvSpPr>
            <a:spLocks noGrp="1"/>
          </p:cNvSpPr>
          <p:nvPr>
            <p:ph idx="1"/>
          </p:nvPr>
        </p:nvSpPr>
        <p:spPr/>
        <p:txBody>
          <a:bodyPr/>
          <a:lstStyle/>
          <a:p>
            <a:pPr algn="just"/>
            <a:r>
              <a:rPr lang="en-GB" b="1" dirty="0" smtClean="0"/>
              <a:t>Stand-alone applications </a:t>
            </a:r>
          </a:p>
          <a:p>
            <a:pPr lvl="1" algn="just"/>
            <a:r>
              <a:rPr lang="en-GB" dirty="0" smtClean="0"/>
              <a:t>These are application systems that run on a local computer, such as a PC. They include all necessary functionality and do not need to be connected to a network. </a:t>
            </a:r>
          </a:p>
          <a:p>
            <a:pPr algn="just"/>
            <a:r>
              <a:rPr lang="en-GB" b="1" dirty="0" smtClean="0"/>
              <a:t>Interactive transaction-based applications</a:t>
            </a:r>
            <a:r>
              <a:rPr lang="en-GB" b="1" i="1" dirty="0" smtClean="0"/>
              <a:t> </a:t>
            </a:r>
          </a:p>
          <a:p>
            <a:pPr lvl="1" algn="just"/>
            <a:r>
              <a:rPr lang="en-GB" dirty="0" smtClean="0"/>
              <a:t>Applications that execute on a remote computer and are accessed by users from their own PCs or terminals. These include web applications such as </a:t>
            </a:r>
            <a:r>
              <a:rPr lang="en-GB" dirty="0" err="1" smtClean="0"/>
              <a:t>e</a:t>
            </a:r>
            <a:r>
              <a:rPr lang="en-GB" dirty="0" smtClean="0"/>
              <a:t>-commerce applications. </a:t>
            </a:r>
          </a:p>
          <a:p>
            <a:pPr algn="just"/>
            <a:r>
              <a:rPr lang="en-GB" b="1" dirty="0" smtClean="0"/>
              <a:t>Embedded control systems </a:t>
            </a:r>
          </a:p>
          <a:p>
            <a:pPr lvl="1" algn="just"/>
            <a:r>
              <a:rPr lang="en-GB" dirty="0" smtClean="0"/>
              <a:t>These are software control systems that control and manage hardware devices. Numerically, there are probably more embedded systems than any other type of system.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35</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a:t>
            </a:r>
            <a:r>
              <a:rPr lang="en-US" dirty="0" smtClean="0"/>
              <a:t>Types</a:t>
            </a:r>
            <a:endParaRPr lang="en-US" dirty="0"/>
          </a:p>
        </p:txBody>
      </p:sp>
      <p:sp>
        <p:nvSpPr>
          <p:cNvPr id="3" name="Content Placeholder 2"/>
          <p:cNvSpPr>
            <a:spLocks noGrp="1"/>
          </p:cNvSpPr>
          <p:nvPr>
            <p:ph idx="1"/>
          </p:nvPr>
        </p:nvSpPr>
        <p:spPr/>
        <p:txBody>
          <a:bodyPr/>
          <a:lstStyle/>
          <a:p>
            <a:pPr algn="just"/>
            <a:r>
              <a:rPr lang="en-GB" b="1" dirty="0" smtClean="0"/>
              <a:t>Batch processing systems </a:t>
            </a:r>
          </a:p>
          <a:p>
            <a:pPr lvl="1" algn="just"/>
            <a:r>
              <a:rPr lang="en-GB" dirty="0" smtClean="0"/>
              <a:t>These are business systems that are designed to process data in large batches. They process large numbers of individual inputs to create corresponding outputs. </a:t>
            </a:r>
          </a:p>
          <a:p>
            <a:pPr algn="just"/>
            <a:r>
              <a:rPr lang="en-GB" b="1" dirty="0" smtClean="0"/>
              <a:t>Entertainment systems </a:t>
            </a:r>
          </a:p>
          <a:p>
            <a:pPr lvl="1" algn="just"/>
            <a:r>
              <a:rPr lang="en-GB" dirty="0" smtClean="0"/>
              <a:t>These are systems that are primarily for personal use and which are intended to entertain the user. </a:t>
            </a:r>
          </a:p>
          <a:p>
            <a:pPr algn="just"/>
            <a:r>
              <a:rPr lang="en-GB" b="1" dirty="0" smtClean="0"/>
              <a:t>Systems for </a:t>
            </a:r>
            <a:r>
              <a:rPr lang="en-GB" b="1" dirty="0" err="1" smtClean="0"/>
              <a:t>modeling</a:t>
            </a:r>
            <a:r>
              <a:rPr lang="en-GB" b="1" dirty="0" smtClean="0"/>
              <a:t> and simulation </a:t>
            </a:r>
          </a:p>
          <a:p>
            <a:pPr lvl="1" algn="just"/>
            <a:r>
              <a:rPr lang="en-GB" dirty="0" smtClean="0"/>
              <a:t>These are systems that are developed by scientists and engineers to model physical processes or situations, which include many, separate, interacting objects.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36</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a:t>
            </a:r>
            <a:r>
              <a:rPr lang="en-US" dirty="0" smtClean="0"/>
              <a:t>Types</a:t>
            </a:r>
            <a:endParaRPr lang="en-US" dirty="0"/>
          </a:p>
        </p:txBody>
      </p:sp>
      <p:sp>
        <p:nvSpPr>
          <p:cNvPr id="3" name="Content Placeholder 2"/>
          <p:cNvSpPr>
            <a:spLocks noGrp="1"/>
          </p:cNvSpPr>
          <p:nvPr>
            <p:ph idx="1"/>
          </p:nvPr>
        </p:nvSpPr>
        <p:spPr/>
        <p:txBody>
          <a:bodyPr/>
          <a:lstStyle/>
          <a:p>
            <a:pPr algn="just"/>
            <a:r>
              <a:rPr lang="en-GB" b="1" dirty="0" smtClean="0"/>
              <a:t>Data collection systems </a:t>
            </a:r>
            <a:r>
              <a:rPr lang="en-GB" i="1" dirty="0" smtClean="0"/>
              <a:t>	</a:t>
            </a:r>
          </a:p>
          <a:p>
            <a:pPr lvl="1" algn="just"/>
            <a:r>
              <a:rPr lang="en-GB" dirty="0" smtClean="0"/>
              <a:t>These are systems that collect data from their environment using a set of sensors and send that data to other systems for processing. </a:t>
            </a:r>
          </a:p>
          <a:p>
            <a:pPr algn="just"/>
            <a:r>
              <a:rPr lang="en-GB" b="1" dirty="0" smtClean="0"/>
              <a:t>Systems of systems </a:t>
            </a:r>
          </a:p>
          <a:p>
            <a:pPr lvl="1" algn="just"/>
            <a:r>
              <a:rPr lang="en-GB" dirty="0" smtClean="0"/>
              <a:t>These are systems that are composed of a number of other software systems.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37</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t>
            </a:r>
            <a:r>
              <a:rPr lang="en-US" dirty="0" smtClean="0"/>
              <a:t>Engineering </a:t>
            </a:r>
            <a:r>
              <a:rPr lang="en-US" dirty="0"/>
              <a:t>F</a:t>
            </a:r>
            <a:r>
              <a:rPr lang="en-US" dirty="0" smtClean="0"/>
              <a:t>undamentals</a:t>
            </a:r>
            <a:endParaRPr lang="en-US" dirty="0"/>
          </a:p>
        </p:txBody>
      </p:sp>
      <p:sp>
        <p:nvSpPr>
          <p:cNvPr id="3" name="Content Placeholder 2"/>
          <p:cNvSpPr>
            <a:spLocks noGrp="1"/>
          </p:cNvSpPr>
          <p:nvPr>
            <p:ph idx="1"/>
          </p:nvPr>
        </p:nvSpPr>
        <p:spPr/>
        <p:txBody>
          <a:bodyPr/>
          <a:lstStyle/>
          <a:p>
            <a:pPr algn="just"/>
            <a:r>
              <a:rPr lang="en-US" dirty="0" smtClean="0"/>
              <a:t>Some fundamental principles apply to all types of software system, irrespective of the development techniques used:</a:t>
            </a:r>
          </a:p>
          <a:p>
            <a:pPr lvl="1" algn="just"/>
            <a:r>
              <a:rPr lang="en-GB" dirty="0" smtClean="0"/>
              <a:t>Systems should be developed using </a:t>
            </a:r>
            <a:r>
              <a:rPr lang="en-GB" b="1" dirty="0" smtClean="0"/>
              <a:t>a managed and understood development process</a:t>
            </a:r>
            <a:r>
              <a:rPr lang="en-GB" dirty="0" smtClean="0"/>
              <a:t>. Of course, different processes are used for different types of software.</a:t>
            </a:r>
          </a:p>
          <a:p>
            <a:pPr lvl="1" algn="just"/>
            <a:r>
              <a:rPr lang="en-GB" b="1" dirty="0" smtClean="0"/>
              <a:t>Dependability and performance</a:t>
            </a:r>
            <a:r>
              <a:rPr lang="en-GB" dirty="0" smtClean="0"/>
              <a:t> are important for all types of system. </a:t>
            </a:r>
          </a:p>
          <a:p>
            <a:pPr lvl="1" algn="just"/>
            <a:r>
              <a:rPr lang="en-GB" dirty="0" smtClean="0"/>
              <a:t>Understanding and managing the </a:t>
            </a:r>
            <a:r>
              <a:rPr lang="en-GB" b="1" dirty="0" smtClean="0"/>
              <a:t>software specification and requirements</a:t>
            </a:r>
            <a:r>
              <a:rPr lang="en-GB" dirty="0" smtClean="0"/>
              <a:t> (what the software should do) are important. </a:t>
            </a:r>
          </a:p>
          <a:p>
            <a:pPr lvl="1" algn="just"/>
            <a:r>
              <a:rPr lang="en-GB" dirty="0" smtClean="0"/>
              <a:t>Where appropriate, you should </a:t>
            </a:r>
            <a:r>
              <a:rPr lang="en-GB" b="1" dirty="0" smtClean="0"/>
              <a:t>reuse software </a:t>
            </a:r>
            <a:r>
              <a:rPr lang="en-GB" dirty="0" smtClean="0"/>
              <a:t>that has already been developed rather than write new software.</a:t>
            </a:r>
          </a:p>
          <a:p>
            <a:pPr lvl="1" algn="just"/>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38</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39</a:t>
            </a:fld>
            <a:endParaRPr lang="en-US"/>
          </a:p>
        </p:txBody>
      </p:sp>
      <p:sp>
        <p:nvSpPr>
          <p:cNvPr id="8" name="TextBox 7"/>
          <p:cNvSpPr txBox="1"/>
          <p:nvPr/>
        </p:nvSpPr>
        <p:spPr>
          <a:xfrm>
            <a:off x="2014537" y="3129557"/>
            <a:ext cx="5114925" cy="769441"/>
          </a:xfrm>
          <a:prstGeom prst="rect">
            <a:avLst/>
          </a:prstGeom>
          <a:noFill/>
        </p:spPr>
        <p:txBody>
          <a:bodyPr wrap="square" rtlCol="0">
            <a:spAutoFit/>
          </a:bodyPr>
          <a:lstStyle/>
          <a:p>
            <a:pPr algn="ctr"/>
            <a:r>
              <a:rPr lang="en-US" sz="4400" b="1" dirty="0" smtClean="0"/>
              <a:t>THANK YOU</a:t>
            </a:r>
            <a:endParaRPr lang="en-US" sz="4400" b="1" dirty="0"/>
          </a:p>
        </p:txBody>
      </p:sp>
      <p:sp>
        <p:nvSpPr>
          <p:cNvPr id="5" name="Footer Placeholder 6"/>
          <p:cNvSpPr>
            <a:spLocks noGrp="1"/>
          </p:cNvSpPr>
          <p:nvPr>
            <p:ph type="ftr" sz="quarter" idx="10"/>
          </p:nvPr>
        </p:nvSpPr>
        <p:spPr>
          <a:xfrm>
            <a:off x="3124200" y="6356350"/>
            <a:ext cx="2895600" cy="365125"/>
          </a:xfrm>
        </p:spPr>
        <p:txBody>
          <a:bodyPr/>
          <a:lstStyle/>
          <a:p>
            <a:r>
              <a:rPr lang="en-US" dirty="0" smtClean="0"/>
              <a:t>Chapter 1 Introduction</a:t>
            </a:r>
            <a:endParaRPr lang="en-US" dirty="0"/>
          </a:p>
        </p:txBody>
      </p:sp>
    </p:spTree>
    <p:extLst>
      <p:ext uri="{BB962C8B-B14F-4D97-AF65-F5344CB8AC3E}">
        <p14:creationId xmlns:p14="http://schemas.microsoft.com/office/powerpoint/2010/main" val="42403193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Outcomes</a:t>
            </a:r>
            <a:endParaRPr lang="en-US" dirty="0"/>
          </a:p>
        </p:txBody>
      </p:sp>
      <p:sp>
        <p:nvSpPr>
          <p:cNvPr id="3" name="Content Placeholder 2"/>
          <p:cNvSpPr>
            <a:spLocks noGrp="1"/>
          </p:cNvSpPr>
          <p:nvPr>
            <p:ph idx="1"/>
          </p:nvPr>
        </p:nvSpPr>
        <p:spPr/>
        <p:txBody>
          <a:bodyPr/>
          <a:lstStyle/>
          <a:p>
            <a:pPr marL="0" indent="0" algn="just">
              <a:buNone/>
            </a:pPr>
            <a:r>
              <a:rPr lang="en-MY" sz="2000" b="1" dirty="0" smtClean="0"/>
              <a:t>CO1: </a:t>
            </a:r>
            <a:r>
              <a:rPr lang="en-US" sz="2000" dirty="0" smtClean="0"/>
              <a:t>Understand </a:t>
            </a:r>
            <a:r>
              <a:rPr lang="en-US" sz="2000" dirty="0"/>
              <a:t>and applying the fundamentals of software development process</a:t>
            </a:r>
            <a:r>
              <a:rPr lang="en-US" sz="2000" dirty="0" smtClean="0"/>
              <a:t>.</a:t>
            </a:r>
          </a:p>
          <a:p>
            <a:pPr marL="0" indent="0" algn="just">
              <a:buNone/>
            </a:pPr>
            <a:endParaRPr lang="en-US" sz="2000" dirty="0"/>
          </a:p>
          <a:p>
            <a:pPr marL="0" indent="0" algn="just">
              <a:buNone/>
            </a:pPr>
            <a:r>
              <a:rPr lang="en-MY" sz="2000" b="1" dirty="0" smtClean="0"/>
              <a:t>CO2: </a:t>
            </a:r>
            <a:r>
              <a:rPr lang="en-US" sz="2000" dirty="0" smtClean="0"/>
              <a:t>Analyze </a:t>
            </a:r>
            <a:r>
              <a:rPr lang="en-US" sz="2000" dirty="0"/>
              <a:t>the user requirements, and designing different kind of system and architectural models for building software systems.</a:t>
            </a:r>
            <a:endParaRPr lang="en-MY" sz="2000" dirty="0" smtClean="0"/>
          </a:p>
          <a:p>
            <a:pPr marL="0" indent="0" algn="just">
              <a:buNone/>
            </a:pPr>
            <a:endParaRPr lang="en-MY" sz="2000" dirty="0"/>
          </a:p>
          <a:p>
            <a:pPr marL="0" indent="0" algn="just">
              <a:buNone/>
            </a:pPr>
            <a:r>
              <a:rPr lang="en-MY" sz="2000" b="1" dirty="0" smtClean="0"/>
              <a:t>CO3: </a:t>
            </a:r>
            <a:r>
              <a:rPr lang="en-US" sz="2000" dirty="0"/>
              <a:t>Develop testing mechanisms for assuring software quality including the dependability and availability</a:t>
            </a:r>
            <a:r>
              <a:rPr lang="en-US" sz="2000" dirty="0" smtClean="0"/>
              <a:t>.</a:t>
            </a:r>
          </a:p>
          <a:p>
            <a:pPr marL="0" indent="0" algn="just">
              <a:buNone/>
            </a:pPr>
            <a:endParaRPr lang="en-US" sz="2000" dirty="0"/>
          </a:p>
          <a:p>
            <a:pPr marL="0" indent="0" algn="just">
              <a:buNone/>
            </a:pPr>
            <a:r>
              <a:rPr lang="en-US" sz="2000" b="1" dirty="0"/>
              <a:t>CO4: </a:t>
            </a:r>
            <a:r>
              <a:rPr lang="en-US" sz="2000" dirty="0"/>
              <a:t>Develop the communication skill by presenting topics on software engineering.</a:t>
            </a:r>
            <a:endParaRPr lang="en-US" sz="2000" dirty="0"/>
          </a:p>
        </p:txBody>
      </p:sp>
      <p:sp>
        <p:nvSpPr>
          <p:cNvPr id="9" name="Slide Number Placeholder 8"/>
          <p:cNvSpPr>
            <a:spLocks noGrp="1"/>
          </p:cNvSpPr>
          <p:nvPr>
            <p:ph type="sldNum" sz="quarter" idx="12"/>
          </p:nvPr>
        </p:nvSpPr>
        <p:spPr/>
        <p:txBody>
          <a:bodyPr/>
          <a:lstStyle/>
          <a:p>
            <a:fld id="{1D5CD492-2BC6-F348-9965-EC1D86DF57A8}" type="slidenum">
              <a:rPr lang="en-US" smtClean="0"/>
              <a:t>4</a:t>
            </a:fld>
            <a:endParaRPr lang="en-US"/>
          </a:p>
        </p:txBody>
      </p:sp>
    </p:spTree>
    <p:extLst>
      <p:ext uri="{BB962C8B-B14F-4D97-AF65-F5344CB8AC3E}">
        <p14:creationId xmlns:p14="http://schemas.microsoft.com/office/powerpoint/2010/main" val="1329500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OBE-based Assessment</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285068127"/>
              </p:ext>
            </p:extLst>
          </p:nvPr>
        </p:nvGraphicFramePr>
        <p:xfrm>
          <a:off x="1023043" y="2579582"/>
          <a:ext cx="7106970" cy="2140842"/>
        </p:xfrm>
        <a:graphic>
          <a:graphicData uri="http://schemas.openxmlformats.org/drawingml/2006/table">
            <a:tbl>
              <a:tblPr bandRow="1">
                <a:tableStyleId>{5940675A-B579-460E-94D1-54222C63F5DA}</a:tableStyleId>
              </a:tblPr>
              <a:tblGrid>
                <a:gridCol w="2393145"/>
                <a:gridCol w="2903131"/>
                <a:gridCol w="1810694"/>
              </a:tblGrid>
              <a:tr h="0">
                <a:tc gridSpan="2">
                  <a:txBody>
                    <a:bodyPr/>
                    <a:lstStyle/>
                    <a:p>
                      <a:pPr marL="0" marR="0" algn="ctr">
                        <a:lnSpc>
                          <a:spcPct val="107000"/>
                        </a:lnSpc>
                        <a:spcBef>
                          <a:spcPts val="0"/>
                        </a:spcBef>
                        <a:spcAft>
                          <a:spcPts val="800"/>
                        </a:spcAft>
                      </a:pPr>
                      <a:r>
                        <a:rPr lang="en-MY" sz="2000" b="1" dirty="0">
                          <a:effectLst/>
                          <a:latin typeface="Arial" panose="020B0604020202020204" pitchFamily="34" charset="0"/>
                          <a:cs typeface="Arial" panose="020B0604020202020204" pitchFamily="34" charset="0"/>
                        </a:rPr>
                        <a:t>Components</a:t>
                      </a:r>
                      <a:endParaRPr lang="en-US" sz="20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800"/>
                        </a:spcAft>
                      </a:pPr>
                      <a:r>
                        <a:rPr lang="en-MY" sz="2000" b="1" dirty="0">
                          <a:effectLst/>
                          <a:latin typeface="Arial" panose="020B0604020202020204" pitchFamily="34" charset="0"/>
                          <a:cs typeface="Arial" panose="020B0604020202020204" pitchFamily="34" charset="0"/>
                        </a:rPr>
                        <a:t>Grading</a:t>
                      </a:r>
                      <a:endParaRPr lang="en-US" sz="20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r>
              <a:tr h="0">
                <a:tc rowSpan="3">
                  <a:txBody>
                    <a:bodyPr/>
                    <a:lstStyle/>
                    <a:p>
                      <a:pPr marL="0" marR="0" algn="ctr">
                        <a:lnSpc>
                          <a:spcPct val="107000"/>
                        </a:lnSpc>
                        <a:spcBef>
                          <a:spcPts val="0"/>
                        </a:spcBef>
                        <a:spcAft>
                          <a:spcPts val="800"/>
                        </a:spcAft>
                      </a:pPr>
                      <a:r>
                        <a:rPr lang="en-MY" sz="2000" dirty="0">
                          <a:effectLst/>
                          <a:latin typeface="Arial" panose="020B0604020202020204" pitchFamily="34" charset="0"/>
                          <a:cs typeface="Arial" panose="020B0604020202020204" pitchFamily="34" charset="0"/>
                        </a:rPr>
                        <a:t>Continuous Assessment (40%)</a:t>
                      </a:r>
                      <a:endParaRPr lang="en-US"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800"/>
                        </a:spcAft>
                      </a:pPr>
                      <a:r>
                        <a:rPr lang="en-MY" sz="2000" dirty="0" smtClean="0">
                          <a:effectLst/>
                          <a:latin typeface="Arial" panose="020B0604020202020204" pitchFamily="34" charset="0"/>
                          <a:cs typeface="Arial" panose="020B0604020202020204" pitchFamily="34" charset="0"/>
                        </a:rPr>
                        <a:t>Class Test </a:t>
                      </a:r>
                      <a:r>
                        <a:rPr lang="en-MY" sz="2000" dirty="0">
                          <a:effectLst/>
                          <a:latin typeface="Arial" panose="020B0604020202020204" pitchFamily="34" charset="0"/>
                          <a:cs typeface="Arial" panose="020B0604020202020204" pitchFamily="34" charset="0"/>
                        </a:rPr>
                        <a:t>1-3</a:t>
                      </a:r>
                      <a:endParaRPr lang="en-US"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800"/>
                        </a:spcAft>
                      </a:pPr>
                      <a:r>
                        <a:rPr lang="en-MY" sz="2000">
                          <a:effectLst/>
                          <a:latin typeface="Arial" panose="020B0604020202020204" pitchFamily="34" charset="0"/>
                          <a:cs typeface="Arial" panose="020B0604020202020204" pitchFamily="34" charset="0"/>
                        </a:rPr>
                        <a:t>20%</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r>
              <a:tr h="156210">
                <a:tc vMerge="1">
                  <a:txBody>
                    <a:bodyPr/>
                    <a:lstStyle/>
                    <a:p>
                      <a:endParaRPr lang="en-US"/>
                    </a:p>
                  </a:txBody>
                  <a:tcPr/>
                </a:tc>
                <a:tc>
                  <a:txBody>
                    <a:bodyPr/>
                    <a:lstStyle/>
                    <a:p>
                      <a:pPr marL="0" marR="0" algn="ctr">
                        <a:lnSpc>
                          <a:spcPct val="107000"/>
                        </a:lnSpc>
                        <a:spcBef>
                          <a:spcPts val="0"/>
                        </a:spcBef>
                        <a:spcAft>
                          <a:spcPts val="800"/>
                        </a:spcAft>
                      </a:pPr>
                      <a:r>
                        <a:rPr lang="en-MY" sz="2000" dirty="0">
                          <a:effectLst/>
                          <a:latin typeface="Arial" panose="020B0604020202020204" pitchFamily="34" charset="0"/>
                          <a:cs typeface="Arial" panose="020B0604020202020204" pitchFamily="34" charset="0"/>
                        </a:rPr>
                        <a:t>Class </a:t>
                      </a:r>
                      <a:r>
                        <a:rPr lang="en-MY" sz="2000" dirty="0" smtClean="0">
                          <a:effectLst/>
                          <a:latin typeface="Arial" panose="020B0604020202020204" pitchFamily="34" charset="0"/>
                          <a:cs typeface="Arial" panose="020B0604020202020204" pitchFamily="34" charset="0"/>
                        </a:rPr>
                        <a:t>Participation/Attendance</a:t>
                      </a:r>
                      <a:endParaRPr lang="en-US"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800"/>
                        </a:spcAft>
                      </a:pPr>
                      <a:r>
                        <a:rPr lang="en-MY" sz="2000">
                          <a:effectLst/>
                          <a:latin typeface="Arial" panose="020B0604020202020204" pitchFamily="34" charset="0"/>
                          <a:cs typeface="Arial" panose="020B0604020202020204" pitchFamily="34" charset="0"/>
                        </a:rPr>
                        <a:t>5%</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r>
              <a:tr h="0">
                <a:tc vMerge="1">
                  <a:txBody>
                    <a:bodyPr/>
                    <a:lstStyle/>
                    <a:p>
                      <a:endParaRPr lang="en-US"/>
                    </a:p>
                  </a:txBody>
                  <a:tcPr/>
                </a:tc>
                <a:tc>
                  <a:txBody>
                    <a:bodyPr/>
                    <a:lstStyle/>
                    <a:p>
                      <a:pPr marL="0" marR="0" algn="ctr">
                        <a:lnSpc>
                          <a:spcPct val="107000"/>
                        </a:lnSpc>
                        <a:spcBef>
                          <a:spcPts val="0"/>
                        </a:spcBef>
                        <a:spcAft>
                          <a:spcPts val="800"/>
                        </a:spcAft>
                      </a:pPr>
                      <a:r>
                        <a:rPr lang="en-MY" sz="2000" dirty="0">
                          <a:effectLst/>
                          <a:latin typeface="Arial" panose="020B0604020202020204" pitchFamily="34" charset="0"/>
                          <a:cs typeface="Arial" panose="020B0604020202020204" pitchFamily="34" charset="0"/>
                        </a:rPr>
                        <a:t>Mid term</a:t>
                      </a:r>
                      <a:endParaRPr lang="en-US"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800"/>
                        </a:spcAft>
                      </a:pPr>
                      <a:r>
                        <a:rPr lang="en-MY" sz="2000" dirty="0">
                          <a:effectLst/>
                          <a:latin typeface="Arial" panose="020B0604020202020204" pitchFamily="34" charset="0"/>
                          <a:cs typeface="Arial" panose="020B0604020202020204" pitchFamily="34" charset="0"/>
                        </a:rPr>
                        <a:t>15%</a:t>
                      </a:r>
                      <a:endParaRPr lang="en-US"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r>
              <a:tr h="0">
                <a:tc gridSpan="2">
                  <a:txBody>
                    <a:bodyPr/>
                    <a:lstStyle/>
                    <a:p>
                      <a:pPr marL="0" marR="0" algn="ctr">
                        <a:lnSpc>
                          <a:spcPct val="107000"/>
                        </a:lnSpc>
                        <a:spcBef>
                          <a:spcPts val="0"/>
                        </a:spcBef>
                        <a:spcAft>
                          <a:spcPts val="800"/>
                        </a:spcAft>
                      </a:pPr>
                      <a:r>
                        <a:rPr lang="en-MY" sz="2000" dirty="0">
                          <a:effectLst/>
                          <a:latin typeface="Arial" panose="020B0604020202020204" pitchFamily="34" charset="0"/>
                          <a:cs typeface="Arial" panose="020B0604020202020204" pitchFamily="34" charset="0"/>
                        </a:rPr>
                        <a:t>Final Exam</a:t>
                      </a:r>
                      <a:endParaRPr lang="en-US"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800"/>
                        </a:spcAft>
                      </a:pPr>
                      <a:r>
                        <a:rPr lang="en-MY" sz="2000" dirty="0">
                          <a:effectLst/>
                          <a:latin typeface="Arial" panose="020B0604020202020204" pitchFamily="34" charset="0"/>
                          <a:cs typeface="Arial" panose="020B0604020202020204" pitchFamily="34" charset="0"/>
                        </a:rPr>
                        <a:t>60%</a:t>
                      </a:r>
                      <a:endParaRPr lang="en-US"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r>
              <a:tr h="0">
                <a:tc gridSpan="2">
                  <a:txBody>
                    <a:bodyPr/>
                    <a:lstStyle/>
                    <a:p>
                      <a:pPr marL="0" marR="0" algn="ctr">
                        <a:lnSpc>
                          <a:spcPct val="107000"/>
                        </a:lnSpc>
                        <a:spcBef>
                          <a:spcPts val="0"/>
                        </a:spcBef>
                        <a:spcAft>
                          <a:spcPts val="800"/>
                        </a:spcAft>
                      </a:pPr>
                      <a:r>
                        <a:rPr lang="en-MY" sz="2000" b="1" dirty="0">
                          <a:effectLst/>
                          <a:latin typeface="Arial" panose="020B0604020202020204" pitchFamily="34" charset="0"/>
                          <a:cs typeface="Arial" panose="020B0604020202020204" pitchFamily="34" charset="0"/>
                        </a:rPr>
                        <a:t>Total Marks</a:t>
                      </a:r>
                      <a:endParaRPr lang="en-US" sz="20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800"/>
                        </a:spcAft>
                      </a:pPr>
                      <a:r>
                        <a:rPr lang="en-MY" sz="2000" dirty="0">
                          <a:effectLst/>
                          <a:latin typeface="Arial" panose="020B0604020202020204" pitchFamily="34" charset="0"/>
                          <a:cs typeface="Arial" panose="020B0604020202020204" pitchFamily="34" charset="0"/>
                        </a:rPr>
                        <a:t>100%</a:t>
                      </a:r>
                      <a:endParaRPr lang="en-US"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8198423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Text/Reference Books</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6</a:t>
            </a:fld>
            <a:endParaRPr lang="en-US"/>
          </a:p>
        </p:txBody>
      </p:sp>
      <p:sp>
        <p:nvSpPr>
          <p:cNvPr id="6" name="Content Placeholder 2"/>
          <p:cNvSpPr>
            <a:spLocks noGrp="1"/>
          </p:cNvSpPr>
          <p:nvPr>
            <p:ph idx="1"/>
          </p:nvPr>
        </p:nvSpPr>
        <p:spPr>
          <a:xfrm>
            <a:off x="457200" y="1600200"/>
            <a:ext cx="8229600" cy="4525963"/>
          </a:xfrm>
        </p:spPr>
        <p:txBody>
          <a:bodyPr/>
          <a:lstStyle/>
          <a:p>
            <a:pPr marL="457200" indent="-457200">
              <a:lnSpc>
                <a:spcPct val="150000"/>
              </a:lnSpc>
              <a:buFont typeface="+mj-lt"/>
              <a:buAutoNum type="arabicPeriod"/>
            </a:pPr>
            <a:r>
              <a:rPr lang="en-MY" sz="2000" b="1" dirty="0" smtClean="0"/>
              <a:t>Software </a:t>
            </a:r>
            <a:r>
              <a:rPr lang="en-MY" sz="2000" b="1" dirty="0"/>
              <a:t>Engineering (10th Edition) by Ian </a:t>
            </a:r>
            <a:r>
              <a:rPr lang="en-MY" sz="2000" b="1" dirty="0" err="1"/>
              <a:t>Sommerville</a:t>
            </a:r>
            <a:r>
              <a:rPr lang="en-MY" sz="2000" b="1" dirty="0"/>
              <a:t> </a:t>
            </a:r>
            <a:endParaRPr lang="en-US" sz="2000" b="1" dirty="0"/>
          </a:p>
          <a:p>
            <a:pPr marL="457200" indent="-457200">
              <a:lnSpc>
                <a:spcPct val="150000"/>
              </a:lnSpc>
              <a:buFont typeface="+mj-lt"/>
              <a:buAutoNum type="arabicPeriod"/>
            </a:pPr>
            <a:r>
              <a:rPr lang="en-MY" sz="2000" dirty="0" smtClean="0"/>
              <a:t>Software </a:t>
            </a:r>
            <a:r>
              <a:rPr lang="en-MY" sz="2000" dirty="0"/>
              <a:t>Engineering – a practitioner’s Approach (7th Edition) by Roger S. Pressman </a:t>
            </a:r>
            <a:endParaRPr lang="en-US" sz="2000" dirty="0"/>
          </a:p>
          <a:p>
            <a:pPr marL="457200" indent="-457200">
              <a:lnSpc>
                <a:spcPct val="150000"/>
              </a:lnSpc>
              <a:buFont typeface="+mj-lt"/>
              <a:buAutoNum type="arabicPeriod"/>
            </a:pPr>
            <a:r>
              <a:rPr lang="en-MY" sz="2000" dirty="0" smtClean="0"/>
              <a:t>Software </a:t>
            </a:r>
            <a:r>
              <a:rPr lang="en-MY" sz="2000" dirty="0"/>
              <a:t>Engineering: Principles and Practice (3rd Edition) by Hans van </a:t>
            </a:r>
            <a:r>
              <a:rPr lang="en-MY" sz="2000" dirty="0" err="1"/>
              <a:t>Vliet</a:t>
            </a:r>
            <a:r>
              <a:rPr lang="en-MY" sz="2000" dirty="0"/>
              <a:t> </a:t>
            </a:r>
            <a:endParaRPr lang="en-US" sz="2000" dirty="0"/>
          </a:p>
          <a:p>
            <a:pPr marL="0" indent="0" algn="just">
              <a:buNone/>
            </a:pPr>
            <a:endParaRPr lang="en-US" sz="2000" dirty="0"/>
          </a:p>
        </p:txBody>
      </p:sp>
    </p:spTree>
    <p:extLst>
      <p:ext uri="{BB962C8B-B14F-4D97-AF65-F5344CB8AC3E}">
        <p14:creationId xmlns:p14="http://schemas.microsoft.com/office/powerpoint/2010/main" val="15005523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algn="ctr" eaLnBrk="1" hangingPunct="1"/>
            <a:r>
              <a:rPr lang="en-US" dirty="0" smtClean="0"/>
              <a:t>Chapter 1- Introduction</a:t>
            </a:r>
          </a:p>
        </p:txBody>
      </p:sp>
      <p:sp>
        <p:nvSpPr>
          <p:cNvPr id="2" name="Footer Placeholder 1"/>
          <p:cNvSpPr>
            <a:spLocks noGrp="1"/>
          </p:cNvSpPr>
          <p:nvPr>
            <p:ph type="ftr" sz="quarter" idx="10"/>
          </p:nvPr>
        </p:nvSpPr>
        <p:spPr/>
        <p:txBody>
          <a:bodyPr/>
          <a:lstStyle/>
          <a:p>
            <a:r>
              <a:rPr lang="en-US" smtClean="0"/>
              <a:t>Chapter 1 Introduction</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7</a:t>
            </a:fld>
            <a:endParaRPr lang="en-US"/>
          </a:p>
        </p:txBody>
      </p:sp>
    </p:spTree>
    <p:extLst>
      <p:ext uri="{BB962C8B-B14F-4D97-AF65-F5344CB8AC3E}">
        <p14:creationId xmlns:p14="http://schemas.microsoft.com/office/powerpoint/2010/main" val="27945417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a:t>
            </a:r>
            <a:r>
              <a:rPr lang="en-US" dirty="0" smtClean="0"/>
              <a:t>Covered</a:t>
            </a:r>
            <a:endParaRPr lang="en-US" dirty="0"/>
          </a:p>
        </p:txBody>
      </p:sp>
      <p:sp>
        <p:nvSpPr>
          <p:cNvPr id="3" name="Content Placeholder 2"/>
          <p:cNvSpPr>
            <a:spLocks noGrp="1"/>
          </p:cNvSpPr>
          <p:nvPr>
            <p:ph idx="1"/>
          </p:nvPr>
        </p:nvSpPr>
        <p:spPr/>
        <p:txBody>
          <a:bodyPr/>
          <a:lstStyle/>
          <a:p>
            <a:r>
              <a:rPr lang="en-US" sz="2800" dirty="0" smtClean="0"/>
              <a:t>Introduction </a:t>
            </a:r>
          </a:p>
          <a:p>
            <a:endParaRPr lang="en-US" sz="2800" dirty="0" smtClean="0"/>
          </a:p>
          <a:p>
            <a:pPr lvl="1"/>
            <a:r>
              <a:rPr lang="en-US" sz="2400" dirty="0"/>
              <a:t>B</a:t>
            </a:r>
            <a:r>
              <a:rPr lang="en-US" sz="2400" dirty="0" smtClean="0"/>
              <a:t>asic concept of software engineering</a:t>
            </a:r>
          </a:p>
          <a:p>
            <a:pPr lvl="1"/>
            <a:endParaRPr lang="en-US" sz="2400" dirty="0" smtClean="0"/>
          </a:p>
          <a:p>
            <a:pPr lvl="1"/>
            <a:r>
              <a:rPr lang="en-US" sz="2400" dirty="0" smtClean="0"/>
              <a:t>Professional software development</a:t>
            </a:r>
            <a:endParaRPr lang="en-US" sz="2400" dirty="0" smtClean="0"/>
          </a:p>
          <a:p>
            <a:endParaRPr lang="en-US" dirty="0" smtClean="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8</a:t>
            </a:fld>
            <a:endParaRPr lang="en-US"/>
          </a:p>
        </p:txBody>
      </p:sp>
    </p:spTree>
    <p:extLst>
      <p:ext uri="{BB962C8B-B14F-4D97-AF65-F5344CB8AC3E}">
        <p14:creationId xmlns:p14="http://schemas.microsoft.com/office/powerpoint/2010/main" val="40579233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Importance of Software Engineering</a:t>
            </a:r>
            <a:endParaRPr lang="en-GB" dirty="0"/>
          </a:p>
        </p:txBody>
      </p:sp>
      <p:sp>
        <p:nvSpPr>
          <p:cNvPr id="64517" name="Rectangle 5"/>
          <p:cNvSpPr>
            <a:spLocks noGrp="1" noChangeArrowheads="1"/>
          </p:cNvSpPr>
          <p:nvPr>
            <p:ph idx="1"/>
          </p:nvPr>
        </p:nvSpPr>
        <p:spPr/>
        <p:txBody>
          <a:bodyPr/>
          <a:lstStyle/>
          <a:p>
            <a:pPr algn="just"/>
            <a:r>
              <a:rPr lang="en-GB" sz="2100" dirty="0" smtClean="0"/>
              <a:t>The economies of </a:t>
            </a:r>
            <a:r>
              <a:rPr lang="en-GB" sz="2100" dirty="0" smtClean="0"/>
              <a:t>all</a:t>
            </a:r>
            <a:r>
              <a:rPr lang="en-GB" sz="2100" dirty="0" smtClean="0"/>
              <a:t> </a:t>
            </a:r>
            <a:r>
              <a:rPr lang="en-GB" sz="2100" dirty="0" smtClean="0"/>
              <a:t>developed nations are </a:t>
            </a:r>
            <a:r>
              <a:rPr lang="en-GB" sz="2100" dirty="0" smtClean="0"/>
              <a:t>dependent </a:t>
            </a:r>
            <a:r>
              <a:rPr lang="en-GB" sz="2100" dirty="0" smtClean="0"/>
              <a:t>on software</a:t>
            </a:r>
            <a:r>
              <a:rPr lang="en-GB" sz="2100" dirty="0" smtClean="0"/>
              <a:t>.</a:t>
            </a:r>
          </a:p>
          <a:p>
            <a:pPr algn="just"/>
            <a:endParaRPr lang="en-GB" sz="2100" dirty="0" smtClean="0"/>
          </a:p>
          <a:p>
            <a:pPr algn="just"/>
            <a:r>
              <a:rPr lang="en-GB" sz="2100" dirty="0" smtClean="0"/>
              <a:t>More and more systems </a:t>
            </a:r>
            <a:r>
              <a:rPr lang="en-GB" sz="2100" dirty="0" smtClean="0"/>
              <a:t>are becoming </a:t>
            </a:r>
            <a:r>
              <a:rPr lang="en-GB" sz="2100" dirty="0" smtClean="0"/>
              <a:t>software </a:t>
            </a:r>
            <a:r>
              <a:rPr lang="en-GB" sz="2100" dirty="0" smtClean="0"/>
              <a:t>controlled.</a:t>
            </a:r>
          </a:p>
          <a:p>
            <a:pPr algn="just"/>
            <a:endParaRPr lang="en-GB" sz="2100" dirty="0" smtClean="0"/>
          </a:p>
          <a:p>
            <a:pPr algn="just"/>
            <a:r>
              <a:rPr lang="en-GB" sz="2100" dirty="0" smtClean="0"/>
              <a:t>Automation through software simplifies different system/process of our daily life activities. </a:t>
            </a:r>
            <a:endParaRPr lang="en-GB" sz="2100" dirty="0" smtClean="0"/>
          </a:p>
          <a:p>
            <a:pPr algn="just"/>
            <a:endParaRPr lang="en-GB" sz="2100" dirty="0" smtClean="0"/>
          </a:p>
          <a:p>
            <a:pPr algn="just"/>
            <a:r>
              <a:rPr lang="en-GB" sz="2100" dirty="0" smtClean="0"/>
              <a:t>Software engineering is </a:t>
            </a:r>
            <a:r>
              <a:rPr lang="en-GB" sz="2100" dirty="0" smtClean="0"/>
              <a:t>not only limited to development but</a:t>
            </a:r>
            <a:r>
              <a:rPr lang="en-GB" sz="2100" dirty="0" smtClean="0"/>
              <a:t> also </a:t>
            </a:r>
            <a:r>
              <a:rPr lang="en-GB" sz="2100" dirty="0" smtClean="0"/>
              <a:t>concerned </a:t>
            </a:r>
            <a:r>
              <a:rPr lang="en-GB" sz="2100" dirty="0" smtClean="0"/>
              <a:t>with theories, methods and tools for professional </a:t>
            </a:r>
            <a:r>
              <a:rPr lang="en-GB" sz="2100" dirty="0" smtClean="0"/>
              <a:t>software development.</a:t>
            </a:r>
          </a:p>
          <a:p>
            <a:pPr algn="just"/>
            <a:endParaRPr lang="en-GB" sz="2000" dirty="0" smtClean="0"/>
          </a:p>
          <a:p>
            <a:pPr marL="0" indent="0" algn="just">
              <a:buNone/>
            </a:pPr>
            <a:endParaRPr lang="en-GB" sz="2000"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9</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2639</TotalTime>
  <Words>2351</Words>
  <Application>Microsoft Office PowerPoint</Application>
  <PresentationFormat>On-screen Show (4:3)</PresentationFormat>
  <Paragraphs>308</Paragraphs>
  <Slides>39</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MS PGothic</vt:lpstr>
      <vt:lpstr>Arial</vt:lpstr>
      <vt:lpstr>Calibri</vt:lpstr>
      <vt:lpstr>Comic Sans MS</vt:lpstr>
      <vt:lpstr>Symbol</vt:lpstr>
      <vt:lpstr>Times New Roman</vt:lpstr>
      <vt:lpstr>Wingdings</vt:lpstr>
      <vt:lpstr>SE10 slides</vt:lpstr>
      <vt:lpstr>Software Engineering</vt:lpstr>
      <vt:lpstr>Course Teachers</vt:lpstr>
      <vt:lpstr>Course Objectives</vt:lpstr>
      <vt:lpstr>Course Outcomes</vt:lpstr>
      <vt:lpstr>OBE-based Assessment</vt:lpstr>
      <vt:lpstr>Text/Reference Books</vt:lpstr>
      <vt:lpstr>Chapter 1- Introduction</vt:lpstr>
      <vt:lpstr>Topics Covered</vt:lpstr>
      <vt:lpstr>Importance of Software Engineering</vt:lpstr>
      <vt:lpstr>Software Engineering</vt:lpstr>
      <vt:lpstr>Software Engineering</vt:lpstr>
      <vt:lpstr>The Role of Software Engineering</vt:lpstr>
      <vt:lpstr>The Role of Software Engineering</vt:lpstr>
      <vt:lpstr>The Role of Software Engineering</vt:lpstr>
      <vt:lpstr>The Role of Software Engineering</vt:lpstr>
      <vt:lpstr>The Role of Software Engineering</vt:lpstr>
      <vt:lpstr>Example: ATM Machine</vt:lpstr>
      <vt:lpstr>How ATM Machine Might Work</vt:lpstr>
      <vt:lpstr>Cartoon Strip: How ATM Machine Works</vt:lpstr>
      <vt:lpstr>Software Engineering Blueprints</vt:lpstr>
      <vt:lpstr>Second Law of Software Engineering</vt:lpstr>
      <vt:lpstr>Software Engineering Lifecycle</vt:lpstr>
      <vt:lpstr>Software Development Methods</vt:lpstr>
      <vt:lpstr>Professional Software Development</vt:lpstr>
      <vt:lpstr>Software Costs</vt:lpstr>
      <vt:lpstr>Software Project Failure</vt:lpstr>
      <vt:lpstr>Frequently asked questions about Software Engineering </vt:lpstr>
      <vt:lpstr>Frequently asked questions about software engineering</vt:lpstr>
      <vt:lpstr>Software Products</vt:lpstr>
      <vt:lpstr>Product Specification</vt:lpstr>
      <vt:lpstr>Essential Attributes of Good Software</vt:lpstr>
      <vt:lpstr>General Issues that Affect Software</vt:lpstr>
      <vt:lpstr>General issues that affect software</vt:lpstr>
      <vt:lpstr>Software Engineering Diversity</vt:lpstr>
      <vt:lpstr>Application Types</vt:lpstr>
      <vt:lpstr>Application Types</vt:lpstr>
      <vt:lpstr>Application Types</vt:lpstr>
      <vt:lpstr>Software Engineering Fundamentals</vt:lpstr>
      <vt:lpstr>PowerPoint Presentation</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USER</cp:lastModifiedBy>
  <cp:revision>84</cp:revision>
  <dcterms:created xsi:type="dcterms:W3CDTF">2009-12-29T10:39:27Z</dcterms:created>
  <dcterms:modified xsi:type="dcterms:W3CDTF">2021-10-03T04:53:09Z</dcterms:modified>
</cp:coreProperties>
</file>