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75" r:id="rId4"/>
    <p:sldId id="319" r:id="rId5"/>
    <p:sldId id="320" r:id="rId6"/>
    <p:sldId id="322" r:id="rId7"/>
    <p:sldId id="266" r:id="rId8"/>
    <p:sldId id="267" r:id="rId9"/>
    <p:sldId id="257" r:id="rId10"/>
    <p:sldId id="276" r:id="rId11"/>
    <p:sldId id="277" r:id="rId12"/>
    <p:sldId id="279" r:id="rId13"/>
    <p:sldId id="326" r:id="rId14"/>
    <p:sldId id="268" r:id="rId15"/>
    <p:sldId id="327" r:id="rId16"/>
    <p:sldId id="328" r:id="rId17"/>
    <p:sldId id="329" r:id="rId18"/>
    <p:sldId id="281" r:id="rId19"/>
    <p:sldId id="282" r:id="rId20"/>
    <p:sldId id="284" r:id="rId21"/>
    <p:sldId id="260" r:id="rId22"/>
    <p:sldId id="330" r:id="rId23"/>
    <p:sldId id="313" r:id="rId24"/>
    <p:sldId id="323" r:id="rId25"/>
    <p:sldId id="324" r:id="rId26"/>
    <p:sldId id="325" r:id="rId27"/>
    <p:sldId id="31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F7500-61A6-1B46-BFE9-84A47FCBACF4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8564-EF0D-A042-BC27-1B3545FB1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6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EE0B-1B05-7749-B899-6F74DDE1A0E0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F9A70-B2D4-284A-8EC0-58F351ADC0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1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government of a country with large areas of wilderness decides to deploy several hundred weather stations in remote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9A70-B2D4-284A-8EC0-58F351ADC0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080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1521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0622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0935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1605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4497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B181D-F970-9D40-A3F3-6428C2D2CD08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7BA0CB-B185-3348-A952-9596148E0C87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1F9F2-40BC-4247-AF52-E916F8277F54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E18FDE-8B89-014D-9E09-88E92608C990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6A322E-3A69-E449-863C-825BB5529FBC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25FDE-49A6-6141-A76E-F8B36E527AD5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F1A864-9692-7C48-86A8-471BE38BE38A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317AE-5266-2949-A00D-90DF6FB87874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D6EA3-265E-7C47-9585-BCB935633734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07D67-A850-8140-9E78-FE9A45C87BCD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63841-3D9E-874D-85D4-3E5933E9A537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1FEC4F5-3058-8B45-89B8-657A80A248D4}" type="datetime1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10 Sociotechnical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457200" y="1993900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/>
              <a:t>Chapter 10 – Sociotechnical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4301" y="5006566"/>
            <a:ext cx="3132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err="1"/>
              <a:t>Tarannum</a:t>
            </a:r>
            <a:r>
              <a:rPr lang="en-US" dirty="0"/>
              <a:t> </a:t>
            </a:r>
            <a:r>
              <a:rPr lang="en-US" dirty="0" err="1"/>
              <a:t>Zaki</a:t>
            </a:r>
            <a:endParaRPr lang="en-US" dirty="0"/>
          </a:p>
          <a:p>
            <a:pPr algn="r"/>
            <a:r>
              <a:rPr lang="en-US" dirty="0" err="1"/>
              <a:t>Dept</a:t>
            </a:r>
            <a:r>
              <a:rPr lang="en-US" dirty="0"/>
              <a:t> of CSE</a:t>
            </a:r>
          </a:p>
          <a:p>
            <a:pPr algn="r"/>
            <a:r>
              <a:rPr lang="en-US" dirty="0"/>
              <a:t>MIST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3165"/>
            <a:ext cx="367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CSE 319</a:t>
            </a:r>
          </a:p>
          <a:p>
            <a:r>
              <a:rPr lang="en-US" dirty="0"/>
              <a:t>Software Engineering </a:t>
            </a:r>
          </a:p>
          <a:p>
            <a:r>
              <a:rPr lang="en-US" dirty="0"/>
              <a:t>Credit Hr. 3.00, Contact Hr. 3.00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the STS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  <a:p>
            <a:pPr lvl="1"/>
            <a:r>
              <a:rPr lang="en-US" dirty="0"/>
              <a:t>Hardware devices, some of which may be computers. Most devices will include an embedded system of some kind.</a:t>
            </a:r>
          </a:p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Provides a set of common facilities for higher levels in the system.</a:t>
            </a:r>
          </a:p>
          <a:p>
            <a:r>
              <a:rPr lang="en-US" dirty="0"/>
              <a:t>Communications and data management</a:t>
            </a:r>
          </a:p>
          <a:p>
            <a:pPr lvl="1"/>
            <a:r>
              <a:rPr lang="en-US" dirty="0"/>
              <a:t>Middleware that provides access to remote systems and databases.</a:t>
            </a:r>
          </a:p>
          <a:p>
            <a:r>
              <a:rPr lang="en-US" dirty="0"/>
              <a:t>Application systems</a:t>
            </a:r>
          </a:p>
          <a:p>
            <a:pPr lvl="1"/>
            <a:r>
              <a:rPr lang="en-US" dirty="0"/>
              <a:t>Specific functionality to meet some organization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the STS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processes</a:t>
            </a:r>
          </a:p>
          <a:p>
            <a:pPr lvl="1"/>
            <a:r>
              <a:rPr lang="en-US" dirty="0"/>
              <a:t>A set of processes involving people and computer systems that support the activities of the business.</a:t>
            </a:r>
          </a:p>
          <a:p>
            <a:r>
              <a:rPr lang="en-US" dirty="0"/>
              <a:t>Organizations</a:t>
            </a:r>
          </a:p>
          <a:p>
            <a:pPr lvl="1"/>
            <a:r>
              <a:rPr lang="en-US" dirty="0"/>
              <a:t>Higher level strategic business activities that affect the operation of the system.</a:t>
            </a:r>
          </a:p>
          <a:p>
            <a:r>
              <a:rPr lang="en-US" dirty="0"/>
              <a:t>Society</a:t>
            </a:r>
          </a:p>
          <a:p>
            <a:pPr lvl="1"/>
            <a:r>
              <a:rPr lang="en-US" dirty="0"/>
              <a:t>Laws, regulation and culture that affect the operation of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affects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trying to develop sociotechnical systems, you need to understand the organizational environment in which they are used. </a:t>
            </a:r>
          </a:p>
          <a:p>
            <a:r>
              <a:rPr lang="en-US" dirty="0"/>
              <a:t>If you don’t, the systems may not meet business needs and users and their managers may reject the system.</a:t>
            </a:r>
          </a:p>
          <a:p>
            <a:r>
              <a:rPr lang="en-US" dirty="0"/>
              <a:t>Organizational factors from the system’s environment may affect the requirements, design, and operation of a sociotechnical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affects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Process changes</a:t>
            </a:r>
          </a:p>
          <a:p>
            <a:pPr lvl="1" algn="just"/>
            <a:r>
              <a:rPr lang="en-US" dirty="0"/>
              <a:t>Systems may require changes to business processes so training may be required. Significant changes may be resisted by users.</a:t>
            </a:r>
          </a:p>
          <a:p>
            <a:pPr algn="just"/>
            <a:r>
              <a:rPr lang="en-US" dirty="0"/>
              <a:t>Job changes</a:t>
            </a:r>
          </a:p>
          <a:p>
            <a:pPr lvl="1" algn="just"/>
            <a:r>
              <a:rPr lang="en-US" dirty="0"/>
              <a:t>Systems may de-skill users or cause changes to the way they work. The status of individuals in an organization may be affected by the introduction of a new system.</a:t>
            </a:r>
          </a:p>
          <a:p>
            <a:pPr algn="just"/>
            <a:r>
              <a:rPr lang="en-US" dirty="0"/>
              <a:t>Organizational changes</a:t>
            </a:r>
          </a:p>
          <a:p>
            <a:pPr lvl="1" algn="just"/>
            <a:r>
              <a:rPr lang="en-US" dirty="0"/>
              <a:t>Systems may change the political power structure in an organization. If an organization depends on a system then those that control the system have more power.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6"/>
            <a:ext cx="8475785" cy="1108075"/>
          </a:xfrm>
          <a:noFill/>
          <a:ln/>
        </p:spPr>
        <p:txBody>
          <a:bodyPr/>
          <a:lstStyle/>
          <a:p>
            <a:r>
              <a:rPr lang="en-GB"/>
              <a:t>Socio-technical system characteristics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B" sz="2400" dirty="0"/>
              <a:t>Emergent properties</a:t>
            </a:r>
          </a:p>
          <a:p>
            <a:pPr>
              <a:lnSpc>
                <a:spcPct val="250000"/>
              </a:lnSpc>
            </a:pPr>
            <a:r>
              <a:rPr lang="en-GB" sz="2400" dirty="0"/>
              <a:t>Non-deterministic</a:t>
            </a:r>
          </a:p>
          <a:p>
            <a:pPr>
              <a:lnSpc>
                <a:spcPct val="250000"/>
              </a:lnSpc>
            </a:pPr>
            <a:r>
              <a:rPr lang="en-GB" sz="2400" dirty="0"/>
              <a:t>Complex relationships with organisational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Chapter 10 Sociotechnical Systems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6"/>
            <a:ext cx="8475785" cy="1108075"/>
          </a:xfrm>
          <a:noFill/>
          <a:ln/>
        </p:spPr>
        <p:txBody>
          <a:bodyPr/>
          <a:lstStyle/>
          <a:p>
            <a:r>
              <a:rPr lang="en-GB"/>
              <a:t>Socio-technical system characteristics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Emergent properties</a:t>
            </a:r>
          </a:p>
          <a:p>
            <a:pPr lvl="1"/>
            <a:r>
              <a:rPr lang="en-US" dirty="0"/>
              <a:t>They have emergent properties that are properties of the system as a whole, rather than associated with individual parts of the system. </a:t>
            </a:r>
          </a:p>
          <a:p>
            <a:pPr lvl="1"/>
            <a:r>
              <a:rPr lang="en-US" dirty="0"/>
              <a:t>Emergent properties depend on both the system components and the relationships between them.</a:t>
            </a:r>
          </a:p>
          <a:p>
            <a:pPr lvl="1"/>
            <a:r>
              <a:rPr lang="en-US" dirty="0"/>
              <a:t>Given this complexity, the emergent properties can only be evaluated once the system has been assembled. </a:t>
            </a:r>
          </a:p>
          <a:p>
            <a:pPr lvl="1"/>
            <a:r>
              <a:rPr lang="en-US" dirty="0"/>
              <a:t>Security and dependability are emergent system properties.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Chapter 10 Sociotechnical Systems</a:t>
            </a:r>
          </a:p>
        </p:txBody>
      </p:sp>
    </p:spTree>
    <p:extLst>
      <p:ext uri="{BB962C8B-B14F-4D97-AF65-F5344CB8AC3E}">
        <p14:creationId xmlns:p14="http://schemas.microsoft.com/office/powerpoint/2010/main" val="23927417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6"/>
            <a:ext cx="8475785" cy="1108075"/>
          </a:xfrm>
          <a:noFill/>
          <a:ln/>
        </p:spPr>
        <p:txBody>
          <a:bodyPr/>
          <a:lstStyle/>
          <a:p>
            <a:r>
              <a:rPr lang="en-GB"/>
              <a:t>Socio-technical system characteristics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Non-deterministic</a:t>
            </a:r>
          </a:p>
          <a:p>
            <a:pPr lvl="1"/>
            <a:r>
              <a:rPr lang="en-US" dirty="0"/>
              <a:t>They are often nondeterministic. This means that when presented with a specific input, they may not always produce the same output. </a:t>
            </a:r>
          </a:p>
          <a:p>
            <a:pPr lvl="1"/>
            <a:r>
              <a:rPr lang="en-US" dirty="0"/>
              <a:t>The system’s behavior depends on the human operators and people do not always react in the same way. </a:t>
            </a:r>
          </a:p>
          <a:p>
            <a:pPr lvl="1"/>
            <a:r>
              <a:rPr lang="en-US" dirty="0"/>
              <a:t>Furthermore, use of the system may create new relationships between the system components and hence change its emergent behavior. </a:t>
            </a:r>
          </a:p>
          <a:p>
            <a:pPr lvl="1"/>
            <a:r>
              <a:rPr lang="en-US" dirty="0"/>
              <a:t>System faults and failures may therefore be transient, and people may disagree about whether or not a failure has actually occurred.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Chapter 10 Sociotechnical Systems</a:t>
            </a:r>
          </a:p>
        </p:txBody>
      </p:sp>
    </p:spTree>
    <p:extLst>
      <p:ext uri="{BB962C8B-B14F-4D97-AF65-F5344CB8AC3E}">
        <p14:creationId xmlns:p14="http://schemas.microsoft.com/office/powerpoint/2010/main" val="2615198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6"/>
            <a:ext cx="8475785" cy="1108075"/>
          </a:xfrm>
          <a:noFill/>
          <a:ln/>
        </p:spPr>
        <p:txBody>
          <a:bodyPr/>
          <a:lstStyle/>
          <a:p>
            <a:r>
              <a:rPr lang="en-GB"/>
              <a:t>Socio-technical system characteristics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Complex relationships with organisational objectives</a:t>
            </a:r>
          </a:p>
          <a:p>
            <a:pPr lvl="1"/>
            <a:r>
              <a:rPr lang="en-US" dirty="0"/>
              <a:t>The extent to which the system supports organizational objectives does not just depend on the system itself.</a:t>
            </a:r>
          </a:p>
          <a:p>
            <a:pPr lvl="1"/>
            <a:r>
              <a:rPr lang="en-US" dirty="0"/>
              <a:t>It also depends on the stability of these objectives, the relationships, and conflicts between organizational objectives and how people in the organization interpret these objectives.</a:t>
            </a:r>
          </a:p>
          <a:p>
            <a:pPr lvl="1"/>
            <a:r>
              <a:rPr lang="en-US" dirty="0"/>
              <a:t>New management may reinterpret the organizational objectives that a system was designed to support so that a ‘successful’ system may then be seen as a ‘failure’.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Chapter 10 Sociotechnical Systems</a:t>
            </a:r>
          </a:p>
        </p:txBody>
      </p:sp>
    </p:spTree>
    <p:extLst>
      <p:ext uri="{BB962C8B-B14F-4D97-AF65-F5344CB8AC3E}">
        <p14:creationId xmlns:p14="http://schemas.microsoft.com/office/powerpoint/2010/main" val="31934507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systems are developed to address ‘wicked problems’ – problems where there cannot be a complete specification.</a:t>
            </a:r>
          </a:p>
          <a:p>
            <a:r>
              <a:rPr lang="en-US" dirty="0"/>
              <a:t>Different stakeholders see the problem in different ways and each has a partial understanding of the issues affecting the system.</a:t>
            </a:r>
          </a:p>
          <a:p>
            <a:r>
              <a:rPr lang="en-US" dirty="0"/>
              <a:t>Consequently, different stakeholders have their own views about whether or not a system is ‘successful’</a:t>
            </a:r>
          </a:p>
          <a:p>
            <a:pPr lvl="1"/>
            <a:r>
              <a:rPr lang="en-US" dirty="0"/>
              <a:t>Success is a judgment and cannot be objectively measured.</a:t>
            </a:r>
          </a:p>
          <a:p>
            <a:pPr lvl="1"/>
            <a:r>
              <a:rPr lang="en-US" dirty="0"/>
              <a:t>Success is judged using the effectiveness of the system when deployed rather than judged against the original reasons.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views of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sz="2300" dirty="0"/>
              <a:t>MHC-PMS is designed to support multiple, conflicting goals</a:t>
            </a:r>
          </a:p>
          <a:p>
            <a:pPr lvl="1"/>
            <a:r>
              <a:rPr lang="en-US" sz="1800" dirty="0"/>
              <a:t>Improve the quality of care for sufferers from mental illness.</a:t>
            </a:r>
          </a:p>
          <a:p>
            <a:pPr lvl="1"/>
            <a:r>
              <a:rPr lang="en-US" sz="1800" dirty="0"/>
              <a:t>Increase income by providing detailed reports of care provided and the costs of that care.</a:t>
            </a:r>
          </a:p>
          <a:p>
            <a:r>
              <a:rPr lang="en-US" sz="2300" dirty="0"/>
              <a:t>Fundamental conflict</a:t>
            </a:r>
          </a:p>
          <a:p>
            <a:pPr lvl="1"/>
            <a:r>
              <a:rPr lang="en-US" sz="1800" dirty="0"/>
              <a:t>To satisfy reporting goal, doctors and nurses had to provide additional information over and above that required for clinical purposes.</a:t>
            </a:r>
          </a:p>
          <a:p>
            <a:pPr lvl="1"/>
            <a:r>
              <a:rPr lang="en-US" sz="1800" dirty="0"/>
              <a:t>They had less time to interact with patients, so quality of care reduced. System was not a success.</a:t>
            </a:r>
          </a:p>
          <a:p>
            <a:r>
              <a:rPr lang="en-US" sz="2300" dirty="0"/>
              <a:t>However, managers had better reports</a:t>
            </a:r>
          </a:p>
          <a:p>
            <a:pPr lvl="1"/>
            <a:r>
              <a:rPr lang="en-US" sz="1800" dirty="0"/>
              <a:t>System was a success from a managerial perspective.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Sociotechnical systems</a:t>
            </a:r>
          </a:p>
          <a:p>
            <a:r>
              <a:rPr lang="en-US" dirty="0"/>
              <a:t>The sociotechnical systems stack</a:t>
            </a:r>
          </a:p>
          <a:p>
            <a:r>
              <a:rPr lang="en-US" dirty="0"/>
              <a:t>Complex systems</a:t>
            </a:r>
          </a:p>
          <a:p>
            <a:r>
              <a:rPr lang="en-US" dirty="0"/>
              <a:t>Organizational affects</a:t>
            </a:r>
          </a:p>
          <a:p>
            <a:r>
              <a:rPr lang="en-US" dirty="0"/>
              <a:t>Success criteria</a:t>
            </a:r>
          </a:p>
          <a:p>
            <a:r>
              <a:rPr lang="en-US" dirty="0"/>
              <a:t>Lifetime of sociotechnical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sociotechnical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Procurement (acquisition)</a:t>
            </a:r>
          </a:p>
          <a:p>
            <a:pPr lvl="1"/>
            <a:r>
              <a:rPr lang="en-US" dirty="0"/>
              <a:t>The purpose of the system is established, high-level system requirements are defined, decisions are made on how functionality is distributed and the system components are purchased.</a:t>
            </a:r>
          </a:p>
          <a:p>
            <a:r>
              <a:rPr lang="en-US" b="1" dirty="0"/>
              <a:t>Development</a:t>
            </a:r>
          </a:p>
          <a:p>
            <a:pPr lvl="1"/>
            <a:r>
              <a:rPr lang="en-US" dirty="0"/>
              <a:t>The system is developed – requirements are defined in detail, the system is implemented and tested and operational processes are defined.</a:t>
            </a:r>
          </a:p>
          <a:p>
            <a:r>
              <a:rPr lang="en-US" b="1" dirty="0"/>
              <a:t>Operation</a:t>
            </a:r>
          </a:p>
          <a:p>
            <a:pPr lvl="1"/>
            <a:r>
              <a:rPr lang="en-US" dirty="0"/>
              <a:t>The system is deployed and put into use. Changes are made as new requirements emerge. Eventually, the system is decommissioned.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22" y="1932688"/>
            <a:ext cx="7100197" cy="37150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sociotechnical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stages are not independent. </a:t>
            </a:r>
          </a:p>
          <a:p>
            <a:r>
              <a:rPr lang="en-US" dirty="0"/>
              <a:t>Once the system is operational, new equipment and software may have to be procured to replace obsolete system components, to provide new functionality, or to cope with increased demand. </a:t>
            </a:r>
          </a:p>
          <a:p>
            <a:r>
              <a:rPr lang="en-US" dirty="0"/>
              <a:t>Similarly, requests for changes during operation require further system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STS - Considerations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7634"/>
            <a:ext cx="8457640" cy="29227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Sociotechnical Systems -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582341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Very relevant today in Healthcare organizations:</a:t>
            </a:r>
          </a:p>
          <a:p>
            <a:pPr marL="800100" lvl="1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Healthcare organizations are very well suited for applying STS designs. </a:t>
            </a:r>
          </a:p>
          <a:p>
            <a:pPr marL="800100" lvl="1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The functioning of hospitals mainly depends on the capabilities of its staff and employees. </a:t>
            </a:r>
          </a:p>
          <a:p>
            <a:pPr marL="800100" lvl="1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Today most hospitals still use a "Scientific Management" approach in structuring their organization, which can easily be seen is one of the causes of the unsatisfactory functioning of hospitals.</a:t>
            </a:r>
          </a:p>
          <a:p>
            <a:pPr marL="800100" lvl="1" indent="-34290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Applying STS design principles can improve that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89658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Sociotechnical Systems -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1919"/>
            <a:ext cx="8229600" cy="45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87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Sociotechnical Systems -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734486"/>
            <a:ext cx="8646884" cy="42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4537" y="3129557"/>
            <a:ext cx="511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611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is not an isolated activity but is part of a broader systems engineering process.</a:t>
            </a:r>
          </a:p>
          <a:p>
            <a:r>
              <a:rPr lang="en-US" dirty="0"/>
              <a:t>Software systems are therefore not isolated systems but are essential components of broader systems that have a </a:t>
            </a:r>
            <a:r>
              <a:rPr lang="en-US" b="1" dirty="0"/>
              <a:t>human</a:t>
            </a:r>
            <a:r>
              <a:rPr lang="en-US" dirty="0"/>
              <a:t>, </a:t>
            </a:r>
            <a:r>
              <a:rPr lang="en-US" b="1" dirty="0"/>
              <a:t>social</a:t>
            </a:r>
            <a:r>
              <a:rPr lang="en-US" dirty="0"/>
              <a:t> or </a:t>
            </a:r>
            <a:r>
              <a:rPr lang="en-US" b="1" dirty="0"/>
              <a:t>organizational</a:t>
            </a:r>
            <a:r>
              <a:rPr lang="en-US" dirty="0"/>
              <a:t> purpose.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Wilderness weather system is part of broader weather recording and forecasting systems.</a:t>
            </a:r>
          </a:p>
          <a:p>
            <a:pPr lvl="1"/>
            <a:r>
              <a:rPr lang="en-US" dirty="0"/>
              <a:t>These include hardware and software, forecasting processes, system users, the organizations that depend on weather forecasts,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Sociotechnical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Sociotechnical refers to the interrelatedness of </a:t>
            </a:r>
            <a:r>
              <a:rPr lang="en-US" sz="2000" i="1" dirty="0"/>
              <a:t>social</a:t>
            </a:r>
            <a:r>
              <a:rPr lang="en-US" sz="2000" dirty="0"/>
              <a:t> and </a:t>
            </a:r>
            <a:r>
              <a:rPr lang="en-US" sz="2000" i="1" dirty="0"/>
              <a:t>technical </a:t>
            </a:r>
            <a:r>
              <a:rPr lang="en-US" sz="2000" dirty="0"/>
              <a:t>aspects of an organization. </a:t>
            </a:r>
          </a:p>
          <a:p>
            <a:pPr algn="just"/>
            <a:r>
              <a:rPr lang="en-US" sz="2000" dirty="0"/>
              <a:t>A socio-technical system (STS) is one that considers requirements and interactions spanning hardware, software, personal, and community aspects. </a:t>
            </a:r>
          </a:p>
          <a:p>
            <a:pPr algn="just"/>
            <a:r>
              <a:rPr lang="en-US" sz="2000" dirty="0"/>
              <a:t>It is socio technical as it represents an interaction between </a:t>
            </a:r>
            <a:r>
              <a:rPr lang="en-US" sz="2000" i="1" dirty="0"/>
              <a:t>the technical domains of computer software </a:t>
            </a:r>
            <a:r>
              <a:rPr lang="en-US" sz="2000" dirty="0"/>
              <a:t>and </a:t>
            </a:r>
            <a:r>
              <a:rPr lang="en-US" sz="2000" i="1" dirty="0"/>
              <a:t>the human interaction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It applies an understanding of the social structures, roles and rights (the social sciences) to inform the design of systems that involve communities of people and technology. </a:t>
            </a:r>
          </a:p>
          <a:p>
            <a:pPr lvl="1" algn="just"/>
            <a:r>
              <a:rPr lang="en-US" sz="1800" dirty="0"/>
              <a:t>Examples of STSs include emails, blogs, and social media sites such as Facebook and Twitter.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Sociotechnical systems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4753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holistic approach </a:t>
            </a:r>
            <a:r>
              <a:rPr lang="en-US" dirty="0"/>
              <a:t>to the design of engineering projects.</a:t>
            </a:r>
          </a:p>
          <a:p>
            <a:pPr lvl="1"/>
            <a:r>
              <a:rPr lang="en-US" dirty="0"/>
              <a:t>Takes into account the person, the technology, the moment, the environment, the physical space as well as human behavior and psychology.</a:t>
            </a:r>
          </a:p>
          <a:p>
            <a:pPr marL="400050"/>
            <a:r>
              <a:rPr lang="en-US" dirty="0"/>
              <a:t>Sociotechnical theory is about </a:t>
            </a:r>
            <a:r>
              <a:rPr lang="en-US" i="1" dirty="0"/>
              <a:t>joint optimization </a:t>
            </a:r>
            <a:r>
              <a:rPr lang="en-US" dirty="0"/>
              <a:t>approach.</a:t>
            </a:r>
          </a:p>
          <a:p>
            <a:pPr marL="800100" lvl="1"/>
            <a:r>
              <a:rPr lang="en-US" dirty="0"/>
              <a:t>Designing the social system and technical system jointly so that they work smoothly together. </a:t>
            </a:r>
          </a:p>
          <a:p>
            <a:pPr marL="457200"/>
            <a:r>
              <a:rPr lang="en-US" dirty="0"/>
              <a:t>Sociotechnical system is directed towards a </a:t>
            </a:r>
            <a:r>
              <a:rPr lang="en-US" i="1" dirty="0"/>
              <a:t>meaningful design</a:t>
            </a:r>
            <a:r>
              <a:rPr lang="en-US" dirty="0"/>
              <a:t> approach</a:t>
            </a:r>
          </a:p>
          <a:p>
            <a:pPr marL="857250" lvl="1"/>
            <a:r>
              <a:rPr lang="en-US" dirty="0"/>
              <a:t>It is not just job enlargement and enrichment which is important, but also transforming technology into a meaningful tool in the hands of the users.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sociotechnical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4753" cy="4525963"/>
          </a:xfrm>
        </p:spPr>
        <p:txBody>
          <a:bodyPr/>
          <a:lstStyle/>
          <a:p>
            <a:pPr algn="just"/>
            <a:r>
              <a:rPr lang="en-US" dirty="0"/>
              <a:t>Many people now acknowledge that systems which are developed using a socio-technical approach are </a:t>
            </a:r>
            <a:r>
              <a:rPr lang="en-US" b="1" dirty="0"/>
              <a:t>more likely to be acceptable to end users and to deliver real value to stakeholders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Socio technical approaches can </a:t>
            </a:r>
            <a:r>
              <a:rPr lang="en-US" b="1" dirty="0"/>
              <a:t>help the design of organizational structures and business processes </a:t>
            </a:r>
            <a:r>
              <a:rPr lang="en-US" dirty="0"/>
              <a:t>as well as technical systems.</a:t>
            </a:r>
          </a:p>
          <a:p>
            <a:pPr algn="just"/>
            <a:r>
              <a:rPr lang="en-US" dirty="0"/>
              <a:t>There is a need to consider the ways that the </a:t>
            </a:r>
            <a:r>
              <a:rPr lang="en-US" b="1" dirty="0"/>
              <a:t>social and technical aspects are interdependent and interact</a:t>
            </a:r>
            <a:r>
              <a:rPr lang="en-US" dirty="0"/>
              <a:t>, which is central to the performance and behavior of STSs.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Complex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531" y="1606550"/>
            <a:ext cx="7804638" cy="4129088"/>
          </a:xfrm>
          <a:noFill/>
          <a:ln/>
        </p:spPr>
        <p:txBody>
          <a:bodyPr/>
          <a:lstStyle/>
          <a:p>
            <a:r>
              <a:rPr lang="en-GB" sz="2300" dirty="0"/>
              <a:t>A system is a purposeful collection of inter-related components working together to achieve some common objective. </a:t>
            </a:r>
          </a:p>
          <a:p>
            <a:r>
              <a:rPr lang="en-GB" sz="2300" dirty="0"/>
              <a:t>A system may include software, mechanical, electrical and electronic hardware and be operated by people.</a:t>
            </a:r>
          </a:p>
          <a:p>
            <a:r>
              <a:rPr lang="en-GB" sz="2300" dirty="0"/>
              <a:t>System components are dependent on other </a:t>
            </a:r>
            <a:br>
              <a:rPr lang="en-GB" sz="2300" dirty="0"/>
            </a:br>
            <a:r>
              <a:rPr lang="en-GB" sz="2300" dirty="0"/>
              <a:t>system components.</a:t>
            </a:r>
          </a:p>
          <a:p>
            <a:r>
              <a:rPr lang="en-GB" sz="2300" dirty="0"/>
              <a:t>The properties and behaviour of system components are inextricably inter-mingled. This leads to complexity.</a:t>
            </a:r>
          </a:p>
          <a:p>
            <a:r>
              <a:rPr lang="en-US" sz="2300" dirty="0"/>
              <a:t>Complex systems are usually hierarchical and so include other systems.</a:t>
            </a:r>
            <a:endParaRPr lang="en-GB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Chapter 10 Sociotechnical Systems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Complex system categories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Systems that include software fall into two categories:</a:t>
            </a: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b="1" dirty="0"/>
              <a:t>Technical computer-based systems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Systems that include hardware and software but where the operators and operational processes are not normally considered to be part of the system. The system is not self-aware.</a:t>
            </a:r>
          </a:p>
          <a:p>
            <a:pPr lvl="1" algn="just">
              <a:lnSpc>
                <a:spcPct val="90000"/>
              </a:lnSpc>
            </a:pPr>
            <a:r>
              <a:rPr lang="en-GB" i="1" dirty="0"/>
              <a:t>Example: </a:t>
            </a:r>
            <a:r>
              <a:rPr lang="en-GB" dirty="0"/>
              <a:t>A word processor used to write a book.</a:t>
            </a:r>
          </a:p>
          <a:p>
            <a:pPr algn="just">
              <a:lnSpc>
                <a:spcPct val="90000"/>
              </a:lnSpc>
            </a:pPr>
            <a:r>
              <a:rPr lang="en-GB" b="1" dirty="0"/>
              <a:t>Socio-technical systems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Systems that include technical systems but also operational processes and people who use and interact with the technical system. Socio-technical systems are governed by organisational policies and rules.</a:t>
            </a:r>
          </a:p>
          <a:p>
            <a:pPr lvl="1" algn="just">
              <a:lnSpc>
                <a:spcPct val="90000"/>
              </a:lnSpc>
            </a:pPr>
            <a:r>
              <a:rPr lang="en-GB" i="1" dirty="0"/>
              <a:t>Example: </a:t>
            </a:r>
            <a:r>
              <a:rPr lang="en-GB" dirty="0"/>
              <a:t>A publishing system to produce a book.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sociotechnical systems stack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Sociotechnical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62" y="2250448"/>
            <a:ext cx="7728779" cy="41562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592921"/>
            <a:ext cx="8373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Sociotechnical systems are so complex that it is practically impossible to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them as a whole. Rather, it is viewed as layers: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1081</TotalTime>
  <Words>1715</Words>
  <Application>Microsoft Office PowerPoint</Application>
  <PresentationFormat>On-screen Show (4:3)</PresentationFormat>
  <Paragraphs>188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SE9</vt:lpstr>
      <vt:lpstr>PowerPoint Presentation</vt:lpstr>
      <vt:lpstr>Topics covered</vt:lpstr>
      <vt:lpstr>Systems</vt:lpstr>
      <vt:lpstr>Sociotechnical systems</vt:lpstr>
      <vt:lpstr>Sociotechnical systems approach</vt:lpstr>
      <vt:lpstr>Why sociotechnical systems?</vt:lpstr>
      <vt:lpstr>Complex systems</vt:lpstr>
      <vt:lpstr>Complex system categories</vt:lpstr>
      <vt:lpstr>The sociotechnical systems stack </vt:lpstr>
      <vt:lpstr>Layers in the STS stack</vt:lpstr>
      <vt:lpstr>Layers in the STS stack</vt:lpstr>
      <vt:lpstr>Organizational affects</vt:lpstr>
      <vt:lpstr>Organizational affects</vt:lpstr>
      <vt:lpstr>Socio-technical system characteristics</vt:lpstr>
      <vt:lpstr>Socio-technical system characteristics</vt:lpstr>
      <vt:lpstr>Socio-technical system characteristics</vt:lpstr>
      <vt:lpstr>Socio-technical system characteristics</vt:lpstr>
      <vt:lpstr>Success criteria</vt:lpstr>
      <vt:lpstr>Conflicting views of success</vt:lpstr>
      <vt:lpstr>Lifetime of sociotechnical systems</vt:lpstr>
      <vt:lpstr>Lifetime of sociotechnical systems</vt:lpstr>
      <vt:lpstr>Lifetime of sociotechnical systems</vt:lpstr>
      <vt:lpstr>Designing STS - Considerations</vt:lpstr>
      <vt:lpstr>Sociotechnical Systems - Example</vt:lpstr>
      <vt:lpstr>Sociotechnical Systems - Example</vt:lpstr>
      <vt:lpstr>Sociotechnical Systems - Example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10</dc:title>
  <dc:creator>Ian Sommerville</dc:creator>
  <cp:lastModifiedBy>201914012</cp:lastModifiedBy>
  <cp:revision>42</cp:revision>
  <dcterms:created xsi:type="dcterms:W3CDTF">2009-12-28T09:42:28Z</dcterms:created>
  <dcterms:modified xsi:type="dcterms:W3CDTF">2021-12-24T13:22:11Z</dcterms:modified>
</cp:coreProperties>
</file>