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23"/>
  </p:notesMasterIdLst>
  <p:handoutMasterIdLst>
    <p:handoutMasterId r:id="rId24"/>
  </p:handoutMasterIdLst>
  <p:sldIdLst>
    <p:sldId id="260" r:id="rId2"/>
    <p:sldId id="303" r:id="rId3"/>
    <p:sldId id="270" r:id="rId4"/>
    <p:sldId id="297" r:id="rId5"/>
    <p:sldId id="305" r:id="rId6"/>
    <p:sldId id="307" r:id="rId7"/>
    <p:sldId id="315" r:id="rId8"/>
    <p:sldId id="274" r:id="rId9"/>
    <p:sldId id="327" r:id="rId10"/>
    <p:sldId id="301" r:id="rId11"/>
    <p:sldId id="324" r:id="rId12"/>
    <p:sldId id="318" r:id="rId13"/>
    <p:sldId id="291" r:id="rId14"/>
    <p:sldId id="308" r:id="rId15"/>
    <p:sldId id="264" r:id="rId16"/>
    <p:sldId id="277" r:id="rId17"/>
    <p:sldId id="278" r:id="rId18"/>
    <p:sldId id="328" r:id="rId19"/>
    <p:sldId id="284" r:id="rId20"/>
    <p:sldId id="280" r:id="rId21"/>
    <p:sldId id="326" r:id="rId22"/>
  </p:sldIdLst>
  <p:sldSz cx="9144000" cy="6858000" type="screen4x3"/>
  <p:notesSz cx="6642100" cy="9779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FFF"/>
    <a:srgbClr val="8F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85956" autoAdjust="0"/>
  </p:normalViewPr>
  <p:slideViewPr>
    <p:cSldViewPr>
      <p:cViewPr varScale="1">
        <p:scale>
          <a:sx n="76" d="100"/>
          <a:sy n="76" d="100"/>
        </p:scale>
        <p:origin x="134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04"/>
    </p:cViewPr>
  </p:sorterViewPr>
  <p:notesViewPr>
    <p:cSldViewPr>
      <p:cViewPr varScale="1">
        <p:scale>
          <a:sx n="72" d="100"/>
          <a:sy n="72" d="100"/>
        </p:scale>
        <p:origin x="-1744" y="-104"/>
      </p:cViewPr>
      <p:guideLst>
        <p:guide orient="horz" pos="3080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37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645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5050" y="85090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28301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8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8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71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4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0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5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Validation</a:t>
            </a:r>
            <a:r>
              <a:rPr lang="en-US" dirty="0" smtClean="0"/>
              <a:t> is the process of checking whether the specification captures the customer's needs.</a:t>
            </a:r>
          </a:p>
          <a:p>
            <a:r>
              <a:rPr lang="en-US" b="1" dirty="0" smtClean="0"/>
              <a:t>Verification</a:t>
            </a:r>
            <a:r>
              <a:rPr lang="en-US" dirty="0" smtClean="0"/>
              <a:t> is the process of checking that the software meets the specification.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77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9663D-B4D4-41CC-8BFB-2EAF8F1BB614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B26F9A-75F7-48ED-BBED-1C83E0702F9F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3E372-BDF0-4FF5-8ACC-2C73E5116C13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5" y="306388"/>
            <a:ext cx="7804150" cy="91757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76400"/>
            <a:ext cx="3825875" cy="4130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5" y="1676400"/>
            <a:ext cx="3825875" cy="4130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E45858-DB89-461B-88E6-F9F06C47AFDC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D5A5C-2431-40C0-B444-51A8F2B546E7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3820A6-2459-47DC-9B5C-16E42D9EE47B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5304F-F690-4D78-95D9-40FA5119199B}" type="datetime1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60B5FB-F107-4940-8D05-5CD5C1CCC0FF}" type="datetime1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0CAE68-CBA8-44AD-B987-101564C7C526}" type="datetime1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9104-6E55-46E2-AD16-8C4414FAAC10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F36-43F7-4BB2-AA89-D45469CB0931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4983A9D-1914-4F62-957F-FFDD491FD4E5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13" name="Title 3"/>
          <p:cNvSpPr txBox="1">
            <a:spLocks/>
          </p:cNvSpPr>
          <p:nvPr/>
        </p:nvSpPr>
        <p:spPr bwMode="auto">
          <a:xfrm>
            <a:off x="457200" y="1993900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/>
              <a:t>Chapter </a:t>
            </a:r>
            <a:r>
              <a:rPr lang="en-US" dirty="0" smtClean="0"/>
              <a:t>11 </a:t>
            </a:r>
            <a:r>
              <a:rPr lang="en-US" dirty="0" smtClean="0"/>
              <a:t>– </a:t>
            </a:r>
            <a:r>
              <a:rPr lang="en-US" dirty="0" smtClean="0"/>
              <a:t>Dependability Properties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554301" y="5006566"/>
            <a:ext cx="3132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err="1" smtClean="0">
                <a:latin typeface="+mj-lt"/>
              </a:rPr>
              <a:t>Lec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Tarannum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Zaki</a:t>
            </a:r>
            <a:endParaRPr lang="en-US" sz="1800" dirty="0" smtClean="0">
              <a:latin typeface="+mj-lt"/>
            </a:endParaRPr>
          </a:p>
          <a:p>
            <a:pPr algn="r"/>
            <a:r>
              <a:rPr lang="en-US" sz="1800" dirty="0" err="1" smtClean="0">
                <a:latin typeface="+mj-lt"/>
              </a:rPr>
              <a:t>Dept</a:t>
            </a:r>
            <a:r>
              <a:rPr lang="en-US" sz="1800" dirty="0" smtClean="0">
                <a:latin typeface="+mj-lt"/>
              </a:rPr>
              <a:t> of CSE</a:t>
            </a:r>
          </a:p>
          <a:p>
            <a:pPr algn="r"/>
            <a:r>
              <a:rPr lang="en-US" sz="1800" dirty="0" smtClean="0">
                <a:latin typeface="+mj-lt"/>
              </a:rPr>
              <a:t>MIST</a:t>
            </a:r>
            <a:endParaRPr lang="en-US" sz="1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5023165"/>
            <a:ext cx="367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</a:rPr>
              <a:t>CSE 319</a:t>
            </a:r>
          </a:p>
          <a:p>
            <a:r>
              <a:rPr lang="en-US" sz="1800" dirty="0" smtClean="0">
                <a:latin typeface="+mj-lt"/>
              </a:rPr>
              <a:t>Software Engineering </a:t>
            </a:r>
          </a:p>
          <a:p>
            <a:r>
              <a:rPr lang="en-US" sz="1800" dirty="0" smtClean="0">
                <a:latin typeface="+mj-lt"/>
              </a:rPr>
              <a:t>Credit Hr. 3.00, Contact Hr. 3.00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dependability properties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Repairability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Reflects the extent to which the system can be repaired in the event of a failure</a:t>
            </a:r>
          </a:p>
          <a:p>
            <a:pPr>
              <a:lnSpc>
                <a:spcPct val="90000"/>
              </a:lnSpc>
            </a:pPr>
            <a:r>
              <a:rPr lang="en-US" sz="2400"/>
              <a:t>Maintainability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Reflects the extent to which the system can be adapted to new requirements;</a:t>
            </a:r>
          </a:p>
          <a:p>
            <a:pPr>
              <a:lnSpc>
                <a:spcPct val="90000"/>
              </a:lnSpc>
            </a:pPr>
            <a:r>
              <a:rPr lang="en-US" sz="2400"/>
              <a:t>Survivability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Reflects the extent to which the system can deliver services whilst under hostile attack;</a:t>
            </a:r>
          </a:p>
          <a:p>
            <a:pPr>
              <a:lnSpc>
                <a:spcPct val="90000"/>
              </a:lnSpc>
            </a:pPr>
            <a:r>
              <a:rPr lang="en-US" sz="2400"/>
              <a:t>Error tolerance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Reflects the extent to which user input errors can be avoided and tolerated.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Dependability attribute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Safe</a:t>
            </a:r>
            <a:r>
              <a:rPr lang="en-US" dirty="0" smtClean="0"/>
              <a:t> system operation depends on the system being </a:t>
            </a:r>
            <a:r>
              <a:rPr lang="en-US" b="1" dirty="0" smtClean="0"/>
              <a:t>available </a:t>
            </a:r>
            <a:r>
              <a:rPr lang="en-US" dirty="0" smtClean="0"/>
              <a:t>and operating </a:t>
            </a:r>
            <a:r>
              <a:rPr lang="en-US" b="1" dirty="0" smtClean="0"/>
              <a:t>reliably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system may be </a:t>
            </a:r>
            <a:r>
              <a:rPr lang="en-US" b="1" dirty="0" smtClean="0"/>
              <a:t>unreliable</a:t>
            </a:r>
            <a:r>
              <a:rPr lang="en-US" dirty="0" smtClean="0"/>
              <a:t> because its data has been corrupted by an </a:t>
            </a:r>
            <a:r>
              <a:rPr lang="en-US" b="1" dirty="0" smtClean="0"/>
              <a:t>external attack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Denial of service attacks </a:t>
            </a:r>
            <a:r>
              <a:rPr lang="en-US" dirty="0" smtClean="0"/>
              <a:t>on a system are intended to </a:t>
            </a:r>
            <a:r>
              <a:rPr lang="en-US" b="1" dirty="0" smtClean="0"/>
              <a:t>make it unavailable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a system is </a:t>
            </a:r>
            <a:r>
              <a:rPr lang="en-US" b="1" dirty="0" smtClean="0"/>
              <a:t>infected with a virus</a:t>
            </a:r>
            <a:r>
              <a:rPr lang="en-US" dirty="0" smtClean="0"/>
              <a:t>, you cannot be confident in its </a:t>
            </a:r>
            <a:r>
              <a:rPr lang="en-US" b="1" dirty="0" smtClean="0"/>
              <a:t>reliability</a:t>
            </a:r>
            <a:r>
              <a:rPr lang="en-US" dirty="0" smtClean="0"/>
              <a:t> or </a:t>
            </a:r>
            <a:r>
              <a:rPr lang="en-US" b="1" dirty="0" smtClean="0"/>
              <a:t>safety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Dependability 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the introduction of accidental errors when developing the system.</a:t>
            </a:r>
          </a:p>
          <a:p>
            <a:r>
              <a:rPr lang="en-US" dirty="0" smtClean="0"/>
              <a:t>Design V &amp; V processes that are effective in discovering residual errors in the system.</a:t>
            </a:r>
          </a:p>
          <a:p>
            <a:r>
              <a:rPr lang="en-US" dirty="0" smtClean="0"/>
              <a:t>Design protection mechanisms that guard against external attacks.</a:t>
            </a:r>
          </a:p>
          <a:p>
            <a:r>
              <a:rPr lang="en-US" dirty="0" smtClean="0"/>
              <a:t>Configure the system correctly for its operating environment.</a:t>
            </a:r>
          </a:p>
          <a:p>
            <a:r>
              <a:rPr lang="en-US" dirty="0" smtClean="0"/>
              <a:t>Include recovery mechanisms to help restore normal system service after a failure.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Dependability costs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Dependability costs tend to increase exponentially as increasing levels of dependability are </a:t>
            </a:r>
            <a:r>
              <a:rPr lang="en-GB" sz="2400" dirty="0" smtClean="0"/>
              <a:t>required.</a:t>
            </a:r>
          </a:p>
          <a:p>
            <a:r>
              <a:rPr lang="en-GB" sz="2400" dirty="0"/>
              <a:t>There are two reasons for </a:t>
            </a:r>
            <a:r>
              <a:rPr lang="en-GB" sz="2400" dirty="0" smtClean="0"/>
              <a:t>this:</a:t>
            </a:r>
            <a:endParaRPr lang="en-GB" sz="2400" dirty="0"/>
          </a:p>
          <a:p>
            <a:pPr lvl="1"/>
            <a:r>
              <a:rPr lang="en-GB" sz="2000" dirty="0"/>
              <a:t>The use of more expensive development techniques and hardware that are required to achieve the higher levels of </a:t>
            </a:r>
            <a:r>
              <a:rPr lang="en-GB" sz="2000" dirty="0" smtClean="0"/>
              <a:t>dependability.</a:t>
            </a:r>
          </a:p>
          <a:p>
            <a:pPr lvl="1"/>
            <a:r>
              <a:rPr lang="en-GB" sz="2000" dirty="0"/>
              <a:t>The increased testing and system validation that is required to convince the system client</a:t>
            </a:r>
            <a:r>
              <a:rPr lang="en-GB" sz="2000" dirty="0" smtClean="0"/>
              <a:t> and regulators that </a:t>
            </a:r>
            <a:r>
              <a:rPr lang="en-GB" sz="2000" dirty="0"/>
              <a:t>the required levels of dependability have been </a:t>
            </a:r>
            <a:r>
              <a:rPr lang="en-GB" sz="2000" dirty="0" smtClean="0"/>
              <a:t>achieved.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r>
              <a:rPr lang="en-US" dirty="0"/>
              <a:t>/dependability curve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73399"/>
            <a:ext cx="5784305" cy="4707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Dependability economics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/>
              <a:t>Because of very high costs of dependability achievement, it may be more cost effective to accept untrustworthy systems and pay for failure </a:t>
            </a:r>
            <a:r>
              <a:rPr lang="en-GB" dirty="0" smtClean="0"/>
              <a:t>costs.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However, this depends on social and political factors. A reputation for products  that can’t be trusted may lose future </a:t>
            </a:r>
            <a:r>
              <a:rPr lang="en-GB" dirty="0" smtClean="0"/>
              <a:t>business.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Depends on system type - for business systems in particular, modest levels of dependability may be </a:t>
            </a:r>
            <a:r>
              <a:rPr lang="en-GB" dirty="0" smtClean="0"/>
              <a:t>adequate.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Fault, error </a:t>
            </a:r>
            <a:r>
              <a:rPr lang="en-GB" dirty="0"/>
              <a:t>and </a:t>
            </a:r>
            <a:r>
              <a:rPr lang="en-GB" dirty="0" smtClean="0"/>
              <a:t>failure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Fault: </a:t>
            </a:r>
            <a:r>
              <a:rPr lang="en-US" dirty="0"/>
              <a:t>It is a condition that causes the software to fail to perform its required function.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Error: </a:t>
            </a:r>
            <a:r>
              <a:rPr lang="en-US" dirty="0"/>
              <a:t>Refers to difference between Actual Output and Expected output.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Failure: </a:t>
            </a:r>
            <a:r>
              <a:rPr lang="en-US" dirty="0"/>
              <a:t>It is the inability of a system or component to perform required function according to its specification</a:t>
            </a:r>
            <a:r>
              <a:rPr lang="en-US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Failures are a usually a result of system errors that are derived from faults in the system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Availability assurance</a:t>
            </a:r>
            <a:endParaRPr lang="en-GB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Multiple </a:t>
            </a:r>
            <a:r>
              <a:rPr lang="en-GB" dirty="0"/>
              <a:t>application servers 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en-US" dirty="0"/>
              <a:t>When servers become overburdened, they may become slow or even crash. Deploying applications over multiple servers will keep applications running efficiently and reduce </a:t>
            </a:r>
            <a:r>
              <a:rPr lang="en-US" dirty="0" smtClean="0"/>
              <a:t>downtime</a:t>
            </a:r>
            <a:r>
              <a:rPr lang="en-GB" sz="2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Spread out physically</a:t>
            </a:r>
            <a:endParaRPr lang="en-GB" sz="2400" dirty="0" smtClean="0"/>
          </a:p>
          <a:p>
            <a:pPr lvl="1">
              <a:lnSpc>
                <a:spcPct val="90000"/>
              </a:lnSpc>
            </a:pPr>
            <a:r>
              <a:rPr lang="en-US" dirty="0"/>
              <a:t>Core network servers should not be kept in the same physical location</a:t>
            </a:r>
            <a:r>
              <a:rPr lang="en-US" dirty="0" smtClean="0"/>
              <a:t>. Having </a:t>
            </a:r>
            <a:r>
              <a:rPr lang="en-US" dirty="0"/>
              <a:t>a backup server a few miles away can mean the difference in operating again in a few days versus being shut down completely for </a:t>
            </a:r>
            <a:r>
              <a:rPr lang="en-US" dirty="0" smtClean="0"/>
              <a:t>months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Recurring </a:t>
            </a:r>
            <a:r>
              <a:rPr lang="en-GB" dirty="0"/>
              <a:t>online backup system 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US" dirty="0"/>
              <a:t>Automated backup fills the gap where we manually forget to save and protect files in multiple versions. 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Reliability </a:t>
            </a:r>
            <a:r>
              <a:rPr lang="en-GB" dirty="0" smtClean="0"/>
              <a:t>assurance</a:t>
            </a:r>
            <a:endParaRPr lang="en-GB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Fault avoidance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Development technique are used that either minimise the possibility of mistakes or trap mistakes before they result in the introduction of system </a:t>
            </a:r>
            <a:r>
              <a:rPr lang="en-GB" sz="2000" dirty="0" smtClean="0"/>
              <a:t>faults.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Fault detection and removal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Verification and validation techniques that increase the probability of detecting and correcting errors before the system goes into service are </a:t>
            </a:r>
            <a:r>
              <a:rPr lang="en-GB" sz="2000" dirty="0" smtClean="0"/>
              <a:t>used.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Fault tolerance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Run-time techniques are used to ensure that system faults do not result in system errors and/or that system errors do not lead to system </a:t>
            </a:r>
            <a:r>
              <a:rPr lang="en-GB" sz="2000" dirty="0" smtClean="0"/>
              <a:t>failures.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Safety </a:t>
            </a:r>
            <a:r>
              <a:rPr lang="en-GB" dirty="0" smtClean="0"/>
              <a:t>assurance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Hazard avoidance</a:t>
            </a:r>
          </a:p>
          <a:p>
            <a:pPr lvl="1"/>
            <a:r>
              <a:rPr lang="en-GB" sz="2000" dirty="0"/>
              <a:t>The system is designed so that some classes of hazard simply cannot arise.     </a:t>
            </a:r>
          </a:p>
          <a:p>
            <a:r>
              <a:rPr lang="en-GB" sz="2400" dirty="0"/>
              <a:t>Hazard detection and removal</a:t>
            </a:r>
          </a:p>
          <a:p>
            <a:pPr lvl="1"/>
            <a:r>
              <a:rPr lang="en-GB" sz="2000" dirty="0"/>
              <a:t>The system is designed so that hazards are detected and removed before they result in an </a:t>
            </a:r>
            <a:r>
              <a:rPr lang="en-GB" sz="2000" dirty="0" smtClean="0"/>
              <a:t>accident.</a:t>
            </a:r>
          </a:p>
          <a:p>
            <a:r>
              <a:rPr lang="en-GB" sz="2400" dirty="0"/>
              <a:t>Damage limitation</a:t>
            </a:r>
          </a:p>
          <a:p>
            <a:pPr lvl="1"/>
            <a:r>
              <a:rPr lang="en-GB" sz="2000" dirty="0"/>
              <a:t>The system includes protection features that minimise the damage that may result from an </a:t>
            </a:r>
            <a:r>
              <a:rPr lang="en-GB" sz="2000" dirty="0" smtClean="0"/>
              <a:t>accident.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Dependability properties</a:t>
            </a:r>
          </a:p>
          <a:p>
            <a:r>
              <a:rPr lang="en-US" sz="2400" dirty="0" smtClean="0"/>
              <a:t>Availability </a:t>
            </a:r>
          </a:p>
          <a:p>
            <a:r>
              <a:rPr lang="en-US" dirty="0"/>
              <a:t>R</a:t>
            </a:r>
            <a:r>
              <a:rPr lang="en-US" sz="2400" dirty="0" smtClean="0"/>
              <a:t>eliability</a:t>
            </a:r>
            <a:endParaRPr lang="en-US" sz="2400" dirty="0" smtClean="0"/>
          </a:p>
          <a:p>
            <a:r>
              <a:rPr lang="en-US" sz="2400" dirty="0" smtClean="0"/>
              <a:t>Safety</a:t>
            </a:r>
            <a:endParaRPr lang="en-US" sz="2400" dirty="0" smtClean="0"/>
          </a:p>
          <a:p>
            <a:r>
              <a:rPr lang="en-US" sz="2400" dirty="0" smtClean="0"/>
              <a:t>Security</a:t>
            </a: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Security </a:t>
            </a:r>
            <a:r>
              <a:rPr lang="en-GB" dirty="0" smtClean="0"/>
              <a:t>assurance</a:t>
            </a:r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Vulnerability avoidance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The system is designed so that vulnerabilities do not occur. For example, if there is no external network connection then external attack is impossible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Attack detection and elimination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The system is designed so that attacks on vulnerabilities are detected and neutralised before they result in an exposure. For example, virus checkers find and remove viruses before they infect a system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Exposure </a:t>
            </a:r>
            <a:r>
              <a:rPr lang="en-GB" sz="2400" dirty="0" smtClean="0"/>
              <a:t>limitation and recovery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The system is designed so that the adverse consequences of a successful attack are minimised. For example, a backup policy allows damaged information to be restored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4537" y="3129557"/>
            <a:ext cx="5114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 dependability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For</a:t>
            </a:r>
            <a:r>
              <a:rPr lang="en-GB" sz="2400" dirty="0" smtClean="0"/>
              <a:t> many computer-based systems</a:t>
            </a:r>
            <a:r>
              <a:rPr lang="en-GB" sz="2400" dirty="0"/>
              <a:t>,</a:t>
            </a:r>
            <a:r>
              <a:rPr lang="en-GB" sz="2400" dirty="0" smtClean="0"/>
              <a:t> the </a:t>
            </a:r>
            <a:r>
              <a:rPr lang="en-GB" sz="2400" dirty="0"/>
              <a:t>most important system property is the dependability of the system.</a:t>
            </a:r>
          </a:p>
          <a:p>
            <a:r>
              <a:rPr lang="en-GB" sz="2400" dirty="0"/>
              <a:t>The dependability of a system reflects the user’s degree of trust in that system. </a:t>
            </a:r>
            <a:endParaRPr lang="en-GB" sz="2400" dirty="0" smtClean="0"/>
          </a:p>
          <a:p>
            <a:r>
              <a:rPr lang="en-GB" sz="2400" dirty="0" smtClean="0"/>
              <a:t>It </a:t>
            </a:r>
            <a:r>
              <a:rPr lang="en-GB" sz="2400" dirty="0"/>
              <a:t>reflects the extent of the user’s confidence that it will operate as users expect and that it will not ‘fail’ in normal use.</a:t>
            </a:r>
            <a:endParaRPr lang="en-GB" sz="2400" dirty="0" smtClean="0"/>
          </a:p>
          <a:p>
            <a:r>
              <a:rPr lang="en-GB" sz="2400" dirty="0" smtClean="0"/>
              <a:t>Dependability covers the related systems attributes of </a:t>
            </a:r>
            <a:r>
              <a:rPr lang="en-GB" sz="2400" i="1" dirty="0" smtClean="0"/>
              <a:t>reliability</a:t>
            </a:r>
            <a:r>
              <a:rPr lang="en-GB" sz="2400" dirty="0" smtClean="0"/>
              <a:t>, </a:t>
            </a:r>
            <a:r>
              <a:rPr lang="en-GB" sz="2400" i="1" dirty="0" smtClean="0"/>
              <a:t>availability</a:t>
            </a:r>
            <a:r>
              <a:rPr lang="en-GB" sz="2400" dirty="0" smtClean="0"/>
              <a:t>, </a:t>
            </a:r>
            <a:r>
              <a:rPr lang="en-GB" sz="2400" i="1" dirty="0" smtClean="0"/>
              <a:t>safety </a:t>
            </a:r>
            <a:r>
              <a:rPr lang="en-GB" sz="2400" dirty="0" smtClean="0"/>
              <a:t>and </a:t>
            </a:r>
            <a:r>
              <a:rPr lang="en-GB" sz="2400" i="1" dirty="0" smtClean="0"/>
              <a:t>security</a:t>
            </a:r>
            <a:r>
              <a:rPr lang="en-GB" sz="2400" dirty="0" smtClean="0"/>
              <a:t>. These are all </a:t>
            </a:r>
            <a:r>
              <a:rPr lang="en-GB" dirty="0" smtClean="0"/>
              <a:t>inter-dependent.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dependability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failures may have widespread effects with large numbers of people affected by the failure.</a:t>
            </a:r>
          </a:p>
          <a:p>
            <a:r>
              <a:rPr lang="en-US" dirty="0" smtClean="0"/>
              <a:t>Systems </a:t>
            </a:r>
            <a:r>
              <a:rPr lang="en-US" dirty="0"/>
              <a:t>that are not dependable and are unreliable, unsafe or insecure may be rejected by their users.</a:t>
            </a:r>
          </a:p>
          <a:p>
            <a:r>
              <a:rPr lang="en-US" dirty="0"/>
              <a:t>The costs of system failure may be very </a:t>
            </a:r>
            <a:r>
              <a:rPr lang="en-US" dirty="0" smtClean="0"/>
              <a:t>high if the failure leads to economic losses or physical damage.</a:t>
            </a:r>
          </a:p>
          <a:p>
            <a:r>
              <a:rPr lang="en-US" dirty="0"/>
              <a:t>Undependable systems may cause information loss with a high consequent recovery cost.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failure</a:t>
            </a:r>
            <a:endParaRPr lang="en-US" dirty="0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Hardware failure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Hardware fails because of design and manufacturing errors or because components have reached the end of their natural life.</a:t>
            </a:r>
          </a:p>
          <a:p>
            <a:pPr>
              <a:lnSpc>
                <a:spcPct val="90000"/>
              </a:lnSpc>
            </a:pPr>
            <a:r>
              <a:rPr lang="en-US" dirty="0"/>
              <a:t>Software failure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Software fails due to errors in its specification, design or implementation.</a:t>
            </a:r>
          </a:p>
          <a:p>
            <a:pPr>
              <a:lnSpc>
                <a:spcPct val="90000"/>
              </a:lnSpc>
            </a:pPr>
            <a:r>
              <a:rPr lang="en-US" dirty="0"/>
              <a:t>Operational failure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Human operators make mistakes. Now perhaps the largest single cause of system </a:t>
            </a:r>
            <a:r>
              <a:rPr lang="en-US" dirty="0" smtClean="0"/>
              <a:t>failures in socio-technical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</a:t>
            </a:r>
            <a:r>
              <a:rPr lang="en-US" dirty="0"/>
              <a:t>dependability properties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" y="2060848"/>
            <a:ext cx="8786192" cy="3456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The probability that the system will be up and running and able to deliver useful services to users.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The probability that the system will correctly deliver services as expected by users.</a:t>
            </a:r>
          </a:p>
          <a:p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A judgment of how likely it is that the system will cause damage to people or its environment.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A judgment of how likely it is that the system can resist accidental or deliberate intrusions.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Availability and reliability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Reliability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The probability of failure-free system operation over a specified time in a given environment for a given </a:t>
            </a:r>
            <a:r>
              <a:rPr lang="en-GB" dirty="0" smtClean="0"/>
              <a:t>purpose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probability that a system, at a point in time, will be operational and able to deliver the requested </a:t>
            </a:r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Safety and security</a:t>
            </a:r>
            <a:endParaRPr lang="en-GB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Safety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condition of being protected from harm or other non-desirable outcomes, caused by non-intentional failure. 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Security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condition of being protected from harm or other non-desirable outcomes caused by intentional human actions or human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11 Security and Dependability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5796</TotalTime>
  <Pages>4</Pages>
  <Words>1307</Words>
  <Application>Microsoft Office PowerPoint</Application>
  <PresentationFormat>On-screen Show (4:3)</PresentationFormat>
  <Paragraphs>161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Helvetica</vt:lpstr>
      <vt:lpstr>Times</vt:lpstr>
      <vt:lpstr>Wingdings</vt:lpstr>
      <vt:lpstr>SE9</vt:lpstr>
      <vt:lpstr>PowerPoint Presentation</vt:lpstr>
      <vt:lpstr>Topics covered</vt:lpstr>
      <vt:lpstr>System dependability</vt:lpstr>
      <vt:lpstr>Importance of dependability</vt:lpstr>
      <vt:lpstr>Causes of failure</vt:lpstr>
      <vt:lpstr>Principal dependability properties </vt:lpstr>
      <vt:lpstr>Principal properties</vt:lpstr>
      <vt:lpstr>Availability and reliability</vt:lpstr>
      <vt:lpstr>Safety and security</vt:lpstr>
      <vt:lpstr>Other dependability properties</vt:lpstr>
      <vt:lpstr>Dependability attribute dependencies</vt:lpstr>
      <vt:lpstr>Dependability achievement</vt:lpstr>
      <vt:lpstr>Dependability costs</vt:lpstr>
      <vt:lpstr>Cost/dependability curve </vt:lpstr>
      <vt:lpstr>Dependability economics</vt:lpstr>
      <vt:lpstr>Fault, error and failure</vt:lpstr>
      <vt:lpstr>Availability assurance</vt:lpstr>
      <vt:lpstr>Reliability assurance</vt:lpstr>
      <vt:lpstr>Safety assurance</vt:lpstr>
      <vt:lpstr>Security assurance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Systems Engineering</dc:title>
  <dc:subject/>
  <dc:creator>Ian Sommerville</dc:creator>
  <cp:keywords/>
  <dc:description/>
  <cp:lastModifiedBy>USER</cp:lastModifiedBy>
  <cp:revision>50</cp:revision>
  <cp:lastPrinted>2009-12-21T20:08:42Z</cp:lastPrinted>
  <dcterms:created xsi:type="dcterms:W3CDTF">2009-12-28T09:39:21Z</dcterms:created>
  <dcterms:modified xsi:type="dcterms:W3CDTF">2020-10-25T18:53:53Z</dcterms:modified>
</cp:coreProperties>
</file>