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handoutMasterIdLst>
    <p:handoutMasterId r:id="rId22"/>
  </p:handoutMasterIdLst>
  <p:sldIdLst>
    <p:sldId id="256" r:id="rId2"/>
    <p:sldId id="278" r:id="rId3"/>
    <p:sldId id="294" r:id="rId4"/>
    <p:sldId id="268" r:id="rId5"/>
    <p:sldId id="269" r:id="rId6"/>
    <p:sldId id="270" r:id="rId7"/>
    <p:sldId id="258" r:id="rId8"/>
    <p:sldId id="271" r:id="rId9"/>
    <p:sldId id="279" r:id="rId10"/>
    <p:sldId id="296" r:id="rId11"/>
    <p:sldId id="297" r:id="rId12"/>
    <p:sldId id="259" r:id="rId13"/>
    <p:sldId id="303" r:id="rId14"/>
    <p:sldId id="298" r:id="rId15"/>
    <p:sldId id="260" r:id="rId16"/>
    <p:sldId id="304" r:id="rId17"/>
    <p:sldId id="261" r:id="rId18"/>
    <p:sldId id="264" r:id="rId19"/>
    <p:sldId id="308" r:id="rId20"/>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4" d="100"/>
          <a:sy n="84" d="100"/>
        </p:scale>
        <p:origin x="1402"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B0E5934-3496-F046-A2D4-5B8BE7EE9137}" type="datetimeFigureOut">
              <a:rPr lang="en-US" smtClean="0"/>
              <a:pPr/>
              <a:t>11/1/2020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30BE51-DA2A-754F-8971-377C79B480F5}" type="slidenum">
              <a:rPr lang="en-US" smtClean="0"/>
              <a:pPr/>
              <a:t>‹#›</a:t>
            </a:fld>
            <a:endParaRPr lang="en-US"/>
          </a:p>
        </p:txBody>
      </p:sp>
    </p:spTree>
    <p:extLst>
      <p:ext uri="{BB962C8B-B14F-4D97-AF65-F5344CB8AC3E}">
        <p14:creationId xmlns:p14="http://schemas.microsoft.com/office/powerpoint/2010/main" val="36163203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6461C6-C2B2-9A4B-8DC3-5DD264F401AA}" type="datetimeFigureOut">
              <a:rPr lang="en-US" smtClean="0"/>
              <a:pPr/>
              <a:t>11/1/2020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A9CE11-8A70-FA42-A96A-B06278FD3909}" type="slidenum">
              <a:rPr lang="en-US" smtClean="0"/>
              <a:pPr/>
              <a:t>‹#›</a:t>
            </a:fld>
            <a:endParaRPr lang="en-US"/>
          </a:p>
        </p:txBody>
      </p:sp>
    </p:spTree>
    <p:extLst>
      <p:ext uri="{BB962C8B-B14F-4D97-AF65-F5344CB8AC3E}">
        <p14:creationId xmlns:p14="http://schemas.microsoft.com/office/powerpoint/2010/main" val="162095743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cap="flat"/>
        </p:spPr>
      </p:sp>
      <p:sp>
        <p:nvSpPr>
          <p:cNvPr id="94211"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455973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cap="flat"/>
        </p:spPr>
      </p:sp>
      <p:sp>
        <p:nvSpPr>
          <p:cNvPr id="9625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686497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890070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A720C50B-197A-F245-B2A3-A94881F31601}" type="datetime1">
              <a:rPr lang="en-US" smtClean="0"/>
              <a:pPr>
                <a:defRPr/>
              </a:pPr>
              <a:t>11/1/2020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13 Dependability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B47BDDC0-2C33-9B49-BD75-B78323AB018C}"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026AE4C-38E6-A140-AA27-9EE67AB700F0}" type="datetime1">
              <a:rPr lang="en-US" smtClean="0"/>
              <a:pPr>
                <a:defRPr/>
              </a:pPr>
              <a:t>11/1/2020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13 Dependability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AB6C020C-0B31-CF4E-83D4-0450DE7DDC2B}"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9E54B5C-A7F6-C24E-913A-92794DF26ADE}" type="datetime1">
              <a:rPr lang="en-US" smtClean="0"/>
              <a:pPr>
                <a:defRPr/>
              </a:pPr>
              <a:t>11/1/2020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13 Dependability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2860D6AE-E0B8-2D40-BA66-0DA46061452D}"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5B57AF5-FC0C-1B47-B103-FD12D97DE3C6}" type="datetime1">
              <a:rPr lang="en-US" smtClean="0"/>
              <a:pPr>
                <a:defRPr/>
              </a:pPr>
              <a:t>11/1/2020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13 Dependability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2A781D9A-53E0-6A45-A664-CD97B88FD95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70A5C15-E2CC-6F4D-BB90-A995F708CA9B}" type="datetime1">
              <a:rPr lang="en-US" smtClean="0"/>
              <a:pPr>
                <a:defRPr/>
              </a:pPr>
              <a:t>11/1/2020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13 Dependability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D36D31F7-EA00-F04B-8950-695AB0B1C7C1}"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E989462-BAAE-2F49-AEF5-4AABF2689C46}" type="datetime1">
              <a:rPr lang="en-US" smtClean="0"/>
              <a:pPr>
                <a:defRPr/>
              </a:pPr>
              <a:t>11/1/2020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13 Dependability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C60970FA-AE95-174A-A970-7C3F08FD12B3}"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1F33F74-2464-2646-88E7-0B9414A6E97D}" type="datetime1">
              <a:rPr lang="en-US" smtClean="0"/>
              <a:pPr>
                <a:defRPr/>
              </a:pPr>
              <a:t>11/1/2020</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13 Dependability Engineering</a:t>
            </a:r>
            <a:endParaRPr lang="en-US"/>
          </a:p>
        </p:txBody>
      </p:sp>
      <p:sp>
        <p:nvSpPr>
          <p:cNvPr id="9" name="Slide Number Placeholder 5"/>
          <p:cNvSpPr>
            <a:spLocks noGrp="1"/>
          </p:cNvSpPr>
          <p:nvPr>
            <p:ph type="sldNum" sz="quarter" idx="12"/>
          </p:nvPr>
        </p:nvSpPr>
        <p:spPr/>
        <p:txBody>
          <a:bodyPr/>
          <a:lstStyle>
            <a:lvl1pPr>
              <a:defRPr/>
            </a:lvl1pPr>
          </a:lstStyle>
          <a:p>
            <a:pPr>
              <a:defRPr/>
            </a:pPr>
            <a:fld id="{376D4CCC-47C2-B047-953F-D2E6EBBC9A93}"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FD8AFBC-1DD0-1E4E-82E9-337B9226F566}" type="datetime1">
              <a:rPr lang="en-US" smtClean="0"/>
              <a:pPr>
                <a:defRPr/>
              </a:pPr>
              <a:t>11/1/2020</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13 Dependability Engineering</a:t>
            </a:r>
            <a:endParaRPr lang="en-US"/>
          </a:p>
        </p:txBody>
      </p:sp>
      <p:sp>
        <p:nvSpPr>
          <p:cNvPr id="5" name="Slide Number Placeholder 5"/>
          <p:cNvSpPr>
            <a:spLocks noGrp="1"/>
          </p:cNvSpPr>
          <p:nvPr>
            <p:ph type="sldNum" sz="quarter" idx="12"/>
          </p:nvPr>
        </p:nvSpPr>
        <p:spPr/>
        <p:txBody>
          <a:bodyPr/>
          <a:lstStyle>
            <a:lvl1pPr>
              <a:defRPr/>
            </a:lvl1pPr>
          </a:lstStyle>
          <a:p>
            <a:pPr>
              <a:defRPr/>
            </a:pPr>
            <a:fld id="{44F1F00C-B3C6-1D43-BAC2-9F55281C10D0}"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954FC74-BDCF-9147-9713-22F33F6977DC}" type="datetime1">
              <a:rPr lang="en-US" smtClean="0"/>
              <a:pPr>
                <a:defRPr/>
              </a:pPr>
              <a:t>11/1/2020</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13 Dependability Engineering</a:t>
            </a:r>
            <a:endParaRPr lang="en-US"/>
          </a:p>
        </p:txBody>
      </p:sp>
      <p:sp>
        <p:nvSpPr>
          <p:cNvPr id="4" name="Slide Number Placeholder 5"/>
          <p:cNvSpPr>
            <a:spLocks noGrp="1"/>
          </p:cNvSpPr>
          <p:nvPr>
            <p:ph type="sldNum" sz="quarter" idx="12"/>
          </p:nvPr>
        </p:nvSpPr>
        <p:spPr/>
        <p:txBody>
          <a:bodyPr/>
          <a:lstStyle>
            <a:lvl1pPr>
              <a:defRPr/>
            </a:lvl1pPr>
          </a:lstStyle>
          <a:p>
            <a:pPr>
              <a:defRPr/>
            </a:pPr>
            <a:fld id="{E6F7DCE1-C3C0-CD45-9EEC-3BCBD7D4022B}"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AA8829D-8D3A-EC4D-8E9A-90416C5FAE7B}" type="datetime1">
              <a:rPr lang="en-US" smtClean="0"/>
              <a:pPr>
                <a:defRPr/>
              </a:pPr>
              <a:t>11/1/2020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13 Dependability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F4E4E580-4959-B443-940E-7D1F9043C872}"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B49108B-246C-9D42-9CBF-6C3921467E26}" type="datetime1">
              <a:rPr lang="en-US" smtClean="0"/>
              <a:pPr>
                <a:defRPr/>
              </a:pPr>
              <a:t>11/1/2020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13 Dependability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EF34AC15-4628-2D42-BF7A-644028DB442A}"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DCEF4FFF-4BE7-D649-B929-DA1A07B543AE}" type="datetime1">
              <a:rPr lang="en-US" smtClean="0"/>
              <a:pPr>
                <a:defRPr/>
              </a:pPr>
              <a:t>11/1/2020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13 Dependability Engineering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07E33F44-84BB-1E43-89BE-B575929AB968}"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47BDDC0-2C33-9B49-BD75-B78323AB018C}"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smtClean="0"/>
              <a:t>Chapter 13 Dependability Engineering</a:t>
            </a:r>
            <a:endParaRPr lang="en-US"/>
          </a:p>
        </p:txBody>
      </p:sp>
      <p:sp>
        <p:nvSpPr>
          <p:cNvPr id="8" name="Title 3"/>
          <p:cNvSpPr txBox="1">
            <a:spLocks/>
          </p:cNvSpPr>
          <p:nvPr/>
        </p:nvSpPr>
        <p:spPr bwMode="auto">
          <a:xfrm>
            <a:off x="457200" y="1993900"/>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a:lstStyle>
          <a:p>
            <a:r>
              <a:rPr lang="en-US" dirty="0" smtClean="0"/>
              <a:t>Chapter 13 – Dependability Engineering</a:t>
            </a:r>
          </a:p>
        </p:txBody>
      </p:sp>
      <p:sp>
        <p:nvSpPr>
          <p:cNvPr id="9" name="TextBox 8"/>
          <p:cNvSpPr txBox="1"/>
          <p:nvPr/>
        </p:nvSpPr>
        <p:spPr>
          <a:xfrm>
            <a:off x="5554301" y="5006566"/>
            <a:ext cx="3132499" cy="923330"/>
          </a:xfrm>
          <a:prstGeom prst="rect">
            <a:avLst/>
          </a:prstGeom>
          <a:noFill/>
        </p:spPr>
        <p:txBody>
          <a:bodyPr wrap="square" rtlCol="0">
            <a:spAutoFit/>
          </a:bodyPr>
          <a:lstStyle/>
          <a:p>
            <a:pPr algn="r"/>
            <a:r>
              <a:rPr lang="en-US" sz="1800" dirty="0" err="1" smtClean="0">
                <a:latin typeface="+mj-lt"/>
              </a:rPr>
              <a:t>Lec</a:t>
            </a:r>
            <a:r>
              <a:rPr lang="en-US" sz="1800" dirty="0" smtClean="0">
                <a:latin typeface="+mj-lt"/>
              </a:rPr>
              <a:t> </a:t>
            </a:r>
            <a:r>
              <a:rPr lang="en-US" sz="1800" dirty="0" err="1" smtClean="0">
                <a:latin typeface="+mj-lt"/>
              </a:rPr>
              <a:t>Tarannum</a:t>
            </a:r>
            <a:r>
              <a:rPr lang="en-US" sz="1800" dirty="0" smtClean="0">
                <a:latin typeface="+mj-lt"/>
              </a:rPr>
              <a:t> </a:t>
            </a:r>
            <a:r>
              <a:rPr lang="en-US" sz="1800" dirty="0" err="1" smtClean="0">
                <a:latin typeface="+mj-lt"/>
              </a:rPr>
              <a:t>Zaki</a:t>
            </a:r>
            <a:endParaRPr lang="en-US" sz="1800" dirty="0" smtClean="0">
              <a:latin typeface="+mj-lt"/>
            </a:endParaRPr>
          </a:p>
          <a:p>
            <a:pPr algn="r"/>
            <a:r>
              <a:rPr lang="en-US" sz="1800" dirty="0" err="1" smtClean="0">
                <a:latin typeface="+mj-lt"/>
              </a:rPr>
              <a:t>Dept</a:t>
            </a:r>
            <a:r>
              <a:rPr lang="en-US" sz="1800" dirty="0" smtClean="0">
                <a:latin typeface="+mj-lt"/>
              </a:rPr>
              <a:t> of CSE</a:t>
            </a:r>
          </a:p>
          <a:p>
            <a:pPr algn="r"/>
            <a:r>
              <a:rPr lang="en-US" sz="1800" dirty="0" smtClean="0">
                <a:latin typeface="+mj-lt"/>
              </a:rPr>
              <a:t>MIST</a:t>
            </a:r>
            <a:endParaRPr lang="en-US" sz="1800" dirty="0">
              <a:latin typeface="+mj-lt"/>
            </a:endParaRPr>
          </a:p>
        </p:txBody>
      </p:sp>
      <p:sp>
        <p:nvSpPr>
          <p:cNvPr id="10" name="TextBox 9"/>
          <p:cNvSpPr txBox="1"/>
          <p:nvPr/>
        </p:nvSpPr>
        <p:spPr>
          <a:xfrm>
            <a:off x="457200" y="5023165"/>
            <a:ext cx="3671180" cy="923330"/>
          </a:xfrm>
          <a:prstGeom prst="rect">
            <a:avLst/>
          </a:prstGeom>
          <a:noFill/>
        </p:spPr>
        <p:txBody>
          <a:bodyPr wrap="square" rtlCol="0">
            <a:spAutoFit/>
          </a:bodyPr>
          <a:lstStyle/>
          <a:p>
            <a:r>
              <a:rPr lang="en-US" sz="1800" dirty="0" smtClean="0">
                <a:latin typeface="+mj-lt"/>
              </a:rPr>
              <a:t>CSE 319</a:t>
            </a:r>
          </a:p>
          <a:p>
            <a:r>
              <a:rPr lang="en-US" sz="1800" dirty="0" smtClean="0">
                <a:latin typeface="+mj-lt"/>
              </a:rPr>
              <a:t>Software Engineering </a:t>
            </a:r>
          </a:p>
          <a:p>
            <a:r>
              <a:rPr lang="en-US" sz="1800" dirty="0" smtClean="0">
                <a:latin typeface="+mj-lt"/>
              </a:rPr>
              <a:t>Credit Hr. 3.00, Contact Hr. 3.00</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Dependable system architectures</a:t>
            </a:r>
            <a:endParaRPr lang="en-US" dirty="0"/>
          </a:p>
        </p:txBody>
      </p:sp>
      <p:sp>
        <p:nvSpPr>
          <p:cNvPr id="3" name="Content Placeholder 2"/>
          <p:cNvSpPr>
            <a:spLocks noGrp="1"/>
          </p:cNvSpPr>
          <p:nvPr>
            <p:ph idx="1"/>
          </p:nvPr>
        </p:nvSpPr>
        <p:spPr/>
        <p:txBody>
          <a:bodyPr/>
          <a:lstStyle/>
          <a:p>
            <a:r>
              <a:rPr lang="en-US" dirty="0" smtClean="0"/>
              <a:t>Dependable systems architectures are used in situations where fault tolerance is essential. These architectures are generally all based on redundancy and diversity.</a:t>
            </a:r>
          </a:p>
          <a:p>
            <a:r>
              <a:rPr lang="en-US" dirty="0" smtClean="0"/>
              <a:t>Examples of situations where dependable architectures are used:</a:t>
            </a:r>
          </a:p>
          <a:p>
            <a:pPr lvl="1"/>
            <a:r>
              <a:rPr lang="en-US" dirty="0" smtClean="0"/>
              <a:t>Flight control systems, where system failure could threaten the safety of passengers</a:t>
            </a:r>
          </a:p>
          <a:p>
            <a:pPr lvl="1"/>
            <a:r>
              <a:rPr lang="en-US" dirty="0" smtClean="0"/>
              <a:t>Reactor systems where failure of a control system could lead to a chemical or nuclear emergency</a:t>
            </a:r>
          </a:p>
          <a:p>
            <a:pPr lvl="1"/>
            <a:r>
              <a:rPr lang="en-US" dirty="0" smtClean="0"/>
              <a:t>Telecommunication systems, where there is a need for 24/7 availability.</a:t>
            </a:r>
            <a:endParaRPr lang="en-US" dirty="0"/>
          </a:p>
        </p:txBody>
      </p:sp>
      <p:sp>
        <p:nvSpPr>
          <p:cNvPr id="4" name="Footer Placeholder 3"/>
          <p:cNvSpPr>
            <a:spLocks noGrp="1"/>
          </p:cNvSpPr>
          <p:nvPr>
            <p:ph type="ftr" sz="quarter" idx="11"/>
          </p:nvPr>
        </p:nvSpPr>
        <p:spPr/>
        <p:txBody>
          <a:bodyPr/>
          <a:lstStyle/>
          <a:p>
            <a:pPr>
              <a:defRPr/>
            </a:pPr>
            <a:r>
              <a:rPr lang="en-US" smtClean="0"/>
              <a:t>Chapter 13 Dependability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system architecture</a:t>
            </a:r>
            <a:endParaRPr lang="en-US" dirty="0"/>
          </a:p>
        </p:txBody>
      </p:sp>
      <p:sp>
        <p:nvSpPr>
          <p:cNvPr id="3" name="Content Placeholder 2"/>
          <p:cNvSpPr>
            <a:spLocks noGrp="1"/>
          </p:cNvSpPr>
          <p:nvPr>
            <p:ph idx="1"/>
          </p:nvPr>
        </p:nvSpPr>
        <p:spPr/>
        <p:txBody>
          <a:bodyPr/>
          <a:lstStyle/>
          <a:p>
            <a:r>
              <a:rPr lang="en-US" dirty="0" smtClean="0"/>
              <a:t>A specialized system that is associated with some other control system, which can take emergency action if a failure occurs.</a:t>
            </a:r>
          </a:p>
          <a:p>
            <a:pPr lvl="1"/>
            <a:r>
              <a:rPr lang="en-US" dirty="0" smtClean="0"/>
              <a:t>System to stop a train if it passes a red light</a:t>
            </a:r>
          </a:p>
          <a:p>
            <a:pPr lvl="1"/>
            <a:r>
              <a:rPr lang="en-US" dirty="0" smtClean="0"/>
              <a:t>System to shut down a reactor if temperature/pressure are too high</a:t>
            </a:r>
          </a:p>
          <a:p>
            <a:r>
              <a:rPr lang="en-US" dirty="0" smtClean="0"/>
              <a:t>Protection systems independently monitor the controlled system and the environment.</a:t>
            </a:r>
          </a:p>
          <a:p>
            <a:r>
              <a:rPr lang="en-US" dirty="0" smtClean="0"/>
              <a:t>If a problem is detected, it issues commands to take emergency action to shut down the system and avoid a catastrophe.</a:t>
            </a:r>
          </a:p>
        </p:txBody>
      </p:sp>
      <p:sp>
        <p:nvSpPr>
          <p:cNvPr id="4" name="Footer Placeholder 3"/>
          <p:cNvSpPr>
            <a:spLocks noGrp="1"/>
          </p:cNvSpPr>
          <p:nvPr>
            <p:ph type="ftr" sz="quarter" idx="11"/>
          </p:nvPr>
        </p:nvSpPr>
        <p:spPr/>
        <p:txBody>
          <a:bodyPr/>
          <a:lstStyle/>
          <a:p>
            <a:pPr>
              <a:defRPr/>
            </a:pPr>
            <a:r>
              <a:rPr lang="en-US" smtClean="0"/>
              <a:t>Chapter 13 Dependability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GB" dirty="0" smtClean="0"/>
              <a:t>Protection system architecture</a:t>
            </a:r>
            <a:br>
              <a:rPr lang="en-GB" dirty="0" smtClean="0"/>
            </a:br>
            <a:endParaRPr lang="en-US" dirty="0" smtClean="0"/>
          </a:p>
        </p:txBody>
      </p:sp>
      <p:pic>
        <p:nvPicPr>
          <p:cNvPr id="4" name="Picture 3" descr="13.3 ProtectionSystem.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905245" y="1727200"/>
            <a:ext cx="3169780" cy="4826710"/>
          </a:xfrm>
          <a:prstGeom prst="rect">
            <a:avLst/>
          </a:prstGeom>
        </p:spPr>
      </p:pic>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12</a:t>
            </a:fld>
            <a:endParaRPr lang="en-US"/>
          </a:p>
        </p:txBody>
      </p:sp>
      <p:sp>
        <p:nvSpPr>
          <p:cNvPr id="6" name="Footer Placeholder 5"/>
          <p:cNvSpPr>
            <a:spLocks noGrp="1"/>
          </p:cNvSpPr>
          <p:nvPr>
            <p:ph type="ftr" sz="quarter" idx="11"/>
          </p:nvPr>
        </p:nvSpPr>
        <p:spPr/>
        <p:txBody>
          <a:bodyPr/>
          <a:lstStyle/>
          <a:p>
            <a:pPr>
              <a:defRPr/>
            </a:pPr>
            <a:r>
              <a:rPr lang="en-US" smtClean="0"/>
              <a:t>Chapter 13 Dependability Engineering</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system functionality</a:t>
            </a:r>
            <a:endParaRPr lang="en-US" dirty="0"/>
          </a:p>
        </p:txBody>
      </p:sp>
      <p:sp>
        <p:nvSpPr>
          <p:cNvPr id="3" name="Content Placeholder 2"/>
          <p:cNvSpPr>
            <a:spLocks noGrp="1"/>
          </p:cNvSpPr>
          <p:nvPr>
            <p:ph idx="1"/>
          </p:nvPr>
        </p:nvSpPr>
        <p:spPr/>
        <p:txBody>
          <a:bodyPr/>
          <a:lstStyle/>
          <a:p>
            <a:r>
              <a:rPr lang="en-US" dirty="0" smtClean="0"/>
              <a:t>Protection systems are redundant because they include monitoring and control capabilities that replicate those in the control software.</a:t>
            </a:r>
          </a:p>
          <a:p>
            <a:r>
              <a:rPr lang="en-US" dirty="0" smtClean="0"/>
              <a:t>Protection systems should be diverse and use different technology from the control software.</a:t>
            </a:r>
          </a:p>
          <a:p>
            <a:r>
              <a:rPr lang="en-US" dirty="0" smtClean="0"/>
              <a:t>They are simpler than the control system so more effort can be expended in validation and dependability assurance.</a:t>
            </a:r>
          </a:p>
          <a:p>
            <a:r>
              <a:rPr lang="en-US" dirty="0" smtClean="0"/>
              <a:t>Aim is to ensure that there is a low probability of failure on demand for the protection system.</a:t>
            </a:r>
            <a:endParaRPr lang="en-US" dirty="0"/>
          </a:p>
        </p:txBody>
      </p:sp>
      <p:sp>
        <p:nvSpPr>
          <p:cNvPr id="4" name="Footer Placeholder 3"/>
          <p:cNvSpPr>
            <a:spLocks noGrp="1"/>
          </p:cNvSpPr>
          <p:nvPr>
            <p:ph type="ftr" sz="quarter" idx="11"/>
          </p:nvPr>
        </p:nvSpPr>
        <p:spPr/>
        <p:txBody>
          <a:bodyPr/>
          <a:lstStyle/>
          <a:p>
            <a:pPr>
              <a:defRPr/>
            </a:pPr>
            <a:r>
              <a:rPr lang="en-US" smtClean="0"/>
              <a:t>Chapter 13 Dependability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Self-monitoring system architecture</a:t>
            </a:r>
            <a:endParaRPr lang="en-US" dirty="0"/>
          </a:p>
        </p:txBody>
      </p:sp>
      <p:sp>
        <p:nvSpPr>
          <p:cNvPr id="3" name="Content Placeholder 2"/>
          <p:cNvSpPr>
            <a:spLocks noGrp="1"/>
          </p:cNvSpPr>
          <p:nvPr>
            <p:ph idx="1"/>
          </p:nvPr>
        </p:nvSpPr>
        <p:spPr/>
        <p:txBody>
          <a:bodyPr/>
          <a:lstStyle/>
          <a:p>
            <a:r>
              <a:rPr lang="en-US" dirty="0" smtClean="0"/>
              <a:t>Multi-channel architectures where the system monitors its own operations and takes action if inconsistencies are detected.</a:t>
            </a:r>
          </a:p>
          <a:p>
            <a:r>
              <a:rPr lang="en-US" dirty="0" smtClean="0"/>
              <a:t>The same computation is carried out on each channel and the results are compared. If the results are identical and are produced at the same time, then it is assumed that the system is operating correctly.</a:t>
            </a:r>
          </a:p>
          <a:p>
            <a:r>
              <a:rPr lang="en-US" dirty="0" smtClean="0"/>
              <a:t>If the results are different, then a failure is assumed and a failure exception is raised.</a:t>
            </a:r>
            <a:endParaRPr lang="en-US" dirty="0"/>
          </a:p>
        </p:txBody>
      </p:sp>
      <p:sp>
        <p:nvSpPr>
          <p:cNvPr id="4" name="Footer Placeholder 3"/>
          <p:cNvSpPr>
            <a:spLocks noGrp="1"/>
          </p:cNvSpPr>
          <p:nvPr>
            <p:ph type="ftr" sz="quarter" idx="11"/>
          </p:nvPr>
        </p:nvSpPr>
        <p:spPr/>
        <p:txBody>
          <a:bodyPr/>
          <a:lstStyle/>
          <a:p>
            <a:pPr>
              <a:defRPr/>
            </a:pPr>
            <a:r>
              <a:rPr lang="en-US" smtClean="0"/>
              <a:t>Chapter 13 Dependability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Self-monitoring system architecture</a:t>
            </a:r>
            <a:r>
              <a:rPr lang="en-GB" dirty="0" smtClean="0"/>
              <a:t> </a:t>
            </a:r>
            <a:endParaRPr lang="en-US" dirty="0" smtClean="0"/>
          </a:p>
        </p:txBody>
      </p:sp>
      <p:pic>
        <p:nvPicPr>
          <p:cNvPr id="4" name="Picture 3" descr="13.4 SelfCheckingArch.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652659" y="2629980"/>
            <a:ext cx="6556259" cy="2038324"/>
          </a:xfrm>
          <a:prstGeom prst="rect">
            <a:avLst/>
          </a:prstGeom>
        </p:spPr>
      </p:pic>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15</a:t>
            </a:fld>
            <a:endParaRPr lang="en-US"/>
          </a:p>
        </p:txBody>
      </p:sp>
      <p:sp>
        <p:nvSpPr>
          <p:cNvPr id="6" name="Footer Placeholder 5"/>
          <p:cNvSpPr>
            <a:spLocks noGrp="1"/>
          </p:cNvSpPr>
          <p:nvPr>
            <p:ph type="ftr" sz="quarter" idx="11"/>
          </p:nvPr>
        </p:nvSpPr>
        <p:spPr/>
        <p:txBody>
          <a:bodyPr/>
          <a:lstStyle/>
          <a:p>
            <a:pPr>
              <a:defRPr/>
            </a:pPr>
            <a:r>
              <a:rPr lang="en-US" smtClean="0"/>
              <a:t>Chapter 13 Dependability Engineering</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Self-monitoring system functionality</a:t>
            </a:r>
            <a:endParaRPr lang="en-US" dirty="0"/>
          </a:p>
        </p:txBody>
      </p:sp>
      <p:sp>
        <p:nvSpPr>
          <p:cNvPr id="3" name="Content Placeholder 2"/>
          <p:cNvSpPr>
            <a:spLocks noGrp="1"/>
          </p:cNvSpPr>
          <p:nvPr>
            <p:ph idx="1"/>
          </p:nvPr>
        </p:nvSpPr>
        <p:spPr/>
        <p:txBody>
          <a:bodyPr/>
          <a:lstStyle/>
          <a:p>
            <a:r>
              <a:rPr lang="en-US" dirty="0" smtClean="0"/>
              <a:t>Hardware in each channel has to be diverse so that common mode hardware failure will not lead to each channel producing the same results.</a:t>
            </a:r>
          </a:p>
          <a:p>
            <a:r>
              <a:rPr lang="en-US" dirty="0" smtClean="0"/>
              <a:t>Software in each channel must also be diverse, otherwise the same software error would affect each channel.</a:t>
            </a:r>
          </a:p>
          <a:p>
            <a:r>
              <a:rPr lang="en-US" dirty="0" smtClean="0"/>
              <a:t>If high-availability is required, you may use several self-checking systems in parallel.</a:t>
            </a:r>
          </a:p>
          <a:p>
            <a:pPr lvl="1"/>
            <a:r>
              <a:rPr lang="en-US" dirty="0" smtClean="0"/>
              <a:t>This is the approach used in the Airbus family of aircraft for their flight control systems.</a:t>
            </a:r>
            <a:endParaRPr lang="en-US" dirty="0"/>
          </a:p>
        </p:txBody>
      </p:sp>
      <p:sp>
        <p:nvSpPr>
          <p:cNvPr id="4" name="Footer Placeholder 3"/>
          <p:cNvSpPr>
            <a:spLocks noGrp="1"/>
          </p:cNvSpPr>
          <p:nvPr>
            <p:ph type="ftr" sz="quarter" idx="11"/>
          </p:nvPr>
        </p:nvSpPr>
        <p:spPr/>
        <p:txBody>
          <a:bodyPr/>
          <a:lstStyle/>
          <a:p>
            <a:pPr>
              <a:defRPr/>
            </a:pPr>
            <a:r>
              <a:rPr lang="en-US" smtClean="0"/>
              <a:t>Chapter 13 Dependability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Airbus flight control system architecture</a:t>
            </a:r>
            <a:r>
              <a:rPr lang="en-GB" dirty="0" smtClean="0"/>
              <a:t> </a:t>
            </a:r>
            <a:endParaRPr lang="en-US" dirty="0" smtClean="0"/>
          </a:p>
        </p:txBody>
      </p:sp>
      <p:pic>
        <p:nvPicPr>
          <p:cNvPr id="4" name="Picture 3" descr="13.5 AirbusFCC.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635406" y="1200149"/>
            <a:ext cx="6136424" cy="5344627"/>
          </a:xfrm>
          <a:prstGeom prst="rect">
            <a:avLst/>
          </a:prstGeom>
        </p:spPr>
      </p:pic>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17</a:t>
            </a:fld>
            <a:endParaRPr lang="en-US"/>
          </a:p>
        </p:txBody>
      </p:sp>
      <p:sp>
        <p:nvSpPr>
          <p:cNvPr id="6" name="Footer Placeholder 5"/>
          <p:cNvSpPr>
            <a:spLocks noGrp="1"/>
          </p:cNvSpPr>
          <p:nvPr>
            <p:ph type="ftr" sz="quarter" idx="11"/>
          </p:nvPr>
        </p:nvSpPr>
        <p:spPr/>
        <p:txBody>
          <a:bodyPr/>
          <a:lstStyle/>
          <a:p>
            <a:pPr>
              <a:defRPr/>
            </a:pPr>
            <a:r>
              <a:rPr lang="en-US" smtClean="0"/>
              <a:t>Chapter 13 Dependability Engineering</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Good practice guidelines for dependable programming</a:t>
            </a:r>
            <a:r>
              <a:rPr lang="en-GB" dirty="0" smtClean="0"/>
              <a:t> </a:t>
            </a:r>
            <a:endParaRPr lang="en-US" dirty="0" smtClean="0"/>
          </a:p>
        </p:txBody>
      </p:sp>
      <p:graphicFrame>
        <p:nvGraphicFramePr>
          <p:cNvPr id="8" name="Table 7"/>
          <p:cNvGraphicFramePr>
            <a:graphicFrameLocks noGrp="1"/>
          </p:cNvGraphicFramePr>
          <p:nvPr/>
        </p:nvGraphicFramePr>
        <p:xfrm>
          <a:off x="1524000" y="2053516"/>
          <a:ext cx="6096000" cy="3108960"/>
        </p:xfrm>
        <a:graphic>
          <a:graphicData uri="http://schemas.openxmlformats.org/drawingml/2006/table">
            <a:tbl>
              <a:tblPr firstRow="1" bandRow="1">
                <a:tableStyleId>{69CF1AB2-1976-4502-BF36-3FF5EA218861}</a:tableStyleId>
              </a:tblPr>
              <a:tblGrid>
                <a:gridCol w="5887720"/>
                <a:gridCol w="208280"/>
              </a:tblGrid>
              <a:tr h="370840">
                <a:tc>
                  <a:txBody>
                    <a:bodyPr/>
                    <a:lstStyle/>
                    <a:p>
                      <a:r>
                        <a:rPr lang="en-GB" sz="1800" kern="1200" dirty="0" smtClean="0"/>
                        <a:t>Dependable programming guidelines</a:t>
                      </a:r>
                    </a:p>
                    <a:p>
                      <a:endParaRPr lang="en-GB" sz="1800" kern="1200" dirty="0" smtClean="0"/>
                    </a:p>
                    <a:p>
                      <a:r>
                        <a:rPr lang="en-GB" sz="1800" kern="1200" dirty="0" smtClean="0"/>
                        <a:t>1.	Limit the visibility of information in a program</a:t>
                      </a:r>
                    </a:p>
                    <a:p>
                      <a:r>
                        <a:rPr lang="en-GB" sz="1800" kern="1200" dirty="0" smtClean="0"/>
                        <a:t>2.	Check all inputs for validity</a:t>
                      </a:r>
                    </a:p>
                    <a:p>
                      <a:r>
                        <a:rPr lang="en-GB" sz="1800" kern="1200" dirty="0" smtClean="0"/>
                        <a:t>3.	Provide a handler for all exceptions</a:t>
                      </a:r>
                    </a:p>
                    <a:p>
                      <a:r>
                        <a:rPr lang="en-GB" sz="1800" kern="1200" dirty="0" smtClean="0"/>
                        <a:t>4.	Minimize the use of error-prone constructs</a:t>
                      </a:r>
                    </a:p>
                    <a:p>
                      <a:r>
                        <a:rPr lang="en-GB" sz="1800" kern="1200" dirty="0" smtClean="0"/>
                        <a:t>5.	Provide restart capabilities</a:t>
                      </a:r>
                    </a:p>
                    <a:p>
                      <a:r>
                        <a:rPr lang="en-GB" sz="1800" kern="1200" dirty="0" smtClean="0"/>
                        <a:t>6.	Check array bounds</a:t>
                      </a:r>
                    </a:p>
                    <a:p>
                      <a:r>
                        <a:rPr lang="en-GB" sz="1800" kern="1200" dirty="0" smtClean="0"/>
                        <a:t>7.	Include timeouts when calling external components</a:t>
                      </a:r>
                    </a:p>
                    <a:p>
                      <a:r>
                        <a:rPr lang="en-GB" sz="1800" kern="1200" dirty="0" smtClean="0"/>
                        <a:t>8.	Name all constants that represent real-world values</a:t>
                      </a:r>
                    </a:p>
                    <a:p>
                      <a:endParaRPr lang="en-US" dirty="0">
                        <a:solidFill>
                          <a:schemeClr val="tx1">
                            <a:lumMod val="95000"/>
                            <a:lumOff val="5000"/>
                          </a:schemeClr>
                        </a:solidFill>
                      </a:endParaRPr>
                    </a:p>
                  </a:txBody>
                  <a:tcPr/>
                </a:tc>
                <a:tc>
                  <a:txBody>
                    <a:bodyPr/>
                    <a:lstStyle/>
                    <a:p>
                      <a:endParaRPr lang="en-US" dirty="0"/>
                    </a:p>
                  </a:txBody>
                  <a:tcPr/>
                </a:tc>
              </a:tr>
            </a:tbl>
          </a:graphicData>
        </a:graphic>
      </p:graphicFrame>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18</a:t>
            </a:fld>
            <a:endParaRPr lang="en-US"/>
          </a:p>
        </p:txBody>
      </p:sp>
      <p:sp>
        <p:nvSpPr>
          <p:cNvPr id="5" name="Footer Placeholder 4"/>
          <p:cNvSpPr>
            <a:spLocks noGrp="1"/>
          </p:cNvSpPr>
          <p:nvPr>
            <p:ph type="ftr" sz="quarter" idx="11"/>
          </p:nvPr>
        </p:nvSpPr>
        <p:spPr/>
        <p:txBody>
          <a:bodyPr/>
          <a:lstStyle/>
          <a:p>
            <a:pPr>
              <a:defRPr/>
            </a:pPr>
            <a:r>
              <a:rPr lang="en-US" smtClean="0"/>
              <a:t>Chapter 13 Dependability Engineering</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A86F8904-DFC0-E240-BFF8-1216C9CAE37B}" type="slidenum">
              <a:rPr lang="en-US" smtClean="0"/>
              <a:pPr/>
              <a:t>19</a:t>
            </a:fld>
            <a:endParaRPr lang="en-US"/>
          </a:p>
        </p:txBody>
      </p:sp>
      <p:sp>
        <p:nvSpPr>
          <p:cNvPr id="6" name="TextBox 5"/>
          <p:cNvSpPr txBox="1"/>
          <p:nvPr/>
        </p:nvSpPr>
        <p:spPr>
          <a:xfrm>
            <a:off x="2014537" y="3129557"/>
            <a:ext cx="5114925" cy="769441"/>
          </a:xfrm>
          <a:prstGeom prst="rect">
            <a:avLst/>
          </a:prstGeom>
          <a:noFill/>
        </p:spPr>
        <p:txBody>
          <a:bodyPr wrap="square" rtlCol="0">
            <a:spAutoFit/>
          </a:bodyPr>
          <a:lstStyle/>
          <a:p>
            <a:pPr algn="ctr"/>
            <a:r>
              <a:rPr lang="en-US" sz="4400" b="1" dirty="0" smtClean="0"/>
              <a:t>THANK YOU</a:t>
            </a:r>
            <a:endParaRPr lang="en-US" sz="4400" b="1" dirty="0"/>
          </a:p>
        </p:txBody>
      </p:sp>
      <p:sp>
        <p:nvSpPr>
          <p:cNvPr id="7" name="Footer Placeholder 4"/>
          <p:cNvSpPr>
            <a:spLocks noGrp="1"/>
          </p:cNvSpPr>
          <p:nvPr>
            <p:ph type="ftr" sz="quarter" idx="11"/>
          </p:nvPr>
        </p:nvSpPr>
        <p:spPr>
          <a:xfrm>
            <a:off x="3124200" y="6356350"/>
            <a:ext cx="2895600" cy="365125"/>
          </a:xfrm>
        </p:spPr>
        <p:txBody>
          <a:bodyPr/>
          <a:lstStyle/>
          <a:p>
            <a:r>
              <a:rPr lang="en-US" smtClean="0"/>
              <a:t>Chapter 11 Security and Dependability</a:t>
            </a:r>
            <a:endParaRPr lang="en-US"/>
          </a:p>
        </p:txBody>
      </p:sp>
    </p:spTree>
    <p:extLst>
      <p:ext uri="{BB962C8B-B14F-4D97-AF65-F5344CB8AC3E}">
        <p14:creationId xmlns:p14="http://schemas.microsoft.com/office/powerpoint/2010/main" val="2362749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Redundancy and diversity</a:t>
            </a:r>
          </a:p>
          <a:p>
            <a:r>
              <a:rPr lang="en-US" dirty="0" smtClean="0"/>
              <a:t>Dependable processes</a:t>
            </a:r>
          </a:p>
          <a:p>
            <a:r>
              <a:rPr lang="en-US" dirty="0" smtClean="0"/>
              <a:t>Dependable systems architectures</a:t>
            </a:r>
          </a:p>
          <a:p>
            <a:r>
              <a:rPr lang="en-US" dirty="0" smtClean="0"/>
              <a:t>Dependable programming</a:t>
            </a:r>
          </a:p>
        </p:txBody>
      </p:sp>
      <p:sp>
        <p:nvSpPr>
          <p:cNvPr id="4" name="Footer Placeholder 3"/>
          <p:cNvSpPr>
            <a:spLocks noGrp="1"/>
          </p:cNvSpPr>
          <p:nvPr>
            <p:ph type="ftr" sz="quarter" idx="11"/>
          </p:nvPr>
        </p:nvSpPr>
        <p:spPr/>
        <p:txBody>
          <a:bodyPr/>
          <a:lstStyle/>
          <a:p>
            <a:pPr>
              <a:defRPr/>
            </a:pPr>
            <a:r>
              <a:rPr lang="en-US" smtClean="0"/>
              <a:t>Chapter 13 Dependability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Regulated systems and dependability</a:t>
            </a:r>
            <a:endParaRPr lang="en-US" dirty="0"/>
          </a:p>
        </p:txBody>
      </p:sp>
      <p:sp>
        <p:nvSpPr>
          <p:cNvPr id="3" name="Content Placeholder 2"/>
          <p:cNvSpPr>
            <a:spLocks noGrp="1"/>
          </p:cNvSpPr>
          <p:nvPr>
            <p:ph idx="1"/>
          </p:nvPr>
        </p:nvSpPr>
        <p:spPr/>
        <p:txBody>
          <a:bodyPr/>
          <a:lstStyle/>
          <a:p>
            <a:r>
              <a:rPr lang="en-US" dirty="0" smtClean="0"/>
              <a:t>Many critical systems are regulated systems, which means that their use must be approved by an external regulator before the systems go into service. </a:t>
            </a:r>
          </a:p>
          <a:p>
            <a:pPr lvl="1"/>
            <a:r>
              <a:rPr lang="en-US" dirty="0" smtClean="0"/>
              <a:t>Nuclear systems</a:t>
            </a:r>
          </a:p>
          <a:p>
            <a:pPr lvl="1"/>
            <a:r>
              <a:rPr lang="en-US" dirty="0" smtClean="0"/>
              <a:t>Air traffic control systems</a:t>
            </a:r>
          </a:p>
          <a:p>
            <a:pPr lvl="1"/>
            <a:r>
              <a:rPr lang="en-US" dirty="0" smtClean="0"/>
              <a:t>Medical devices</a:t>
            </a:r>
          </a:p>
          <a:p>
            <a:r>
              <a:rPr lang="en-US" dirty="0" smtClean="0"/>
              <a:t>A safety and dependability case has to be approved by the regulator. </a:t>
            </a:r>
          </a:p>
          <a:p>
            <a:r>
              <a:rPr lang="en-US" dirty="0" smtClean="0"/>
              <a:t>Therefore, critical systems development has to create the evidence to convince a regulator that the system is dependable, safe and secure.</a:t>
            </a:r>
          </a:p>
        </p:txBody>
      </p:sp>
      <p:sp>
        <p:nvSpPr>
          <p:cNvPr id="4" name="Footer Placeholder 3"/>
          <p:cNvSpPr>
            <a:spLocks noGrp="1"/>
          </p:cNvSpPr>
          <p:nvPr>
            <p:ph type="ftr" sz="quarter" idx="11"/>
          </p:nvPr>
        </p:nvSpPr>
        <p:spPr/>
        <p:txBody>
          <a:bodyPr/>
          <a:lstStyle/>
          <a:p>
            <a:pPr>
              <a:defRPr/>
            </a:pPr>
            <a:r>
              <a:rPr lang="en-US" smtClean="0"/>
              <a:t>Chapter 13 Dependability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t>Diversity and redundancy</a:t>
            </a:r>
          </a:p>
        </p:txBody>
      </p:sp>
      <p:sp>
        <p:nvSpPr>
          <p:cNvPr id="108547" name="Rectangle 3"/>
          <p:cNvSpPr>
            <a:spLocks noGrp="1" noChangeArrowheads="1"/>
          </p:cNvSpPr>
          <p:nvPr>
            <p:ph type="body" idx="1"/>
          </p:nvPr>
        </p:nvSpPr>
        <p:spPr/>
        <p:txBody>
          <a:bodyPr/>
          <a:lstStyle/>
          <a:p>
            <a:pPr marL="0" indent="0">
              <a:lnSpc>
                <a:spcPct val="90000"/>
              </a:lnSpc>
              <a:buNone/>
            </a:pPr>
            <a:r>
              <a:rPr lang="en-US" dirty="0"/>
              <a:t>Redundancy and diversity are fundamental strategies for enhancing the </a:t>
            </a:r>
            <a:r>
              <a:rPr lang="en-US" dirty="0" smtClean="0"/>
              <a:t>dependability of </a:t>
            </a:r>
            <a:r>
              <a:rPr lang="en-US" dirty="0"/>
              <a:t>any type of system.</a:t>
            </a:r>
          </a:p>
          <a:p>
            <a:pPr>
              <a:lnSpc>
                <a:spcPct val="90000"/>
              </a:lnSpc>
            </a:pPr>
            <a:r>
              <a:rPr lang="en-US" sz="2400" dirty="0" smtClean="0"/>
              <a:t>Redundancy</a:t>
            </a:r>
            <a:endParaRPr lang="en-US" sz="2400" dirty="0"/>
          </a:p>
          <a:p>
            <a:pPr lvl="1">
              <a:lnSpc>
                <a:spcPct val="90000"/>
              </a:lnSpc>
            </a:pPr>
            <a:r>
              <a:rPr lang="en-US" sz="2000" dirty="0"/>
              <a:t>Keep more than 1 version of a critical component available so that if one fails then a backup is available.</a:t>
            </a:r>
          </a:p>
          <a:p>
            <a:pPr>
              <a:lnSpc>
                <a:spcPct val="90000"/>
              </a:lnSpc>
            </a:pPr>
            <a:r>
              <a:rPr lang="en-US" sz="2400" dirty="0"/>
              <a:t>Diversity</a:t>
            </a:r>
          </a:p>
          <a:p>
            <a:pPr lvl="1">
              <a:lnSpc>
                <a:spcPct val="90000"/>
              </a:lnSpc>
            </a:pPr>
            <a:r>
              <a:rPr lang="en-US" sz="2000" dirty="0"/>
              <a:t>Provide the same functionality in different ways so that they will not fail in the same way.</a:t>
            </a:r>
          </a:p>
          <a:p>
            <a:pPr>
              <a:lnSpc>
                <a:spcPct val="90000"/>
              </a:lnSpc>
            </a:pPr>
            <a:r>
              <a:rPr lang="en-US" sz="2400" dirty="0"/>
              <a:t>However, adding diversity and redundancy adds complexity and this can increase the chances of error.</a:t>
            </a:r>
          </a:p>
          <a:p>
            <a:pPr>
              <a:lnSpc>
                <a:spcPct val="90000"/>
              </a:lnSpc>
            </a:pPr>
            <a:r>
              <a:rPr lang="en-US" sz="2400" dirty="0"/>
              <a:t>Some engineers advocate simplicity and extensive V &amp; V is a more effective route to software dependability.</a:t>
            </a:r>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smtClean="0"/>
              <a:t>Chapter 13 Dependability Engineering</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dirty="0"/>
              <a:t>Diversity</a:t>
            </a:r>
            <a:r>
              <a:rPr lang="en-US" sz="3600" dirty="0"/>
              <a:t> </a:t>
            </a:r>
            <a:r>
              <a:rPr lang="en-US" dirty="0"/>
              <a:t>and redundancy examples</a:t>
            </a:r>
          </a:p>
        </p:txBody>
      </p:sp>
      <p:sp>
        <p:nvSpPr>
          <p:cNvPr id="109571" name="Rectangle 3"/>
          <p:cNvSpPr>
            <a:spLocks noGrp="1" noChangeArrowheads="1"/>
          </p:cNvSpPr>
          <p:nvPr>
            <p:ph type="body" idx="1"/>
          </p:nvPr>
        </p:nvSpPr>
        <p:spPr/>
        <p:txBody>
          <a:bodyPr/>
          <a:lstStyle/>
          <a:p>
            <a:r>
              <a:rPr lang="en-US" dirty="0" smtClean="0">
                <a:solidFill>
                  <a:schemeClr val="accent1"/>
                </a:solidFill>
              </a:rPr>
              <a:t>Redundancy</a:t>
            </a:r>
            <a:r>
              <a:rPr lang="en-US" dirty="0" smtClean="0"/>
              <a:t> </a:t>
            </a:r>
          </a:p>
          <a:p>
            <a:pPr lvl="1"/>
            <a:r>
              <a:rPr lang="en-US" dirty="0" smtClean="0"/>
              <a:t>Where </a:t>
            </a:r>
            <a:r>
              <a:rPr lang="en-US" dirty="0" smtClean="0"/>
              <a:t>availability and reliability </a:t>
            </a:r>
            <a:r>
              <a:rPr lang="en-US" dirty="0"/>
              <a:t>is critical (e.g. in </a:t>
            </a:r>
            <a:r>
              <a:rPr lang="en-US" dirty="0" err="1"/>
              <a:t>e</a:t>
            </a:r>
            <a:r>
              <a:rPr lang="en-US" dirty="0"/>
              <a:t>-commerce systems), companies normally keep backup servers and switch to these automatically if failure occurs.</a:t>
            </a:r>
          </a:p>
          <a:p>
            <a:r>
              <a:rPr lang="en-US" dirty="0" smtClean="0">
                <a:solidFill>
                  <a:schemeClr val="accent1"/>
                </a:solidFill>
              </a:rPr>
              <a:t>Diversity</a:t>
            </a:r>
            <a:endParaRPr lang="en-US" dirty="0"/>
          </a:p>
          <a:p>
            <a:pPr lvl="1"/>
            <a:r>
              <a:rPr lang="en-US" dirty="0" smtClean="0"/>
              <a:t>To </a:t>
            </a:r>
            <a:r>
              <a:rPr lang="en-US" dirty="0"/>
              <a:t>provide resilience against external </a:t>
            </a:r>
            <a:r>
              <a:rPr lang="en-US" dirty="0" smtClean="0"/>
              <a:t>attacks (e.g. defense organization), </a:t>
            </a:r>
            <a:r>
              <a:rPr lang="en-US" dirty="0"/>
              <a:t>different servers may be implemented using different operating systems (e.g. Windows and Linux)</a:t>
            </a:r>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smtClean="0"/>
              <a:t>Chapter 13 Dependability Engineering</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noFill/>
          <a:ln/>
        </p:spPr>
        <p:txBody>
          <a:bodyPr lIns="90840" tIns="44623" rIns="90840" bIns="44623"/>
          <a:lstStyle/>
          <a:p>
            <a:r>
              <a:rPr lang="en-GB"/>
              <a:t>Dependable processes</a:t>
            </a:r>
          </a:p>
        </p:txBody>
      </p:sp>
      <p:sp>
        <p:nvSpPr>
          <p:cNvPr id="93187" name="Rectangle 3"/>
          <p:cNvSpPr>
            <a:spLocks noGrp="1" noChangeArrowheads="1"/>
          </p:cNvSpPr>
          <p:nvPr>
            <p:ph type="body" idx="1"/>
          </p:nvPr>
        </p:nvSpPr>
        <p:spPr>
          <a:noFill/>
          <a:ln/>
        </p:spPr>
        <p:txBody>
          <a:bodyPr lIns="90840" tIns="44623" rIns="90840" bIns="44623"/>
          <a:lstStyle/>
          <a:p>
            <a:r>
              <a:rPr lang="en-GB" dirty="0"/>
              <a:t>To ensure a minimal number of software faults, it is important to have a well-defined, repeatable software process.</a:t>
            </a:r>
          </a:p>
          <a:p>
            <a:r>
              <a:rPr lang="en-GB" dirty="0"/>
              <a:t>A well-defined repeatable process is one that does not depend entirely on individual skills; rather can be enacted by different people</a:t>
            </a:r>
            <a:r>
              <a:rPr lang="en-GB" dirty="0" smtClean="0"/>
              <a:t>.</a:t>
            </a:r>
          </a:p>
          <a:p>
            <a:r>
              <a:rPr lang="en-GB" dirty="0" smtClean="0"/>
              <a:t>Regulators use information about the process to check if good software engineering practice has been used.</a:t>
            </a:r>
          </a:p>
          <a:p>
            <a:r>
              <a:rPr lang="en-GB" dirty="0"/>
              <a:t>For fault detection, it is clear that the process activities should include significant effort devoted to verification and validation.</a:t>
            </a:r>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smtClean="0"/>
              <a:t>Chapter 13 Dependability Engineering</a:t>
            </a:r>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Attributes of dependable processes</a:t>
            </a:r>
            <a:r>
              <a:rPr lang="en-GB" dirty="0" smtClean="0"/>
              <a:t> </a:t>
            </a:r>
            <a:endParaRPr lang="en-US" dirty="0" smtClean="0"/>
          </a:p>
        </p:txBody>
      </p:sp>
      <p:graphicFrame>
        <p:nvGraphicFramePr>
          <p:cNvPr id="6" name="Table 5"/>
          <p:cNvGraphicFramePr>
            <a:graphicFrameLocks noGrp="1"/>
          </p:cNvGraphicFramePr>
          <p:nvPr/>
        </p:nvGraphicFramePr>
        <p:xfrm>
          <a:off x="1118650" y="1715767"/>
          <a:ext cx="6631781" cy="3924935"/>
        </p:xfrm>
        <a:graphic>
          <a:graphicData uri="http://schemas.openxmlformats.org/drawingml/2006/table">
            <a:tbl>
              <a:tblPr firstRow="1" bandRow="1">
                <a:tableStyleId>{5C22544A-7EE6-4342-B048-85BDC9FD1C3A}</a:tableStyleId>
              </a:tblPr>
              <a:tblGrid>
                <a:gridCol w="2531321"/>
                <a:gridCol w="4100460"/>
              </a:tblGrid>
              <a:tr h="0">
                <a:tc>
                  <a:txBody>
                    <a:bodyPr/>
                    <a:lstStyle/>
                    <a:p>
                      <a:pPr algn="just">
                        <a:spcAft>
                          <a:spcPts val="0"/>
                        </a:spcAft>
                      </a:pPr>
                      <a:r>
                        <a:rPr lang="en-GB" sz="1400" b="1" dirty="0">
                          <a:solidFill>
                            <a:srgbClr val="000000"/>
                          </a:solidFill>
                          <a:latin typeface="Helvetica"/>
                          <a:ea typeface="Times New Roman"/>
                          <a:cs typeface="Helvetica"/>
                        </a:rPr>
                        <a:t>Process characteristic</a:t>
                      </a:r>
                    </a:p>
                  </a:txBody>
                  <a:tcPr marL="73025" marR="73025" marT="73025" marB="73025"/>
                </a:tc>
                <a:tc>
                  <a:txBody>
                    <a:bodyPr/>
                    <a:lstStyle/>
                    <a:p>
                      <a:pPr algn="just">
                        <a:spcAft>
                          <a:spcPts val="0"/>
                        </a:spcAft>
                      </a:pPr>
                      <a:r>
                        <a:rPr lang="en-GB" sz="1400" b="1" dirty="0">
                          <a:solidFill>
                            <a:srgbClr val="000000"/>
                          </a:solidFill>
                          <a:latin typeface="Helvetica"/>
                          <a:ea typeface="Times New Roman"/>
                          <a:cs typeface="Helvetica"/>
                        </a:rPr>
                        <a:t>Description</a:t>
                      </a:r>
                    </a:p>
                  </a:txBody>
                  <a:tcPr marL="73025" marR="73025" marT="73025" marB="73025"/>
                </a:tc>
              </a:tr>
              <a:tr h="370840">
                <a:tc>
                  <a:txBody>
                    <a:bodyPr/>
                    <a:lstStyle/>
                    <a:p>
                      <a:pPr algn="just">
                        <a:spcBef>
                          <a:spcPts val="600"/>
                        </a:spcBef>
                        <a:spcAft>
                          <a:spcPts val="0"/>
                        </a:spcAft>
                      </a:pPr>
                      <a:r>
                        <a:rPr lang="en-GB" sz="1400" dirty="0">
                          <a:solidFill>
                            <a:srgbClr val="000000"/>
                          </a:solidFill>
                          <a:latin typeface="Helvetica"/>
                          <a:ea typeface="Times New Roman"/>
                          <a:cs typeface="Helvetica"/>
                        </a:rPr>
                        <a:t>Documentable</a:t>
                      </a:r>
                    </a:p>
                  </a:txBody>
                  <a:tcPr marL="73025" marR="73025" marT="0" marB="73025"/>
                </a:tc>
                <a:tc>
                  <a:txBody>
                    <a:bodyPr/>
                    <a:lstStyle/>
                    <a:p>
                      <a:pPr algn="just">
                        <a:spcBef>
                          <a:spcPts val="600"/>
                        </a:spcBef>
                        <a:spcAft>
                          <a:spcPts val="0"/>
                        </a:spcAft>
                      </a:pPr>
                      <a:r>
                        <a:rPr lang="en-GB" sz="1400">
                          <a:solidFill>
                            <a:srgbClr val="000000"/>
                          </a:solidFill>
                          <a:latin typeface="Helvetica"/>
                          <a:ea typeface="Times New Roman"/>
                          <a:cs typeface="Helvetica"/>
                        </a:rPr>
                        <a:t>The process should have a defined process model that sets out the activities in the process and the documentation that is to be produced during these activities.</a:t>
                      </a:r>
                    </a:p>
                  </a:txBody>
                  <a:tcPr marL="73025" marR="73025" marT="0" marB="73025"/>
                </a:tc>
              </a:tr>
              <a:tr h="370840">
                <a:tc>
                  <a:txBody>
                    <a:bodyPr/>
                    <a:lstStyle/>
                    <a:p>
                      <a:pPr algn="just">
                        <a:spcBef>
                          <a:spcPts val="600"/>
                        </a:spcBef>
                        <a:spcAft>
                          <a:spcPts val="0"/>
                        </a:spcAft>
                      </a:pPr>
                      <a:r>
                        <a:rPr lang="en-GB" sz="1400" dirty="0">
                          <a:solidFill>
                            <a:srgbClr val="000000"/>
                          </a:solidFill>
                          <a:latin typeface="Helvetica"/>
                          <a:ea typeface="Times New Roman"/>
                          <a:cs typeface="Helvetica"/>
                        </a:rPr>
                        <a:t>Standardized</a:t>
                      </a:r>
                    </a:p>
                  </a:txBody>
                  <a:tcPr marL="73025" marR="73025" marT="0" marB="73025"/>
                </a:tc>
                <a:tc>
                  <a:txBody>
                    <a:bodyPr/>
                    <a:lstStyle/>
                    <a:p>
                      <a:pPr algn="just">
                        <a:spcBef>
                          <a:spcPts val="600"/>
                        </a:spcBef>
                        <a:spcAft>
                          <a:spcPts val="0"/>
                        </a:spcAft>
                      </a:pPr>
                      <a:r>
                        <a:rPr lang="en-GB" sz="1400" dirty="0">
                          <a:solidFill>
                            <a:srgbClr val="000000"/>
                          </a:solidFill>
                          <a:latin typeface="Helvetica"/>
                          <a:ea typeface="Times New Roman"/>
                          <a:cs typeface="Helvetica"/>
                        </a:rPr>
                        <a:t>A comprehensive set of software development standards covering software production and documentation should be available.</a:t>
                      </a:r>
                    </a:p>
                  </a:txBody>
                  <a:tcPr marL="73025" marR="73025" marT="0" marB="73025"/>
                </a:tc>
              </a:tr>
              <a:tr h="370840">
                <a:tc>
                  <a:txBody>
                    <a:bodyPr/>
                    <a:lstStyle/>
                    <a:p>
                      <a:pPr algn="just">
                        <a:spcBef>
                          <a:spcPts val="600"/>
                        </a:spcBef>
                        <a:spcAft>
                          <a:spcPts val="0"/>
                        </a:spcAft>
                      </a:pPr>
                      <a:r>
                        <a:rPr lang="en-GB" sz="1400">
                          <a:solidFill>
                            <a:srgbClr val="000000"/>
                          </a:solidFill>
                          <a:latin typeface="Helvetica"/>
                          <a:ea typeface="Times New Roman"/>
                          <a:cs typeface="Helvetica"/>
                        </a:rPr>
                        <a:t>Auditable</a:t>
                      </a:r>
                    </a:p>
                  </a:txBody>
                  <a:tcPr marL="73025" marR="73025" marT="0" marB="73025"/>
                </a:tc>
                <a:tc>
                  <a:txBody>
                    <a:bodyPr/>
                    <a:lstStyle/>
                    <a:p>
                      <a:pPr algn="just">
                        <a:spcBef>
                          <a:spcPts val="600"/>
                        </a:spcBef>
                        <a:spcAft>
                          <a:spcPts val="0"/>
                        </a:spcAft>
                      </a:pPr>
                      <a:r>
                        <a:rPr lang="en-GB" sz="1400" dirty="0">
                          <a:solidFill>
                            <a:srgbClr val="000000"/>
                          </a:solidFill>
                          <a:latin typeface="Helvetica"/>
                          <a:ea typeface="Times New Roman"/>
                          <a:cs typeface="Helvetica"/>
                        </a:rPr>
                        <a:t>The process should be understandable by people apart from process participants, who can check that process standards are being followed and make suggestions for process improvement.</a:t>
                      </a:r>
                    </a:p>
                  </a:txBody>
                  <a:tcPr marL="73025" marR="73025" marT="0" marB="73025"/>
                </a:tc>
              </a:tr>
              <a:tr h="370840">
                <a:tc>
                  <a:txBody>
                    <a:bodyPr/>
                    <a:lstStyle/>
                    <a:p>
                      <a:pPr algn="just">
                        <a:spcBef>
                          <a:spcPts val="600"/>
                        </a:spcBef>
                        <a:spcAft>
                          <a:spcPts val="0"/>
                        </a:spcAft>
                      </a:pPr>
                      <a:r>
                        <a:rPr lang="en-GB" sz="1400">
                          <a:solidFill>
                            <a:srgbClr val="000000"/>
                          </a:solidFill>
                          <a:latin typeface="Helvetica"/>
                          <a:ea typeface="Times New Roman"/>
                          <a:cs typeface="Helvetica"/>
                        </a:rPr>
                        <a:t>Diverse</a:t>
                      </a:r>
                    </a:p>
                  </a:txBody>
                  <a:tcPr marL="73025" marR="73025" marT="0" marB="73025"/>
                </a:tc>
                <a:tc>
                  <a:txBody>
                    <a:bodyPr/>
                    <a:lstStyle/>
                    <a:p>
                      <a:pPr algn="just">
                        <a:spcBef>
                          <a:spcPts val="600"/>
                        </a:spcBef>
                        <a:spcAft>
                          <a:spcPts val="0"/>
                        </a:spcAft>
                      </a:pPr>
                      <a:r>
                        <a:rPr lang="en-GB" sz="1400" dirty="0">
                          <a:solidFill>
                            <a:srgbClr val="000000"/>
                          </a:solidFill>
                          <a:latin typeface="Helvetica"/>
                          <a:ea typeface="Times New Roman"/>
                          <a:cs typeface="Helvetica"/>
                        </a:rPr>
                        <a:t>The process should include redundant and diverse verification and validation activities.</a:t>
                      </a:r>
                    </a:p>
                  </a:txBody>
                  <a:tcPr marL="73025" marR="73025" marT="0" marB="73025"/>
                </a:tc>
              </a:tr>
              <a:tr h="370840">
                <a:tc>
                  <a:txBody>
                    <a:bodyPr/>
                    <a:lstStyle/>
                    <a:p>
                      <a:pPr algn="just">
                        <a:spcBef>
                          <a:spcPts val="600"/>
                        </a:spcBef>
                        <a:spcAft>
                          <a:spcPts val="0"/>
                        </a:spcAft>
                      </a:pPr>
                      <a:r>
                        <a:rPr lang="en-GB" sz="1400">
                          <a:solidFill>
                            <a:srgbClr val="000000"/>
                          </a:solidFill>
                          <a:latin typeface="Helvetica"/>
                          <a:ea typeface="Times New Roman"/>
                          <a:cs typeface="Helvetica"/>
                        </a:rPr>
                        <a:t>Robust</a:t>
                      </a:r>
                    </a:p>
                  </a:txBody>
                  <a:tcPr marL="73025" marR="73025" marT="0" marB="73025"/>
                </a:tc>
                <a:tc>
                  <a:txBody>
                    <a:bodyPr/>
                    <a:lstStyle/>
                    <a:p>
                      <a:pPr algn="just">
                        <a:spcBef>
                          <a:spcPts val="600"/>
                        </a:spcBef>
                        <a:spcAft>
                          <a:spcPts val="0"/>
                        </a:spcAft>
                      </a:pPr>
                      <a:r>
                        <a:rPr lang="en-GB" sz="1400" dirty="0">
                          <a:solidFill>
                            <a:srgbClr val="000000"/>
                          </a:solidFill>
                          <a:latin typeface="Helvetica"/>
                          <a:ea typeface="Times New Roman"/>
                          <a:cs typeface="Helvetica"/>
                        </a:rPr>
                        <a:t>The process should be able to recover from failures of individual process activities.</a:t>
                      </a:r>
                    </a:p>
                  </a:txBody>
                  <a:tcPr marL="73025" marR="73025" marT="0" marB="73025"/>
                </a:tc>
              </a:tr>
            </a:tbl>
          </a:graphicData>
        </a:graphic>
      </p:graphicFrame>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7</a:t>
            </a:fld>
            <a:endParaRPr lang="en-US"/>
          </a:p>
        </p:txBody>
      </p:sp>
      <p:sp>
        <p:nvSpPr>
          <p:cNvPr id="5" name="Footer Placeholder 4"/>
          <p:cNvSpPr>
            <a:spLocks noGrp="1"/>
          </p:cNvSpPr>
          <p:nvPr>
            <p:ph type="ftr" sz="quarter" idx="11"/>
          </p:nvPr>
        </p:nvSpPr>
        <p:spPr/>
        <p:txBody>
          <a:bodyPr/>
          <a:lstStyle/>
          <a:p>
            <a:pPr>
              <a:defRPr/>
            </a:pPr>
            <a:r>
              <a:rPr lang="en-US" smtClean="0"/>
              <a:t>Chapter 13 Dependability Engineering</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noFill/>
          <a:ln/>
        </p:spPr>
        <p:txBody>
          <a:bodyPr lIns="90840" tIns="44623" rIns="90840" bIns="44623"/>
          <a:lstStyle/>
          <a:p>
            <a:r>
              <a:rPr lang="en-GB" dirty="0" smtClean="0"/>
              <a:t>Validation &amp; Verification </a:t>
            </a:r>
            <a:r>
              <a:rPr lang="en-GB" dirty="0"/>
              <a:t>activities</a:t>
            </a:r>
          </a:p>
        </p:txBody>
      </p:sp>
      <p:sp>
        <p:nvSpPr>
          <p:cNvPr id="95235" name="Rectangle 3"/>
          <p:cNvSpPr>
            <a:spLocks noGrp="1" noChangeArrowheads="1"/>
          </p:cNvSpPr>
          <p:nvPr>
            <p:ph type="body" idx="1"/>
          </p:nvPr>
        </p:nvSpPr>
        <p:spPr>
          <a:noFill/>
          <a:ln/>
        </p:spPr>
        <p:txBody>
          <a:bodyPr lIns="90840" tIns="44623" rIns="90840" bIns="44623"/>
          <a:lstStyle/>
          <a:p>
            <a:r>
              <a:rPr lang="en-GB" dirty="0"/>
              <a:t>Requirements</a:t>
            </a:r>
            <a:r>
              <a:rPr lang="en-GB" dirty="0" smtClean="0"/>
              <a:t> reviews.</a:t>
            </a:r>
            <a:endParaRPr lang="en-GB" dirty="0"/>
          </a:p>
          <a:p>
            <a:r>
              <a:rPr lang="en-GB" dirty="0"/>
              <a:t>Requirements management.</a:t>
            </a:r>
            <a:endParaRPr lang="en-GB" dirty="0" smtClean="0"/>
          </a:p>
          <a:p>
            <a:r>
              <a:rPr lang="en-GB" dirty="0" smtClean="0"/>
              <a:t>Formal specification.</a:t>
            </a:r>
          </a:p>
          <a:p>
            <a:r>
              <a:rPr lang="en-GB" dirty="0" smtClean="0"/>
              <a:t>System </a:t>
            </a:r>
            <a:r>
              <a:rPr lang="en-GB" dirty="0" err="1" smtClean="0"/>
              <a:t>modeling</a:t>
            </a:r>
            <a:endParaRPr lang="en-GB" dirty="0" smtClean="0"/>
          </a:p>
          <a:p>
            <a:r>
              <a:rPr lang="en-GB" dirty="0" smtClean="0"/>
              <a:t>Design and code inspection.</a:t>
            </a:r>
            <a:endParaRPr lang="en-GB" dirty="0"/>
          </a:p>
          <a:p>
            <a:r>
              <a:rPr lang="en-GB" dirty="0"/>
              <a:t>Static analysis.</a:t>
            </a:r>
          </a:p>
          <a:p>
            <a:r>
              <a:rPr lang="en-GB" dirty="0"/>
              <a:t>Test planning and management.</a:t>
            </a:r>
            <a:endParaRPr lang="en-GB" dirty="0" smtClean="0"/>
          </a:p>
          <a:p>
            <a:r>
              <a:rPr lang="en-GB" dirty="0" smtClean="0"/>
              <a:t>Change management</a:t>
            </a:r>
            <a:endParaRPr lang="en-GB" dirty="0"/>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smtClean="0"/>
              <a:t>Chapter 13 Dependability Engineering</a:t>
            </a:r>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840" tIns="44623" rIns="90840" bIns="44623"/>
          <a:lstStyle/>
          <a:p>
            <a:r>
              <a:rPr lang="en-GB" dirty="0"/>
              <a:t>Fault tolerance</a:t>
            </a:r>
          </a:p>
        </p:txBody>
      </p:sp>
      <p:sp>
        <p:nvSpPr>
          <p:cNvPr id="10243" name="Rectangle 3"/>
          <p:cNvSpPr>
            <a:spLocks noGrp="1" noChangeArrowheads="1"/>
          </p:cNvSpPr>
          <p:nvPr>
            <p:ph type="body" idx="1"/>
          </p:nvPr>
        </p:nvSpPr>
        <p:spPr>
          <a:noFill/>
          <a:ln/>
        </p:spPr>
        <p:txBody>
          <a:bodyPr lIns="90840" tIns="44623" rIns="90840" bIns="44623"/>
          <a:lstStyle/>
          <a:p>
            <a:pPr>
              <a:lnSpc>
                <a:spcPct val="90000"/>
              </a:lnSpc>
            </a:pPr>
            <a:r>
              <a:rPr lang="en-GB" sz="2400" dirty="0"/>
              <a:t>In critical situations, software systems must be </a:t>
            </a:r>
            <a:br>
              <a:rPr lang="en-GB" sz="2400" dirty="0"/>
            </a:br>
            <a:r>
              <a:rPr lang="en-GB" sz="2400" dirty="0"/>
              <a:t>fault tolerant. </a:t>
            </a:r>
          </a:p>
          <a:p>
            <a:pPr>
              <a:lnSpc>
                <a:spcPct val="90000"/>
              </a:lnSpc>
            </a:pPr>
            <a:r>
              <a:rPr lang="en-GB" sz="2400" dirty="0"/>
              <a:t>Fault tolerance is required where there are high availability requirements or where system failure costs are very high.</a:t>
            </a:r>
          </a:p>
          <a:p>
            <a:pPr>
              <a:lnSpc>
                <a:spcPct val="90000"/>
              </a:lnSpc>
            </a:pPr>
            <a:r>
              <a:rPr lang="en-GB" sz="2400" dirty="0"/>
              <a:t>Fault tolerance means that the system can continue in operation in spite of software failure.</a:t>
            </a:r>
          </a:p>
          <a:p>
            <a:pPr>
              <a:lnSpc>
                <a:spcPct val="90000"/>
              </a:lnSpc>
            </a:pPr>
            <a:r>
              <a:rPr lang="en-GB" sz="2400" dirty="0"/>
              <a:t>Even if the system has been proved to conform to its specification, it must also be fault tolerant as  there may be specification errors or the validation may be incorrect.</a:t>
            </a:r>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smtClean="0"/>
              <a:t>Chapter 13 Dependability Engineering</a:t>
            </a:r>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3544</TotalTime>
  <Words>1009</Words>
  <Application>Microsoft Office PowerPoint</Application>
  <PresentationFormat>On-screen Show (4:3)</PresentationFormat>
  <Paragraphs>143</Paragraphs>
  <Slides>19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ＭＳ Ｐゴシック</vt:lpstr>
      <vt:lpstr>Arial</vt:lpstr>
      <vt:lpstr>Calibri</vt:lpstr>
      <vt:lpstr>Helvetica</vt:lpstr>
      <vt:lpstr>Times New Roman</vt:lpstr>
      <vt:lpstr>Wingdings</vt:lpstr>
      <vt:lpstr>SE9</vt:lpstr>
      <vt:lpstr>PowerPoint Presentation</vt:lpstr>
      <vt:lpstr>Topics covered</vt:lpstr>
      <vt:lpstr>Regulated systems and dependability</vt:lpstr>
      <vt:lpstr>Diversity and redundancy</vt:lpstr>
      <vt:lpstr>Diversity and redundancy examples</vt:lpstr>
      <vt:lpstr>Dependable processes</vt:lpstr>
      <vt:lpstr>Attributes of dependable processes </vt:lpstr>
      <vt:lpstr>Validation &amp; Verification activities</vt:lpstr>
      <vt:lpstr>Fault tolerance</vt:lpstr>
      <vt:lpstr>Dependable system architectures</vt:lpstr>
      <vt:lpstr>Protection system architecture</vt:lpstr>
      <vt:lpstr>Protection system architecture </vt:lpstr>
      <vt:lpstr>Protection system functionality</vt:lpstr>
      <vt:lpstr>Self-monitoring system architecture</vt:lpstr>
      <vt:lpstr>Self-monitoring system architecture </vt:lpstr>
      <vt:lpstr>Self-monitoring system functionality</vt:lpstr>
      <vt:lpstr>Airbus flight control system architecture </vt:lpstr>
      <vt:lpstr>Good practice guidelines for dependable programming </vt:lpstr>
      <vt:lpstr>PowerPoint Presentation</vt:lpstr>
    </vt:vector>
  </TitlesOfParts>
  <Company>St Andrews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Figures-Chapter 13</dc:title>
  <dc:creator>Ian Sommerville</dc:creator>
  <cp:lastModifiedBy>USER</cp:lastModifiedBy>
  <cp:revision>23</cp:revision>
  <dcterms:created xsi:type="dcterms:W3CDTF">2009-12-22T08:50:06Z</dcterms:created>
  <dcterms:modified xsi:type="dcterms:W3CDTF">2020-11-01T15:00:51Z</dcterms:modified>
</cp:coreProperties>
</file>