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handoutMasterIdLst>
    <p:handoutMasterId r:id="rId45"/>
  </p:handoutMasterIdLst>
  <p:sldIdLst>
    <p:sldId id="256" r:id="rId2"/>
    <p:sldId id="313" r:id="rId3"/>
    <p:sldId id="287" r:id="rId4"/>
    <p:sldId id="314" r:id="rId5"/>
    <p:sldId id="331" r:id="rId6"/>
    <p:sldId id="289" r:id="rId7"/>
    <p:sldId id="315" r:id="rId8"/>
    <p:sldId id="327" r:id="rId9"/>
    <p:sldId id="337" r:id="rId10"/>
    <p:sldId id="338" r:id="rId11"/>
    <p:sldId id="339" r:id="rId12"/>
    <p:sldId id="340" r:id="rId13"/>
    <p:sldId id="336" r:id="rId14"/>
    <p:sldId id="267" r:id="rId15"/>
    <p:sldId id="332" r:id="rId16"/>
    <p:sldId id="257" r:id="rId17"/>
    <p:sldId id="269" r:id="rId18"/>
    <p:sldId id="281" r:id="rId19"/>
    <p:sldId id="271" r:id="rId20"/>
    <p:sldId id="282" r:id="rId21"/>
    <p:sldId id="273" r:id="rId22"/>
    <p:sldId id="283" r:id="rId23"/>
    <p:sldId id="284" r:id="rId24"/>
    <p:sldId id="276" r:id="rId25"/>
    <p:sldId id="285" r:id="rId26"/>
    <p:sldId id="286" r:id="rId27"/>
    <p:sldId id="279" r:id="rId28"/>
    <p:sldId id="262" r:id="rId29"/>
    <p:sldId id="328" r:id="rId30"/>
    <p:sldId id="318" r:id="rId31"/>
    <p:sldId id="319" r:id="rId32"/>
    <p:sldId id="292" r:id="rId33"/>
    <p:sldId id="294" r:id="rId34"/>
    <p:sldId id="330" r:id="rId35"/>
    <p:sldId id="300" r:id="rId36"/>
    <p:sldId id="321" r:id="rId37"/>
    <p:sldId id="322" r:id="rId38"/>
    <p:sldId id="302" r:id="rId39"/>
    <p:sldId id="311" r:id="rId40"/>
    <p:sldId id="309" r:id="rId41"/>
    <p:sldId id="310" r:id="rId42"/>
    <p:sldId id="33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12/11/2021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FC5C8D-D3DB-A946-B900-2FF2453738A5}" type="slidenum">
              <a:rPr lang="en-US" smtClean="0"/>
              <a:pPr/>
              <a:t>1</a:t>
            </a:fld>
            <a:endParaRPr lang="en-US"/>
          </a:p>
        </p:txBody>
      </p:sp>
    </p:spTree>
    <p:extLst>
      <p:ext uri="{BB962C8B-B14F-4D97-AF65-F5344CB8AC3E}">
        <p14:creationId xmlns:p14="http://schemas.microsoft.com/office/powerpoint/2010/main" val="200970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9127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3834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1856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0917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5812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948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5104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8" name="Title 3"/>
          <p:cNvSpPr txBox="1">
            <a:spLocks/>
          </p:cNvSpPr>
          <p:nvPr/>
        </p:nvSpPr>
        <p:spPr bwMode="auto">
          <a:xfrm>
            <a:off x="457200" y="1993900"/>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Chapter 22 – Project Management</a:t>
            </a:r>
          </a:p>
        </p:txBody>
      </p:sp>
      <p:sp>
        <p:nvSpPr>
          <p:cNvPr id="9" name="TextBox 8"/>
          <p:cNvSpPr txBox="1"/>
          <p:nvPr/>
        </p:nvSpPr>
        <p:spPr>
          <a:xfrm>
            <a:off x="5554301" y="5006566"/>
            <a:ext cx="3132499" cy="923330"/>
          </a:xfrm>
          <a:prstGeom prst="rect">
            <a:avLst/>
          </a:prstGeom>
          <a:noFill/>
        </p:spPr>
        <p:txBody>
          <a:bodyPr wrap="square" rtlCol="0">
            <a:spAutoFit/>
          </a:bodyPr>
          <a:lstStyle/>
          <a:p>
            <a:pPr algn="r"/>
            <a:r>
              <a:rPr lang="en-US" sz="1800" dirty="0" err="1" smtClean="0">
                <a:latin typeface="+mj-lt"/>
              </a:rPr>
              <a:t>Lec</a:t>
            </a:r>
            <a:r>
              <a:rPr lang="en-US" sz="1800" dirty="0" smtClean="0">
                <a:latin typeface="+mj-lt"/>
              </a:rPr>
              <a:t> </a:t>
            </a:r>
            <a:r>
              <a:rPr lang="en-US" sz="1800" dirty="0" err="1" smtClean="0">
                <a:latin typeface="+mj-lt"/>
              </a:rPr>
              <a:t>Tarannum</a:t>
            </a:r>
            <a:r>
              <a:rPr lang="en-US" sz="1800" dirty="0" smtClean="0">
                <a:latin typeface="+mj-lt"/>
              </a:rPr>
              <a:t> </a:t>
            </a:r>
            <a:r>
              <a:rPr lang="en-US" sz="1800" dirty="0" err="1" smtClean="0">
                <a:latin typeface="+mj-lt"/>
              </a:rPr>
              <a:t>Zaki</a:t>
            </a:r>
            <a:endParaRPr lang="en-US" sz="1800" dirty="0" smtClean="0">
              <a:latin typeface="+mj-lt"/>
            </a:endParaRPr>
          </a:p>
          <a:p>
            <a:pPr algn="r"/>
            <a:r>
              <a:rPr lang="en-US" sz="1800" dirty="0" err="1" smtClean="0">
                <a:latin typeface="+mj-lt"/>
              </a:rPr>
              <a:t>Dept</a:t>
            </a:r>
            <a:r>
              <a:rPr lang="en-US" sz="1800" dirty="0" smtClean="0">
                <a:latin typeface="+mj-lt"/>
              </a:rPr>
              <a:t> of CSE</a:t>
            </a:r>
          </a:p>
          <a:p>
            <a:pPr algn="r"/>
            <a:r>
              <a:rPr lang="en-US" sz="1800" dirty="0" smtClean="0">
                <a:latin typeface="+mj-lt"/>
              </a:rPr>
              <a:t>MIST</a:t>
            </a:r>
            <a:endParaRPr lang="en-US" sz="1800" dirty="0">
              <a:latin typeface="+mj-lt"/>
            </a:endParaRPr>
          </a:p>
        </p:txBody>
      </p:sp>
      <p:sp>
        <p:nvSpPr>
          <p:cNvPr id="10" name="TextBox 9"/>
          <p:cNvSpPr txBox="1"/>
          <p:nvPr/>
        </p:nvSpPr>
        <p:spPr>
          <a:xfrm>
            <a:off x="457200" y="5023165"/>
            <a:ext cx="3671180" cy="923330"/>
          </a:xfrm>
          <a:prstGeom prst="rect">
            <a:avLst/>
          </a:prstGeom>
          <a:noFill/>
        </p:spPr>
        <p:txBody>
          <a:bodyPr wrap="square" rtlCol="0">
            <a:spAutoFit/>
          </a:bodyPr>
          <a:lstStyle/>
          <a:p>
            <a:r>
              <a:rPr lang="en-US" sz="1800" dirty="0" smtClean="0">
                <a:latin typeface="+mj-lt"/>
              </a:rPr>
              <a:t>CSE 319</a:t>
            </a:r>
          </a:p>
          <a:p>
            <a:r>
              <a:rPr lang="en-US" sz="1800" dirty="0" smtClean="0">
                <a:latin typeface="+mj-lt"/>
              </a:rPr>
              <a:t>Software Engineering </a:t>
            </a:r>
          </a:p>
          <a:p>
            <a:r>
              <a:rPr lang="en-US" sz="1800" dirty="0" smtClean="0">
                <a:latin typeface="+mj-lt"/>
              </a:rPr>
              <a:t>Credit Hr. 3.00, Contact Hr. 3.00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7" name="Title 1"/>
          <p:cNvSpPr txBox="1">
            <a:spLocks/>
          </p:cNvSpPr>
          <p:nvPr/>
        </p:nvSpPr>
        <p:spPr bwMode="auto">
          <a:xfrm>
            <a:off x="434566" y="22701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Project planning</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a:t>P</a:t>
            </a:r>
            <a:r>
              <a:rPr lang="en-US" dirty="0" smtClean="0"/>
              <a:t>roposal Stage</a:t>
            </a:r>
            <a:endParaRPr lang="en-US" dirty="0"/>
          </a:p>
          <a:p>
            <a:pPr lvl="1"/>
            <a:r>
              <a:rPr lang="en-US" dirty="0"/>
              <a:t>W</a:t>
            </a:r>
            <a:r>
              <a:rPr lang="en-US" dirty="0" smtClean="0"/>
              <a:t>hen you are bidding for a contract to develop or provide a software system. </a:t>
            </a:r>
          </a:p>
          <a:p>
            <a:r>
              <a:rPr lang="en-US" dirty="0"/>
              <a:t>P</a:t>
            </a:r>
            <a:r>
              <a:rPr lang="en-US" dirty="0" smtClean="0"/>
              <a:t>roject </a:t>
            </a:r>
            <a:r>
              <a:rPr lang="en-US" dirty="0"/>
              <a:t>S</a:t>
            </a:r>
            <a:r>
              <a:rPr lang="en-US" dirty="0" smtClean="0"/>
              <a:t>tartup Phase</a:t>
            </a:r>
            <a:endParaRPr lang="en-US" dirty="0"/>
          </a:p>
          <a:p>
            <a:pPr lvl="1"/>
            <a:r>
              <a:rPr lang="en-US" dirty="0" smtClean="0"/>
              <a:t>When you have to plan who will work on the project, how the project will be broken down into increments, how resources will be allocated across your company, etc. </a:t>
            </a:r>
          </a:p>
          <a:p>
            <a:r>
              <a:rPr lang="en-US" dirty="0" smtClean="0"/>
              <a:t>Monitoring Phase</a:t>
            </a:r>
          </a:p>
          <a:p>
            <a:pPr lvl="1"/>
            <a:r>
              <a:rPr lang="en-US" dirty="0" smtClean="0"/>
              <a:t>Periodically throughout the project, when you modify your plan in the light of experience gained and information from monitoring the progress of the work. </a:t>
            </a:r>
            <a:endParaRPr lang="en-US" dirty="0"/>
          </a:p>
        </p:txBody>
      </p:sp>
    </p:spTree>
    <p:extLst>
      <p:ext uri="{BB962C8B-B14F-4D97-AF65-F5344CB8AC3E}">
        <p14:creationId xmlns:p14="http://schemas.microsoft.com/office/powerpoint/2010/main" val="127440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
        <p:nvSpPr>
          <p:cNvPr id="7" name="Title 1"/>
          <p:cNvSpPr txBox="1">
            <a:spLocks/>
          </p:cNvSpPr>
          <p:nvPr/>
        </p:nvSpPr>
        <p:spPr bwMode="auto">
          <a:xfrm>
            <a:off x="434566" y="22701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Project planning – project scheduling</a:t>
            </a:r>
            <a:endParaRPr lang="en-US" dirty="0"/>
          </a:p>
        </p:txBody>
      </p:sp>
      <p:sp>
        <p:nvSpPr>
          <p:cNvPr id="8" name="Content Placeholder 2"/>
          <p:cNvSpPr>
            <a:spLocks noGrp="1"/>
          </p:cNvSpPr>
          <p:nvPr>
            <p:ph idx="1"/>
          </p:nvPr>
        </p:nvSpPr>
        <p:spPr>
          <a:xfrm>
            <a:off x="457200" y="1600200"/>
            <a:ext cx="8229600" cy="4525963"/>
          </a:xfrm>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extLst>
      <p:ext uri="{BB962C8B-B14F-4D97-AF65-F5344CB8AC3E}">
        <p14:creationId xmlns:p14="http://schemas.microsoft.com/office/powerpoint/2010/main" val="3760398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7" name="Title 1"/>
          <p:cNvSpPr txBox="1">
            <a:spLocks/>
          </p:cNvSpPr>
          <p:nvPr/>
        </p:nvSpPr>
        <p:spPr bwMode="auto">
          <a:xfrm>
            <a:off x="434566" y="22701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Project planning – software pricing</a:t>
            </a:r>
            <a:endParaRPr lang="en-US" dirty="0"/>
          </a:p>
        </p:txBody>
      </p:sp>
      <p:sp>
        <p:nvSpPr>
          <p:cNvPr id="9" name="Rectangle 3"/>
          <p:cNvSpPr txBox="1">
            <a:spLocks noChangeArrowheads="1"/>
          </p:cNvSpPr>
          <p:nvPr/>
        </p:nvSpPr>
        <p:spPr>
          <a:xfrm>
            <a:off x="609600" y="1752600"/>
            <a:ext cx="8229600" cy="4525963"/>
          </a:xfrm>
          <a:prstGeom prst="rect">
            <a:avLst/>
          </a:prstGeom>
          <a:noFill/>
          <a:ln/>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Estimates are made to discover the cost, to the developer, of producing a software system.</a:t>
            </a:r>
          </a:p>
          <a:p>
            <a:pPr lvl="1"/>
            <a:r>
              <a:rPr lang="en-GB" smtClean="0"/>
              <a:t>You take into account, hardware, software, travel, training and effort costs.</a:t>
            </a:r>
          </a:p>
          <a:p>
            <a:r>
              <a:rPr lang="en-GB" smtClean="0"/>
              <a:t>There is not a simple relationship between the development cost and the price charged to the customer.</a:t>
            </a:r>
          </a:p>
          <a:p>
            <a:r>
              <a:rPr lang="en-GB" smtClean="0"/>
              <a:t>Broader organisational, economic, political and business considerations influence the price charged.</a:t>
            </a:r>
            <a:endParaRPr lang="en-GB" dirty="0"/>
          </a:p>
        </p:txBody>
      </p:sp>
    </p:spTree>
    <p:extLst>
      <p:ext uri="{BB962C8B-B14F-4D97-AF65-F5344CB8AC3E}">
        <p14:creationId xmlns:p14="http://schemas.microsoft.com/office/powerpoint/2010/main" val="425736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Tree>
    <p:extLst>
      <p:ext uri="{BB962C8B-B14F-4D97-AF65-F5344CB8AC3E}">
        <p14:creationId xmlns:p14="http://schemas.microsoft.com/office/powerpoint/2010/main" val="168960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marL="0" indent="0">
              <a:lnSpc>
                <a:spcPct val="90000"/>
              </a:lnSpc>
              <a:buNone/>
            </a:pPr>
            <a:r>
              <a:rPr lang="en-GB" dirty="0" smtClean="0"/>
              <a:t>Generally risks can be classified into 3 types - </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15</a:t>
            </a:fld>
            <a:endParaRPr lang="en-US"/>
          </a:p>
        </p:txBody>
      </p:sp>
    </p:spTree>
    <p:extLst>
      <p:ext uri="{BB962C8B-B14F-4D97-AF65-F5344CB8AC3E}">
        <p14:creationId xmlns:p14="http://schemas.microsoft.com/office/powerpoint/2010/main" val="304494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036138"/>
              </p:ext>
            </p:extLst>
          </p:nvPr>
        </p:nvGraphicFramePr>
        <p:xfrm>
          <a:off x="457200" y="1510030"/>
          <a:ext cx="8229600" cy="484632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6924586"/>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a:t>
                      </a:r>
                    </a:p>
                    <a:p>
                      <a:pPr algn="just">
                        <a:spcAft>
                          <a:spcPts val="0"/>
                        </a:spcAft>
                      </a:pPr>
                      <a:r>
                        <a:rPr lang="en-GB" sz="1400" dirty="0">
                          <a:solidFill>
                            <a:srgbClr val="000000"/>
                          </a:solidFill>
                          <a:latin typeface="Arial"/>
                          <a:ea typeface="Times New Roman"/>
                          <a:cs typeface="Arial"/>
                        </a:rPr>
                        <a:t>The rate of defect repair is underestimated. </a:t>
                      </a:r>
                    </a:p>
                    <a:p>
                      <a:pPr algn="just">
                        <a:spcAft>
                          <a:spcPts val="0"/>
                        </a:spcAft>
                      </a:pPr>
                      <a:r>
                        <a:rPr lang="en-GB" sz="1400" dirty="0">
                          <a:solidFill>
                            <a:srgbClr val="000000"/>
                          </a:solidFill>
                          <a:latin typeface="Arial"/>
                          <a:ea typeface="Times New Roman"/>
                          <a:cs typeface="Arial"/>
                        </a:rPr>
                        <a:t>The size of the software is underestimated. </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Organizational </a:t>
                      </a:r>
                      <a:r>
                        <a:rPr lang="en-GB" sz="1400" dirty="0">
                          <a:solidFill>
                            <a:srgbClr val="000000"/>
                          </a:solidFill>
                          <a:latin typeface="Arial"/>
                          <a:ea typeface="Times New Roman"/>
                          <a:cs typeface="Arial"/>
                        </a:rPr>
                        <a:t>financial problems force reductions in the project budget. </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Human Resource</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Key </a:t>
                      </a:r>
                      <a:r>
                        <a:rPr lang="en-GB" sz="1400" dirty="0">
                          <a:solidFill>
                            <a:srgbClr val="000000"/>
                          </a:solidFill>
                          <a:latin typeface="Arial"/>
                          <a:ea typeface="Times New Roman"/>
                          <a:cs typeface="Arial"/>
                        </a:rPr>
                        <a:t>staff are ill and unavailable at critical times.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Required </a:t>
                      </a:r>
                      <a:r>
                        <a:rPr lang="en-GB" sz="1400" dirty="0">
                          <a:solidFill>
                            <a:srgbClr val="000000"/>
                          </a:solidFill>
                          <a:latin typeface="Arial"/>
                          <a:ea typeface="Times New Roman"/>
                          <a:cs typeface="Arial"/>
                        </a:rPr>
                        <a:t>training for staff is not available. </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Customers </a:t>
                      </a:r>
                      <a:r>
                        <a:rPr lang="en-GB" sz="1400" dirty="0">
                          <a:solidFill>
                            <a:srgbClr val="000000"/>
                          </a:solidFill>
                          <a:latin typeface="Arial"/>
                          <a:ea typeface="Times New Roman"/>
                          <a:cs typeface="Arial"/>
                        </a:rPr>
                        <a:t>fail to understand the impact of requirements changes. </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Reusable </a:t>
                      </a:r>
                      <a:r>
                        <a:rPr lang="en-GB" sz="1400" dirty="0">
                          <a:solidFill>
                            <a:srgbClr val="000000"/>
                          </a:solidFill>
                          <a:latin typeface="Arial"/>
                          <a:ea typeface="Times New Roman"/>
                          <a:cs typeface="Arial"/>
                        </a:rPr>
                        <a:t>software components contain defects that mean they cannot be reused as planned. </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a:t>
                      </a:r>
                      <a:endParaRPr lang="en-GB" sz="1400" dirty="0" smtClean="0">
                        <a:solidFill>
                          <a:srgbClr val="000000"/>
                        </a:solidFill>
                        <a:latin typeface="Arial"/>
                        <a:ea typeface="Times New Roman"/>
                        <a:cs typeface="Arial"/>
                      </a:endParaRPr>
                    </a:p>
                    <a:p>
                      <a:pPr algn="just">
                        <a:spcAft>
                          <a:spcPts val="0"/>
                        </a:spcAft>
                      </a:pPr>
                      <a:r>
                        <a:rPr lang="en-GB" sz="1400" dirty="0" smtClean="0">
                          <a:solidFill>
                            <a:srgbClr val="000000"/>
                          </a:solidFill>
                          <a:latin typeface="Arial"/>
                          <a:ea typeface="Times New Roman"/>
                          <a:cs typeface="Arial"/>
                        </a:rPr>
                        <a:t>Software </a:t>
                      </a:r>
                      <a:r>
                        <a:rPr lang="en-GB" sz="1400" dirty="0">
                          <a:solidFill>
                            <a:srgbClr val="000000"/>
                          </a:solidFill>
                          <a:latin typeface="Arial"/>
                          <a:ea typeface="Times New Roman"/>
                          <a:cs typeface="Arial"/>
                        </a:rPr>
                        <a:t>tools cannot work together in an integrated way. </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202222"/>
              </p:ext>
            </p:extLst>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a:t>
                      </a:r>
                      <a:r>
                        <a:rPr lang="en-GB" sz="1600" dirty="0" smtClean="0">
                          <a:solidFill>
                            <a:srgbClr val="000000"/>
                          </a:solidFill>
                          <a:latin typeface="Arial"/>
                          <a:ea typeface="Times New Roman"/>
                          <a:cs typeface="Arial"/>
                        </a:rPr>
                        <a:t>budget.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a:t>
                      </a:r>
                      <a:r>
                        <a:rPr lang="en-GB" sz="1600" dirty="0" smtClean="0">
                          <a:solidFill>
                            <a:srgbClr val="000000"/>
                          </a:solidFill>
                          <a:latin typeface="Arial"/>
                          <a:ea typeface="Times New Roman"/>
                          <a:cs typeface="Arial"/>
                        </a:rPr>
                        <a:t>project.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a:t>
                      </a:r>
                      <a:r>
                        <a:rPr lang="en-GB" sz="1600" dirty="0" smtClean="0">
                          <a:solidFill>
                            <a:srgbClr val="000000"/>
                          </a:solidFill>
                          <a:latin typeface="Arial"/>
                          <a:ea typeface="Times New Roman"/>
                          <a:cs typeface="Arial"/>
                        </a:rPr>
                        <a:t>project.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a:t>
                      </a:r>
                      <a:r>
                        <a:rPr lang="en-GB" sz="1600" dirty="0" smtClean="0">
                          <a:solidFill>
                            <a:srgbClr val="000000"/>
                          </a:solidFill>
                          <a:latin typeface="Arial"/>
                          <a:ea typeface="Times New Roman"/>
                          <a:cs typeface="Arial"/>
                        </a:rPr>
                        <a:t>proposed.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The organization is restructured so that different management are responsible for the </a:t>
                      </a:r>
                      <a:r>
                        <a:rPr lang="en-GB" sz="1600" dirty="0" smtClean="0">
                          <a:solidFill>
                            <a:srgbClr val="000000"/>
                          </a:solidFill>
                          <a:latin typeface="Arial"/>
                          <a:ea typeface="Times New Roman"/>
                          <a:cs typeface="Arial"/>
                        </a:rPr>
                        <a:t>project.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a:t>
                      </a:r>
                      <a:r>
                        <a:rPr lang="en-GB" sz="1600" dirty="0" smtClean="0">
                          <a:solidFill>
                            <a:srgbClr val="000000"/>
                          </a:solidFill>
                          <a:latin typeface="Arial"/>
                          <a:ea typeface="Times New Roman"/>
                          <a:cs typeface="Arial"/>
                        </a:rPr>
                        <a:t>expected.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1017837"/>
              </p:ext>
            </p:extLst>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a:t>
                      </a:r>
                      <a:r>
                        <a:rPr lang="en-GB" sz="1600" dirty="0" smtClean="0">
                          <a:solidFill>
                            <a:srgbClr val="000000"/>
                          </a:solidFill>
                          <a:latin typeface="Arial"/>
                          <a:ea typeface="Times New Roman"/>
                          <a:cs typeface="Arial"/>
                        </a:rPr>
                        <a:t>underestimated.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Software tools cannot be </a:t>
                      </a:r>
                      <a:r>
                        <a:rPr lang="en-GB" sz="1600" dirty="0" smtClean="0">
                          <a:solidFill>
                            <a:srgbClr val="000000"/>
                          </a:solidFill>
                          <a:latin typeface="Arial"/>
                          <a:ea typeface="Times New Roman"/>
                          <a:cs typeface="Arial"/>
                        </a:rPr>
                        <a:t>integrated.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Customers fail to understand the impact of requirements </a:t>
                      </a:r>
                      <a:r>
                        <a:rPr lang="en-GB" sz="1600" dirty="0" smtClean="0">
                          <a:solidFill>
                            <a:srgbClr val="000000"/>
                          </a:solidFill>
                          <a:latin typeface="Arial"/>
                          <a:ea typeface="Times New Roman"/>
                          <a:cs typeface="Arial"/>
                        </a:rPr>
                        <a:t>changes.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t>
                      </a:r>
                      <a:r>
                        <a:rPr lang="en-GB" sz="1600" dirty="0" smtClean="0">
                          <a:solidFill>
                            <a:srgbClr val="000000"/>
                          </a:solidFill>
                          <a:latin typeface="Arial"/>
                          <a:ea typeface="Times New Roman"/>
                          <a:cs typeface="Arial"/>
                        </a:rPr>
                        <a:t>available.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a:t>
                      </a:r>
                      <a:r>
                        <a:rPr lang="en-GB" sz="1600" dirty="0" smtClean="0">
                          <a:solidFill>
                            <a:srgbClr val="000000"/>
                          </a:solidFill>
                          <a:latin typeface="Arial"/>
                          <a:ea typeface="Times New Roman"/>
                          <a:cs typeface="Arial"/>
                        </a:rPr>
                        <a:t>underestimated.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a:t>
                      </a:r>
                      <a:r>
                        <a:rPr lang="en-GB" sz="1600" dirty="0" smtClean="0">
                          <a:solidFill>
                            <a:srgbClr val="000000"/>
                          </a:solidFill>
                          <a:latin typeface="Arial"/>
                          <a:ea typeface="Times New Roman"/>
                          <a:cs typeface="Arial"/>
                        </a:rPr>
                        <a:t>underestimated.</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a:t>
                      </a:r>
                      <a:r>
                        <a:rPr lang="en-GB" sz="1600" dirty="0" smtClean="0">
                          <a:solidFill>
                            <a:srgbClr val="000000"/>
                          </a:solidFill>
                          <a:latin typeface="Arial"/>
                          <a:ea typeface="Times New Roman"/>
                          <a:cs typeface="Arial"/>
                        </a:rPr>
                        <a:t>inefficient.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29</a:t>
            </a:fld>
            <a:endParaRPr lang="en-US"/>
          </a:p>
        </p:txBody>
      </p:sp>
    </p:spTree>
    <p:extLst>
      <p:ext uri="{BB962C8B-B14F-4D97-AF65-F5344CB8AC3E}">
        <p14:creationId xmlns:p14="http://schemas.microsoft.com/office/powerpoint/2010/main" val="1480364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Concerned with activities involved in ensuring </a:t>
            </a:r>
            <a:r>
              <a:rPr lang="en-GB" dirty="0" smtClean="0"/>
              <a:t>that </a:t>
            </a:r>
            <a:r>
              <a:rPr lang="en-GB" dirty="0"/>
              <a:t>software is </a:t>
            </a:r>
            <a:r>
              <a:rPr lang="en-GB" b="1" dirty="0"/>
              <a:t>delivered on time </a:t>
            </a:r>
            <a:r>
              <a:rPr lang="en-GB" dirty="0"/>
              <a:t>and </a:t>
            </a:r>
            <a:r>
              <a:rPr lang="en-GB" b="1" dirty="0"/>
              <a:t>on </a:t>
            </a:r>
            <a:r>
              <a:rPr lang="en-GB" b="1" dirty="0" smtClean="0"/>
              <a:t>schedule </a:t>
            </a:r>
            <a:r>
              <a:rPr lang="en-GB" dirty="0"/>
              <a:t>and in </a:t>
            </a:r>
            <a:r>
              <a:rPr lang="en-GB" b="1" dirty="0"/>
              <a:t>accordance with the </a:t>
            </a:r>
            <a:r>
              <a:rPr lang="en-GB" b="1" dirty="0" smtClean="0"/>
              <a:t>requirements </a:t>
            </a:r>
            <a:r>
              <a:rPr lang="en-GB" dirty="0"/>
              <a:t>of the organisations developing </a:t>
            </a:r>
            <a:r>
              <a:rPr lang="en-GB" dirty="0" smtClean="0"/>
              <a:t>and </a:t>
            </a:r>
            <a:r>
              <a:rPr lang="en-GB" dirty="0"/>
              <a:t>procuring the software.</a:t>
            </a:r>
          </a:p>
          <a:p>
            <a:r>
              <a:rPr lang="en-GB" dirty="0"/>
              <a:t>Project management is needed because software development is always subject to </a:t>
            </a:r>
            <a:r>
              <a:rPr lang="en-GB" b="1" dirty="0"/>
              <a:t>budget and schedule constraints </a:t>
            </a:r>
            <a:r>
              <a:rPr lang="en-GB" dirty="0"/>
              <a:t>that are set by the organisation developing the software.</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406544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t>
            </a:r>
            <a:r>
              <a:rPr lang="en-GB" b="1" dirty="0" smtClean="0"/>
              <a:t>agreed time</a:t>
            </a:r>
            <a:r>
              <a:rPr lang="en-GB" dirty="0" smtClean="0"/>
              <a:t>.</a:t>
            </a:r>
          </a:p>
          <a:p>
            <a:r>
              <a:rPr lang="en-GB" dirty="0" smtClean="0"/>
              <a:t>Keep overall costs </a:t>
            </a:r>
            <a:r>
              <a:rPr lang="en-GB" b="1" dirty="0" smtClean="0"/>
              <a:t>within budget</a:t>
            </a:r>
            <a:r>
              <a:rPr lang="en-GB" dirty="0" smtClean="0"/>
              <a:t>.</a:t>
            </a:r>
          </a:p>
          <a:p>
            <a:r>
              <a:rPr lang="en-GB" dirty="0" smtClean="0"/>
              <a:t>Deliver software that meets the </a:t>
            </a:r>
            <a:r>
              <a:rPr lang="en-GB" b="1" dirty="0" smtClean="0"/>
              <a:t>customer’s expectations</a:t>
            </a:r>
            <a:r>
              <a:rPr lang="en-GB" dirty="0" smtClean="0"/>
              <a:t>.</a:t>
            </a:r>
          </a:p>
          <a:p>
            <a:r>
              <a:rPr lang="en-GB" dirty="0" smtClean="0"/>
              <a:t>Maintain a coherent and </a:t>
            </a:r>
            <a:r>
              <a:rPr lang="en-GB" b="1" dirty="0" smtClean="0"/>
              <a:t>well-functioning development team</a:t>
            </a:r>
            <a:r>
              <a:rPr lang="en-GB" dirty="0" smtClean="0"/>
              <a:t>.</a:t>
            </a:r>
          </a:p>
          <a:p>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smtClean="0"/>
              <a:t>THANK YOU</a:t>
            </a:r>
            <a:endParaRPr lang="en-US" sz="4400" b="1" dirty="0"/>
          </a:p>
        </p:txBody>
      </p:sp>
    </p:spTree>
    <p:extLst>
      <p:ext uri="{BB962C8B-B14F-4D97-AF65-F5344CB8AC3E}">
        <p14:creationId xmlns:p14="http://schemas.microsoft.com/office/powerpoint/2010/main" val="3684062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5</a:t>
            </a:fld>
            <a:endParaRPr lang="en-US"/>
          </a:p>
        </p:txBody>
      </p:sp>
    </p:spTree>
    <p:extLst>
      <p:ext uri="{BB962C8B-B14F-4D97-AF65-F5344CB8AC3E}">
        <p14:creationId xmlns:p14="http://schemas.microsoft.com/office/powerpoint/2010/main" val="182473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r>
              <a:rPr lang="en-GB" i="1" dirty="0" smtClean="0"/>
              <a:t>Risk management</a:t>
            </a:r>
          </a:p>
          <a:p>
            <a:pPr lvl="1"/>
            <a:r>
              <a:rPr lang="en-GB" dirty="0" smtClean="0"/>
              <a:t>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Project planning</a:t>
            </a:r>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8</a:t>
            </a:fld>
            <a:endParaRPr lang="en-US"/>
          </a:p>
        </p:txBody>
      </p:sp>
    </p:spTree>
    <p:extLst>
      <p:ext uri="{BB962C8B-B14F-4D97-AF65-F5344CB8AC3E}">
        <p14:creationId xmlns:p14="http://schemas.microsoft.com/office/powerpoint/2010/main" val="207884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
        <p:nvSpPr>
          <p:cNvPr id="7" name="Title 1"/>
          <p:cNvSpPr txBox="1">
            <a:spLocks/>
          </p:cNvSpPr>
          <p:nvPr/>
        </p:nvSpPr>
        <p:spPr bwMode="auto">
          <a:xfrm>
            <a:off x="434566" y="22701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Project planning</a:t>
            </a:r>
            <a:endParaRPr lang="en-US" dirty="0"/>
          </a:p>
        </p:txBody>
      </p:sp>
      <p:sp>
        <p:nvSpPr>
          <p:cNvPr id="9" name="Content Placeholder 2"/>
          <p:cNvSpPr txBox="1">
            <a:spLocks/>
          </p:cNvSpPr>
          <p:nvPr/>
        </p:nvSpPr>
        <p:spPr>
          <a:xfrm>
            <a:off x="609600" y="1752600"/>
            <a:ext cx="8229600"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Project planning involves </a:t>
            </a:r>
            <a:r>
              <a:rPr lang="en-US" b="1" dirty="0" smtClean="0"/>
              <a:t>breaking down the work </a:t>
            </a:r>
            <a:r>
              <a:rPr lang="en-US" dirty="0" smtClean="0"/>
              <a:t>into parts and </a:t>
            </a:r>
            <a:r>
              <a:rPr lang="en-US" b="1" dirty="0" smtClean="0"/>
              <a:t>assign these to project team members</a:t>
            </a:r>
            <a:r>
              <a:rPr lang="en-US" dirty="0" smtClean="0"/>
              <a:t>, </a:t>
            </a:r>
            <a:r>
              <a:rPr lang="en-US" b="1" dirty="0" smtClean="0"/>
              <a:t>anticipate problems </a:t>
            </a:r>
            <a:r>
              <a:rPr lang="en-US" dirty="0" smtClean="0"/>
              <a:t>that might arise </a:t>
            </a:r>
            <a:r>
              <a:rPr lang="en-US" b="1" dirty="0" smtClean="0"/>
              <a:t>and prepare tentative solutions</a:t>
            </a:r>
            <a:r>
              <a:rPr lang="en-US" dirty="0" smtClean="0"/>
              <a:t>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extLst>
      <p:ext uri="{BB962C8B-B14F-4D97-AF65-F5344CB8AC3E}">
        <p14:creationId xmlns:p14="http://schemas.microsoft.com/office/powerpoint/2010/main" val="28686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806</TotalTime>
  <Words>2719</Words>
  <Application>Microsoft Office PowerPoint</Application>
  <PresentationFormat>On-screen Show (4:3)</PresentationFormat>
  <Paragraphs>410</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Calibri</vt:lpstr>
      <vt:lpstr>Times New Roman</vt:lpstr>
      <vt:lpstr>Wingdings</vt:lpstr>
      <vt:lpstr>SE10 slides</vt:lpstr>
      <vt:lpstr>PowerPoint Presentation</vt:lpstr>
      <vt:lpstr>Topics covered</vt:lpstr>
      <vt:lpstr>Software project management</vt:lpstr>
      <vt:lpstr>Success criteria</vt:lpstr>
      <vt:lpstr>Factors influencing project management</vt:lpstr>
      <vt:lpstr>Universal management activities</vt:lpstr>
      <vt:lpstr>Management activities</vt:lpstr>
      <vt:lpstr>Project planning</vt:lpstr>
      <vt:lpstr>PowerPoint Presentation</vt:lpstr>
      <vt:lpstr>PowerPoint Presentation</vt:lpstr>
      <vt:lpstr>PowerPoint Presentation</vt:lpstr>
      <vt:lpstr>PowerPoint Presentation</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Need satisfaction</vt:lpstr>
      <vt:lpstr>Teamwork</vt:lpstr>
      <vt:lpstr>Teamwork</vt:lpstr>
      <vt:lpstr>The effectiveness of a team</vt:lpstr>
      <vt:lpstr>Selecting group members</vt:lpstr>
      <vt:lpstr>Group composition</vt:lpstr>
      <vt:lpstr>Group organization</vt:lpstr>
      <vt:lpstr>Group communications</vt:lpstr>
      <vt:lpstr>Group communications</vt:lpstr>
      <vt:lpstr>PowerPoint Presentation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USER</cp:lastModifiedBy>
  <cp:revision>33</cp:revision>
  <dcterms:created xsi:type="dcterms:W3CDTF">2010-02-12T10:22:34Z</dcterms:created>
  <dcterms:modified xsi:type="dcterms:W3CDTF">2021-12-11T14:51:36Z</dcterms:modified>
</cp:coreProperties>
</file>