
<file path=[Content_Types].xml><?xml version="1.0" encoding="utf-8"?>
<Types xmlns="http://schemas.openxmlformats.org/package/2006/content-types">
  <Default Extension="docx" ContentType="application/vnd.openxmlformats-officedocument.wordprocessingml.document"/>
  <Default Extension="emf" ContentType="image/x-em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ink/ink2.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8" r:id="rId1"/>
  </p:sldMasterIdLst>
  <p:notesMasterIdLst>
    <p:notesMasterId r:id="rId88"/>
  </p:notesMasterIdLst>
  <p:handoutMasterIdLst>
    <p:handoutMasterId r:id="rId89"/>
  </p:handoutMasterIdLst>
  <p:sldIdLst>
    <p:sldId id="401" r:id="rId2"/>
    <p:sldId id="402" r:id="rId3"/>
    <p:sldId id="276" r:id="rId4"/>
    <p:sldId id="404" r:id="rId5"/>
    <p:sldId id="277" r:id="rId6"/>
    <p:sldId id="406" r:id="rId7"/>
    <p:sldId id="405" r:id="rId8"/>
    <p:sldId id="278" r:id="rId9"/>
    <p:sldId id="280" r:id="rId10"/>
    <p:sldId id="257" r:id="rId11"/>
    <p:sldId id="258" r:id="rId12"/>
    <p:sldId id="378" r:id="rId13"/>
    <p:sldId id="379" r:id="rId14"/>
    <p:sldId id="380" r:id="rId15"/>
    <p:sldId id="351" r:id="rId16"/>
    <p:sldId id="281" r:id="rId17"/>
    <p:sldId id="282" r:id="rId18"/>
    <p:sldId id="283" r:id="rId19"/>
    <p:sldId id="285" r:id="rId20"/>
    <p:sldId id="286" r:id="rId21"/>
    <p:sldId id="287" r:id="rId22"/>
    <p:sldId id="259" r:id="rId23"/>
    <p:sldId id="310" r:id="rId24"/>
    <p:sldId id="288" r:id="rId25"/>
    <p:sldId id="260" r:id="rId26"/>
    <p:sldId id="289" r:id="rId27"/>
    <p:sldId id="311" r:id="rId28"/>
    <p:sldId id="261" r:id="rId29"/>
    <p:sldId id="353" r:id="rId30"/>
    <p:sldId id="302" r:id="rId31"/>
    <p:sldId id="269" r:id="rId32"/>
    <p:sldId id="407" r:id="rId33"/>
    <p:sldId id="382" r:id="rId34"/>
    <p:sldId id="303" r:id="rId35"/>
    <p:sldId id="333" r:id="rId36"/>
    <p:sldId id="304" r:id="rId37"/>
    <p:sldId id="270" r:id="rId38"/>
    <p:sldId id="340" r:id="rId39"/>
    <p:sldId id="335" r:id="rId40"/>
    <p:sldId id="336" r:id="rId41"/>
    <p:sldId id="408" r:id="rId42"/>
    <p:sldId id="345" r:id="rId43"/>
    <p:sldId id="384" r:id="rId44"/>
    <p:sldId id="386" r:id="rId45"/>
    <p:sldId id="346" r:id="rId46"/>
    <p:sldId id="395" r:id="rId47"/>
    <p:sldId id="409" r:id="rId48"/>
    <p:sldId id="358" r:id="rId49"/>
    <p:sldId id="365" r:id="rId50"/>
    <p:sldId id="366" r:id="rId51"/>
    <p:sldId id="367" r:id="rId52"/>
    <p:sldId id="368" r:id="rId53"/>
    <p:sldId id="369" r:id="rId54"/>
    <p:sldId id="370" r:id="rId55"/>
    <p:sldId id="371" r:id="rId56"/>
    <p:sldId id="372" r:id="rId57"/>
    <p:sldId id="373" r:id="rId58"/>
    <p:sldId id="374" r:id="rId59"/>
    <p:sldId id="375" r:id="rId60"/>
    <p:sldId id="376" r:id="rId61"/>
    <p:sldId id="377" r:id="rId62"/>
    <p:sldId id="388" r:id="rId63"/>
    <p:sldId id="389" r:id="rId64"/>
    <p:sldId id="390" r:id="rId65"/>
    <p:sldId id="391" r:id="rId66"/>
    <p:sldId id="392" r:id="rId67"/>
    <p:sldId id="393" r:id="rId68"/>
    <p:sldId id="394" r:id="rId69"/>
    <p:sldId id="356" r:id="rId70"/>
    <p:sldId id="295" r:id="rId71"/>
    <p:sldId id="296" r:id="rId72"/>
    <p:sldId id="297" r:id="rId73"/>
    <p:sldId id="298" r:id="rId74"/>
    <p:sldId id="355" r:id="rId75"/>
    <p:sldId id="347" r:id="rId76"/>
    <p:sldId id="348" r:id="rId77"/>
    <p:sldId id="274" r:id="rId78"/>
    <p:sldId id="399" r:id="rId79"/>
    <p:sldId id="349" r:id="rId80"/>
    <p:sldId id="350" r:id="rId81"/>
    <p:sldId id="275" r:id="rId82"/>
    <p:sldId id="352" r:id="rId83"/>
    <p:sldId id="354" r:id="rId84"/>
    <p:sldId id="400" r:id="rId85"/>
    <p:sldId id="309" r:id="rId86"/>
    <p:sldId id="403" r:id="rId87"/>
  </p:sldIdLst>
  <p:sldSz cx="9144000" cy="6858000" type="screen4x3"/>
  <p:notesSz cx="6858000" cy="9144000"/>
  <p:defaultTextStyle>
    <a:defPPr>
      <a:defRPr lang="en-US"/>
    </a:defPPr>
    <a:lvl1pPr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5pPr>
    <a:lvl6pPr marL="2286000" algn="l" defTabSz="457200" rtl="0" eaLnBrk="1" latinLnBrk="0" hangingPunct="1">
      <a:defRPr sz="2400" kern="1200">
        <a:solidFill>
          <a:schemeClr val="tx1"/>
        </a:solidFill>
        <a:latin typeface="Arial" charset="0"/>
        <a:ea typeface="ＭＳ Ｐゴシック" charset="-128"/>
        <a:cs typeface="ＭＳ Ｐゴシック" charset="-128"/>
      </a:defRPr>
    </a:lvl6pPr>
    <a:lvl7pPr marL="2743200" algn="l" defTabSz="457200" rtl="0" eaLnBrk="1" latinLnBrk="0" hangingPunct="1">
      <a:defRPr sz="2400" kern="1200">
        <a:solidFill>
          <a:schemeClr val="tx1"/>
        </a:solidFill>
        <a:latin typeface="Arial" charset="0"/>
        <a:ea typeface="ＭＳ Ｐゴシック" charset="-128"/>
        <a:cs typeface="ＭＳ Ｐゴシック" charset="-128"/>
      </a:defRPr>
    </a:lvl7pPr>
    <a:lvl8pPr marL="3200400" algn="l" defTabSz="457200" rtl="0" eaLnBrk="1" latinLnBrk="0" hangingPunct="1">
      <a:defRPr sz="2400" kern="1200">
        <a:solidFill>
          <a:schemeClr val="tx1"/>
        </a:solidFill>
        <a:latin typeface="Arial" charset="0"/>
        <a:ea typeface="ＭＳ Ｐゴシック" charset="-128"/>
        <a:cs typeface="ＭＳ Ｐゴシック" charset="-128"/>
      </a:defRPr>
    </a:lvl8pPr>
    <a:lvl9pPr marL="3657600" algn="l" defTabSz="457200" rtl="0" eaLnBrk="1" latinLnBrk="0" hangingPunct="1">
      <a:defRPr sz="2400" kern="1200">
        <a:solidFill>
          <a:schemeClr val="tx1"/>
        </a:solidFill>
        <a:latin typeface="Arial" charset="0"/>
        <a:ea typeface="ＭＳ Ｐゴシック" charset="-128"/>
        <a:cs typeface="ＭＳ Ｐゴシック" charset="-128"/>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clrMode="bw" scaleToFitPaper="1" frameSlides="1"/>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Objects="1">
      <p:cViewPr varScale="1">
        <p:scale>
          <a:sx n="108" d="100"/>
          <a:sy n="108" d="100"/>
        </p:scale>
        <p:origin x="1704" y="108"/>
      </p:cViewPr>
      <p:guideLst>
        <p:guide orient="horz" pos="2160"/>
        <p:guide pos="2880"/>
      </p:guideLst>
    </p:cSldViewPr>
  </p:slideViewPr>
  <p:notesTextViewPr>
    <p:cViewPr>
      <p:scale>
        <a:sx n="100" d="100"/>
        <a:sy n="100" d="100"/>
      </p:scale>
      <p:origin x="0" y="0"/>
    </p:cViewPr>
  </p:notesTextViewPr>
  <p:sorterViewPr>
    <p:cViewPr>
      <p:scale>
        <a:sx n="150" d="100"/>
        <a:sy n="15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notesMaster" Target="notesMasters/notesMaster1.xml"/><Relationship Id="rId9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smtClean="0"/>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smtClean="0"/>
            </a:lvl1pPr>
          </a:lstStyle>
          <a:p>
            <a:pPr>
              <a:defRPr/>
            </a:pPr>
            <a:fld id="{F13E72A6-F1CE-9A44-92E1-BCD7317752E8}" type="datetime1">
              <a:rPr lang="en-US"/>
              <a:pPr>
                <a:defRPr/>
              </a:pPr>
              <a:t>10/26/2021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smtClean="0"/>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smtClean="0"/>
            </a:lvl1pPr>
          </a:lstStyle>
          <a:p>
            <a:pPr>
              <a:defRPr/>
            </a:pPr>
            <a:fld id="{03440264-03AB-7A44-911E-26A2AEFC15F4}" type="slidenum">
              <a:rPr lang="en-US"/>
              <a:pPr>
                <a:defRPr/>
              </a:pPr>
              <a:t>‹#›</a:t>
            </a:fld>
            <a:endParaRPr lang="en-US"/>
          </a:p>
        </p:txBody>
      </p:sp>
    </p:spTree>
    <p:extLst>
      <p:ext uri="{BB962C8B-B14F-4D97-AF65-F5344CB8AC3E}">
        <p14:creationId xmlns:p14="http://schemas.microsoft.com/office/powerpoint/2010/main" val="251210481"/>
      </p:ext>
    </p:extLst>
  </p:cSld>
  <p:clrMap bg1="lt1" tx1="dk1" bg2="lt2" tx2="dk2" accent1="accent1" accent2="accent2" accent3="accent3" accent4="accent4" accent5="accent5" accent6="accent6" hlink="hlink" folHlink="folHlink"/>
  <p:hf hdr="0" ftr="0" dt="0"/>
</p:handoutMaster>
</file>

<file path=ppt/ink/ink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1-10-26T15:27:37.794"/>
    </inkml:context>
    <inkml:brush xml:id="br0">
      <inkml:brushProperty name="width" value="0.05292" units="cm"/>
      <inkml:brushProperty name="height" value="0.05292" units="cm"/>
      <inkml:brushProperty name="color" value="#FF0000"/>
    </inkml:brush>
  </inkml:definitions>
  <inkml:trace contextRef="#ctx0" brushRef="#br0">847 4763 0,'335'123'140,"-141"-52"-124,-35-19 0,317 195-1,-159-88 17,-176-88-17,-17-18 1,-18 0-1,0-18 1,-53-35 0,105 35 15,36 53-15,-70-35-1,-71-18 1,-18-17-1,0 0 1,18-18 78,35 35-79,-70-35 1,17 0-16,-17 18 16,0-18-16,-18 17 31</inkml:trace>
  <inkml:trace contextRef="#ctx0" brushRef="#br0" timeOffset="1127.63">2769 4198 0,'-17'141'141,"-54"-35"-125,36-18-16,-18 18 15,35-35-15,-70 158 32,-71 141-17,36-105 1,17-1-1,-17 1 1,52-89 0,0-17-1,-52 106 1,70-124 0,18-53 15,-18 71-16,53-124-15,-35 71 32,17-35-17,0-19 1,18-34 0</inkml:trace>
</inkml:ink>
</file>

<file path=ppt/ink/ink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1-10-26T15:27:43.258"/>
    </inkml:context>
    <inkml:brush xml:id="br0">
      <inkml:brushProperty name="width" value="0.05292" units="cm"/>
      <inkml:brushProperty name="height" value="0.05292" units="cm"/>
      <inkml:brushProperty name="color" value="#FF0000"/>
    </inkml:brush>
  </inkml:definitions>
  <inkml:trace contextRef="#ctx0" brushRef="#br0">1358 3316 0,'-35'35'156,"-18"107"-141,35-37 1,-52 266 15,70-283-31,-71 106 16,36 35 0,-36 1-1,1-54 1,35 0-1,-36 1 17,36 34-17,-1-105 1,-16 106 0,-37 53-1,54-89 1,-18-53-16,0 54 15,18-54 1,17-17 0,-17 0-1,35-88 1,0-1 0</inkml:trace>
  <inkml:trace contextRef="#ctx0" brushRef="#br0" timeOffset="1720.51">282 3563 0,'35'106'110,"54"-18"-95,-1 18-15,18 0 16,-53-36-16,194 230 31,70 124 0,-229-301-31,71 71 16,-71-53 0,89 53-1,34 18 1,71 123 0,-123-176-1,-35-1 1,-18-52 15,-36 0-15,-52-88 15,-1 17-31,1-35 16,-18 18 15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smtClean="0"/>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smtClean="0"/>
            </a:lvl1pPr>
          </a:lstStyle>
          <a:p>
            <a:pPr>
              <a:defRPr/>
            </a:pPr>
            <a:fld id="{EB352ED9-E653-9A47-B7A3-C5AB53D5C0B6}" type="datetime1">
              <a:rPr lang="en-US"/>
              <a:pPr>
                <a:defRPr/>
              </a:pPr>
              <a:t>10/26/2021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smtClean="0"/>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smtClean="0"/>
            </a:lvl1pPr>
          </a:lstStyle>
          <a:p>
            <a:pPr>
              <a:defRPr/>
            </a:pPr>
            <a:fld id="{460DBBD1-181E-744E-89E7-45F0EE4D9123}" type="slidenum">
              <a:rPr lang="en-US"/>
              <a:pPr>
                <a:defRPr/>
              </a:pPr>
              <a:t>‹#›</a:t>
            </a:fld>
            <a:endParaRPr lang="en-US"/>
          </a:p>
        </p:txBody>
      </p:sp>
    </p:spTree>
    <p:extLst>
      <p:ext uri="{BB962C8B-B14F-4D97-AF65-F5344CB8AC3E}">
        <p14:creationId xmlns:p14="http://schemas.microsoft.com/office/powerpoint/2010/main" val="557350352"/>
      </p:ext>
    </p:extLst>
  </p:cSld>
  <p:clrMap bg1="lt1" tx1="dk1" bg2="lt2" tx2="dk2" accent1="accent1" accent2="accent2" accent3="accent3" accent4="accent4" accent5="accent5" accent6="accent6" hlink="hlink" folHlink="folHlink"/>
  <p:hf hdr="0" ftr="0" dt="0"/>
  <p:notesStyle>
    <a:lvl1pPr algn="l" defTabSz="457200" rtl="0" fontAlgn="base">
      <a:spcBef>
        <a:spcPct val="30000"/>
      </a:spcBef>
      <a:spcAft>
        <a:spcPct val="0"/>
      </a:spcAft>
      <a:defRPr sz="1200" kern="1200">
        <a:solidFill>
          <a:schemeClr val="tx1"/>
        </a:solidFill>
        <a:latin typeface="+mn-lt"/>
        <a:ea typeface="ＭＳ Ｐゴシック" charset="-128"/>
        <a:cs typeface="ＭＳ Ｐゴシック" charset="-128"/>
      </a:defRPr>
    </a:lvl1pPr>
    <a:lvl2pPr marL="457200" algn="l" defTabSz="457200" rtl="0" fontAlgn="base">
      <a:spcBef>
        <a:spcPct val="30000"/>
      </a:spcBef>
      <a:spcAft>
        <a:spcPct val="0"/>
      </a:spcAft>
      <a:defRPr sz="1200" kern="1200">
        <a:solidFill>
          <a:schemeClr val="tx1"/>
        </a:solidFill>
        <a:latin typeface="+mn-lt"/>
        <a:ea typeface="ＭＳ Ｐゴシック" charset="-128"/>
        <a:cs typeface="+mn-cs"/>
      </a:defRPr>
    </a:lvl2pPr>
    <a:lvl3pPr marL="914400" algn="l" defTabSz="457200" rtl="0" fontAlgn="base">
      <a:spcBef>
        <a:spcPct val="30000"/>
      </a:spcBef>
      <a:spcAft>
        <a:spcPct val="0"/>
      </a:spcAft>
      <a:defRPr sz="1200" kern="1200">
        <a:solidFill>
          <a:schemeClr val="tx1"/>
        </a:solidFill>
        <a:latin typeface="+mn-lt"/>
        <a:ea typeface="ＭＳ Ｐゴシック" charset="-128"/>
        <a:cs typeface="+mn-cs"/>
      </a:defRPr>
    </a:lvl3pPr>
    <a:lvl4pPr marL="1371600" algn="l" defTabSz="457200" rtl="0" fontAlgn="base">
      <a:spcBef>
        <a:spcPct val="30000"/>
      </a:spcBef>
      <a:spcAft>
        <a:spcPct val="0"/>
      </a:spcAft>
      <a:defRPr sz="1200" kern="1200">
        <a:solidFill>
          <a:schemeClr val="tx1"/>
        </a:solidFill>
        <a:latin typeface="+mn-lt"/>
        <a:ea typeface="ＭＳ Ｐゴシック" charset="-128"/>
        <a:cs typeface="+mn-cs"/>
      </a:defRPr>
    </a:lvl4pPr>
    <a:lvl5pPr marL="1828800" algn="l" defTabSz="457200" rtl="0" fontAlgn="base">
      <a:spcBef>
        <a:spcPct val="30000"/>
      </a:spcBef>
      <a:spcAft>
        <a:spcPct val="0"/>
      </a:spcAft>
      <a:defRPr sz="1200" kern="1200">
        <a:solidFill>
          <a:schemeClr val="tx1"/>
        </a:solidFill>
        <a:latin typeface="+mn-lt"/>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B4F38C2-4548-F541-8261-4C1D96E7A166}" type="slidenum">
              <a:rPr lang="en-US" smtClean="0"/>
              <a:pPr/>
              <a:t>1</a:t>
            </a:fld>
            <a:endParaRPr lang="en-US"/>
          </a:p>
        </p:txBody>
      </p:sp>
    </p:spTree>
    <p:extLst>
      <p:ext uri="{BB962C8B-B14F-4D97-AF65-F5344CB8AC3E}">
        <p14:creationId xmlns:p14="http://schemas.microsoft.com/office/powerpoint/2010/main" val="39111547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B4F38C2-4548-F541-8261-4C1D96E7A166}" type="slidenum">
              <a:rPr lang="en-US" smtClean="0"/>
              <a:pPr/>
              <a:t>2</a:t>
            </a:fld>
            <a:endParaRPr lang="en-US"/>
          </a:p>
        </p:txBody>
      </p:sp>
    </p:spTree>
    <p:extLst>
      <p:ext uri="{BB962C8B-B14F-4D97-AF65-F5344CB8AC3E}">
        <p14:creationId xmlns:p14="http://schemas.microsoft.com/office/powerpoint/2010/main" val="33652365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r>
              <a:rPr lang="en-US"/>
              <a:t>30/10/2014</a:t>
            </a:r>
          </a:p>
        </p:txBody>
      </p:sp>
      <p:sp>
        <p:nvSpPr>
          <p:cNvPr id="5" name="Footer Placeholder 4"/>
          <p:cNvSpPr>
            <a:spLocks noGrp="1"/>
          </p:cNvSpPr>
          <p:nvPr>
            <p:ph type="ftr" sz="quarter" idx="11"/>
          </p:nvPr>
        </p:nvSpPr>
        <p:spPr/>
        <p:txBody>
          <a:bodyPr/>
          <a:lstStyle>
            <a:lvl1pPr>
              <a:defRPr/>
            </a:lvl1pPr>
          </a:lstStyle>
          <a:p>
            <a:pPr>
              <a:defRPr/>
            </a:pPr>
            <a:r>
              <a:rPr lang="en-US"/>
              <a:t>Chapter 4 Requirements Engineering</a:t>
            </a:r>
          </a:p>
        </p:txBody>
      </p:sp>
      <p:sp>
        <p:nvSpPr>
          <p:cNvPr id="6" name="Slide Number Placeholder 5"/>
          <p:cNvSpPr>
            <a:spLocks noGrp="1"/>
          </p:cNvSpPr>
          <p:nvPr>
            <p:ph type="sldNum" sz="quarter" idx="12"/>
          </p:nvPr>
        </p:nvSpPr>
        <p:spPr/>
        <p:txBody>
          <a:bodyPr/>
          <a:lstStyle>
            <a:lvl1pPr>
              <a:defRPr/>
            </a:lvl1pPr>
          </a:lstStyle>
          <a:p>
            <a:pPr>
              <a:defRPr/>
            </a:pPr>
            <a:fld id="{B0C4763A-EFD4-7742-8F31-9C2F9300C28A}" type="slidenum">
              <a:rPr lang="en-US" smtClean="0"/>
              <a:pPr>
                <a:defRPr/>
              </a:pPr>
              <a:t>‹#›</a:t>
            </a:fld>
            <a:endParaRPr lang="en-US"/>
          </a:p>
        </p:txBody>
      </p:sp>
    </p:spTree>
  </p:cSld>
  <p:clrMapOvr>
    <a:masterClrMapping/>
  </p:clrMapOvr>
  <p:transition spd="med">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pPr>
              <a:defRPr/>
            </a:pPr>
            <a:r>
              <a:rPr lang="en-US"/>
              <a:t>30/10/2014</a:t>
            </a:r>
          </a:p>
        </p:txBody>
      </p:sp>
      <p:sp>
        <p:nvSpPr>
          <p:cNvPr id="5" name="Footer Placeholder 4"/>
          <p:cNvSpPr>
            <a:spLocks noGrp="1"/>
          </p:cNvSpPr>
          <p:nvPr>
            <p:ph type="ftr" sz="quarter" idx="11"/>
          </p:nvPr>
        </p:nvSpPr>
        <p:spPr/>
        <p:txBody>
          <a:bodyPr/>
          <a:lstStyle>
            <a:lvl1pPr>
              <a:defRPr/>
            </a:lvl1pPr>
          </a:lstStyle>
          <a:p>
            <a:pPr>
              <a:defRPr/>
            </a:pPr>
            <a:r>
              <a:rPr lang="en-US"/>
              <a:t>Chapter 4 Requirements Engineering</a:t>
            </a:r>
          </a:p>
        </p:txBody>
      </p:sp>
      <p:sp>
        <p:nvSpPr>
          <p:cNvPr id="6" name="Slide Number Placeholder 5"/>
          <p:cNvSpPr>
            <a:spLocks noGrp="1"/>
          </p:cNvSpPr>
          <p:nvPr>
            <p:ph type="sldNum" sz="quarter" idx="12"/>
          </p:nvPr>
        </p:nvSpPr>
        <p:spPr/>
        <p:txBody>
          <a:bodyPr/>
          <a:lstStyle>
            <a:lvl1pPr>
              <a:defRPr/>
            </a:lvl1pPr>
          </a:lstStyle>
          <a:p>
            <a:pPr>
              <a:defRPr/>
            </a:pPr>
            <a:fld id="{44887004-E5E5-6642-9C91-F2E102A03E8F}" type="slidenum">
              <a:rPr lang="en-US" smtClean="0"/>
              <a:pPr>
                <a:defRPr/>
              </a:pPr>
              <a:t>‹#›</a:t>
            </a:fld>
            <a:endParaRPr lang="en-US"/>
          </a:p>
        </p:txBody>
      </p:sp>
    </p:spTree>
  </p:cSld>
  <p:clrMapOvr>
    <a:masterClrMapping/>
  </p:clrMapOvr>
  <p:transition spd="med">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pPr>
              <a:defRPr/>
            </a:pPr>
            <a:r>
              <a:rPr lang="en-US"/>
              <a:t>30/10/2014</a:t>
            </a:r>
          </a:p>
        </p:txBody>
      </p:sp>
      <p:sp>
        <p:nvSpPr>
          <p:cNvPr id="5" name="Footer Placeholder 4"/>
          <p:cNvSpPr>
            <a:spLocks noGrp="1"/>
          </p:cNvSpPr>
          <p:nvPr>
            <p:ph type="ftr" sz="quarter" idx="11"/>
          </p:nvPr>
        </p:nvSpPr>
        <p:spPr/>
        <p:txBody>
          <a:bodyPr/>
          <a:lstStyle>
            <a:lvl1pPr>
              <a:defRPr/>
            </a:lvl1pPr>
          </a:lstStyle>
          <a:p>
            <a:pPr>
              <a:defRPr/>
            </a:pPr>
            <a:r>
              <a:rPr lang="en-US"/>
              <a:t>Chapter 4 Requirements Engineering</a:t>
            </a:r>
          </a:p>
        </p:txBody>
      </p:sp>
      <p:sp>
        <p:nvSpPr>
          <p:cNvPr id="6" name="Slide Number Placeholder 5"/>
          <p:cNvSpPr>
            <a:spLocks noGrp="1"/>
          </p:cNvSpPr>
          <p:nvPr>
            <p:ph type="sldNum" sz="quarter" idx="12"/>
          </p:nvPr>
        </p:nvSpPr>
        <p:spPr/>
        <p:txBody>
          <a:bodyPr/>
          <a:lstStyle>
            <a:lvl1pPr>
              <a:defRPr/>
            </a:lvl1pPr>
          </a:lstStyle>
          <a:p>
            <a:pPr>
              <a:defRPr/>
            </a:pPr>
            <a:fld id="{76C17DF0-9E2E-E045-840A-782E3E137E64}" type="slidenum">
              <a:rPr lang="en-US" smtClean="0"/>
              <a:pPr>
                <a:defRPr/>
              </a:pPr>
              <a:t>‹#›</a:t>
            </a:fld>
            <a:endParaRPr lang="en-US"/>
          </a:p>
        </p:txBody>
      </p:sp>
    </p:spTree>
  </p:cSld>
  <p:clrMapOvr>
    <a:masterClrMapping/>
  </p:clrMapOvr>
  <p:transition spd="med">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lvl1pPr>
              <a:defRPr/>
            </a:lvl1pPr>
          </a:lstStyle>
          <a:p>
            <a:pPr>
              <a:defRPr/>
            </a:pPr>
            <a:r>
              <a:rPr lang="en-US"/>
              <a:t>30/10/2014</a:t>
            </a:r>
          </a:p>
        </p:txBody>
      </p:sp>
      <p:sp>
        <p:nvSpPr>
          <p:cNvPr id="5" name="Footer Placeholder 4"/>
          <p:cNvSpPr>
            <a:spLocks noGrp="1"/>
          </p:cNvSpPr>
          <p:nvPr>
            <p:ph type="ftr" sz="quarter" idx="11"/>
          </p:nvPr>
        </p:nvSpPr>
        <p:spPr/>
        <p:txBody>
          <a:bodyPr/>
          <a:lstStyle>
            <a:lvl1pPr>
              <a:defRPr/>
            </a:lvl1pPr>
          </a:lstStyle>
          <a:p>
            <a:pPr>
              <a:defRPr/>
            </a:pPr>
            <a:r>
              <a:rPr lang="en-US"/>
              <a:t>Chapter 4 Requirements Engineering</a:t>
            </a:r>
          </a:p>
        </p:txBody>
      </p:sp>
      <p:sp>
        <p:nvSpPr>
          <p:cNvPr id="6" name="Slide Number Placeholder 5"/>
          <p:cNvSpPr>
            <a:spLocks noGrp="1"/>
          </p:cNvSpPr>
          <p:nvPr>
            <p:ph type="sldNum" sz="quarter" idx="12"/>
          </p:nvPr>
        </p:nvSpPr>
        <p:spPr/>
        <p:txBody>
          <a:bodyPr/>
          <a:lstStyle>
            <a:lvl1pPr>
              <a:defRPr/>
            </a:lvl1pPr>
          </a:lstStyle>
          <a:p>
            <a:pPr>
              <a:defRPr/>
            </a:pPr>
            <a:fld id="{825F70CE-84E9-D04C-9B15-10C693AA0F2A}" type="slidenum">
              <a:rPr lang="en-US" smtClean="0"/>
              <a:pPr>
                <a:defRPr/>
              </a:pPr>
              <a:t>‹#›</a:t>
            </a:fld>
            <a:endParaRPr lang="en-US"/>
          </a:p>
        </p:txBody>
      </p:sp>
    </p:spTree>
  </p:cSld>
  <p:clrMapOvr>
    <a:masterClrMapping/>
  </p:clrMapOvr>
  <p:transition spd="med">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lvl1pPr>
              <a:defRPr/>
            </a:lvl1pPr>
          </a:lstStyle>
          <a:p>
            <a:pPr>
              <a:defRPr/>
            </a:pPr>
            <a:r>
              <a:rPr lang="en-US"/>
              <a:t>30/10/2014</a:t>
            </a:r>
          </a:p>
        </p:txBody>
      </p:sp>
      <p:sp>
        <p:nvSpPr>
          <p:cNvPr id="5" name="Footer Placeholder 4"/>
          <p:cNvSpPr>
            <a:spLocks noGrp="1"/>
          </p:cNvSpPr>
          <p:nvPr>
            <p:ph type="ftr" sz="quarter" idx="11"/>
          </p:nvPr>
        </p:nvSpPr>
        <p:spPr/>
        <p:txBody>
          <a:bodyPr/>
          <a:lstStyle>
            <a:lvl1pPr>
              <a:defRPr/>
            </a:lvl1pPr>
          </a:lstStyle>
          <a:p>
            <a:pPr>
              <a:defRPr/>
            </a:pPr>
            <a:r>
              <a:rPr lang="en-US"/>
              <a:t>Chapter 4 Requirements Engineering</a:t>
            </a:r>
          </a:p>
        </p:txBody>
      </p:sp>
      <p:sp>
        <p:nvSpPr>
          <p:cNvPr id="6" name="Slide Number Placeholder 5"/>
          <p:cNvSpPr>
            <a:spLocks noGrp="1"/>
          </p:cNvSpPr>
          <p:nvPr>
            <p:ph type="sldNum" sz="quarter" idx="12"/>
          </p:nvPr>
        </p:nvSpPr>
        <p:spPr/>
        <p:txBody>
          <a:bodyPr/>
          <a:lstStyle>
            <a:lvl1pPr>
              <a:defRPr/>
            </a:lvl1pPr>
          </a:lstStyle>
          <a:p>
            <a:pPr>
              <a:defRPr/>
            </a:pPr>
            <a:fld id="{87BA459C-C1F9-AB4D-8E61-68C53B56A064}" type="slidenum">
              <a:rPr lang="en-US" smtClean="0"/>
              <a:pPr>
                <a:defRPr/>
              </a:pPr>
              <a:t>‹#›</a:t>
            </a:fld>
            <a:endParaRPr lang="en-US"/>
          </a:p>
        </p:txBody>
      </p:sp>
    </p:spTree>
  </p:cSld>
  <p:clrMapOvr>
    <a:masterClrMapping/>
  </p:clrMapOvr>
  <p:transition spd="med">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3"/>
          <p:cNvSpPr>
            <a:spLocks noGrp="1"/>
          </p:cNvSpPr>
          <p:nvPr>
            <p:ph type="dt" sz="half" idx="10"/>
          </p:nvPr>
        </p:nvSpPr>
        <p:spPr/>
        <p:txBody>
          <a:bodyPr/>
          <a:lstStyle>
            <a:lvl1pPr>
              <a:defRPr/>
            </a:lvl1pPr>
          </a:lstStyle>
          <a:p>
            <a:pPr>
              <a:defRPr/>
            </a:pPr>
            <a:r>
              <a:rPr lang="en-US"/>
              <a:t>30/10/2014</a:t>
            </a:r>
          </a:p>
        </p:txBody>
      </p:sp>
      <p:sp>
        <p:nvSpPr>
          <p:cNvPr id="6" name="Footer Placeholder 4"/>
          <p:cNvSpPr>
            <a:spLocks noGrp="1"/>
          </p:cNvSpPr>
          <p:nvPr>
            <p:ph type="ftr" sz="quarter" idx="11"/>
          </p:nvPr>
        </p:nvSpPr>
        <p:spPr/>
        <p:txBody>
          <a:bodyPr/>
          <a:lstStyle>
            <a:lvl1pPr>
              <a:defRPr/>
            </a:lvl1pPr>
          </a:lstStyle>
          <a:p>
            <a:pPr>
              <a:defRPr/>
            </a:pPr>
            <a:r>
              <a:rPr lang="en-US"/>
              <a:t>Chapter 4 Requirements Engineering</a:t>
            </a:r>
          </a:p>
        </p:txBody>
      </p:sp>
      <p:sp>
        <p:nvSpPr>
          <p:cNvPr id="7" name="Slide Number Placeholder 5"/>
          <p:cNvSpPr>
            <a:spLocks noGrp="1"/>
          </p:cNvSpPr>
          <p:nvPr>
            <p:ph type="sldNum" sz="quarter" idx="12"/>
          </p:nvPr>
        </p:nvSpPr>
        <p:spPr/>
        <p:txBody>
          <a:bodyPr/>
          <a:lstStyle>
            <a:lvl1pPr>
              <a:defRPr/>
            </a:lvl1pPr>
          </a:lstStyle>
          <a:p>
            <a:pPr>
              <a:defRPr/>
            </a:pPr>
            <a:fld id="{9AFB4A4D-A64F-7740-9E0E-188E9BA474F0}" type="slidenum">
              <a:rPr lang="en-US" smtClean="0"/>
              <a:pPr>
                <a:defRPr/>
              </a:pPr>
              <a:t>‹#›</a:t>
            </a:fld>
            <a:endParaRPr lang="en-US"/>
          </a:p>
        </p:txBody>
      </p:sp>
    </p:spTree>
  </p:cSld>
  <p:clrMapOvr>
    <a:masterClrMapping/>
  </p:clrMapOvr>
  <p:transition spd="med">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3"/>
          <p:cNvSpPr>
            <a:spLocks noGrp="1"/>
          </p:cNvSpPr>
          <p:nvPr>
            <p:ph type="dt" sz="half" idx="10"/>
          </p:nvPr>
        </p:nvSpPr>
        <p:spPr/>
        <p:txBody>
          <a:bodyPr/>
          <a:lstStyle>
            <a:lvl1pPr>
              <a:defRPr/>
            </a:lvl1pPr>
          </a:lstStyle>
          <a:p>
            <a:pPr>
              <a:defRPr/>
            </a:pPr>
            <a:r>
              <a:rPr lang="en-US"/>
              <a:t>30/10/2014</a:t>
            </a:r>
          </a:p>
        </p:txBody>
      </p:sp>
      <p:sp>
        <p:nvSpPr>
          <p:cNvPr id="8" name="Footer Placeholder 4"/>
          <p:cNvSpPr>
            <a:spLocks noGrp="1"/>
          </p:cNvSpPr>
          <p:nvPr>
            <p:ph type="ftr" sz="quarter" idx="11"/>
          </p:nvPr>
        </p:nvSpPr>
        <p:spPr/>
        <p:txBody>
          <a:bodyPr/>
          <a:lstStyle>
            <a:lvl1pPr>
              <a:defRPr/>
            </a:lvl1pPr>
          </a:lstStyle>
          <a:p>
            <a:pPr>
              <a:defRPr/>
            </a:pPr>
            <a:r>
              <a:rPr lang="en-US"/>
              <a:t>Chapter 4 Requirements Engineering</a:t>
            </a:r>
          </a:p>
        </p:txBody>
      </p:sp>
      <p:sp>
        <p:nvSpPr>
          <p:cNvPr id="9" name="Slide Number Placeholder 5"/>
          <p:cNvSpPr>
            <a:spLocks noGrp="1"/>
          </p:cNvSpPr>
          <p:nvPr>
            <p:ph type="sldNum" sz="quarter" idx="12"/>
          </p:nvPr>
        </p:nvSpPr>
        <p:spPr/>
        <p:txBody>
          <a:bodyPr/>
          <a:lstStyle>
            <a:lvl1pPr>
              <a:defRPr/>
            </a:lvl1pPr>
          </a:lstStyle>
          <a:p>
            <a:pPr>
              <a:defRPr/>
            </a:pPr>
            <a:fld id="{8DAA6009-9928-FF4C-9FC0-9A5BA7AB80BB}" type="slidenum">
              <a:rPr lang="en-US" smtClean="0"/>
              <a:pPr>
                <a:defRPr/>
              </a:pPr>
              <a:t>‹#›</a:t>
            </a:fld>
            <a:endParaRPr lang="en-US"/>
          </a:p>
        </p:txBody>
      </p:sp>
    </p:spTree>
  </p:cSld>
  <p:clrMapOvr>
    <a:masterClrMapping/>
  </p:clrMapOvr>
  <p:transition spd="med">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r>
              <a:rPr lang="en-US"/>
              <a:t>30/10/2014</a:t>
            </a:r>
          </a:p>
        </p:txBody>
      </p:sp>
      <p:sp>
        <p:nvSpPr>
          <p:cNvPr id="4" name="Footer Placeholder 4"/>
          <p:cNvSpPr>
            <a:spLocks noGrp="1"/>
          </p:cNvSpPr>
          <p:nvPr>
            <p:ph type="ftr" sz="quarter" idx="11"/>
          </p:nvPr>
        </p:nvSpPr>
        <p:spPr/>
        <p:txBody>
          <a:bodyPr/>
          <a:lstStyle>
            <a:lvl1pPr>
              <a:defRPr/>
            </a:lvl1pPr>
          </a:lstStyle>
          <a:p>
            <a:pPr>
              <a:defRPr/>
            </a:pPr>
            <a:r>
              <a:rPr lang="en-US"/>
              <a:t>Chapter 4 Requirements Engineering</a:t>
            </a:r>
          </a:p>
        </p:txBody>
      </p:sp>
      <p:sp>
        <p:nvSpPr>
          <p:cNvPr id="5" name="Slide Number Placeholder 5"/>
          <p:cNvSpPr>
            <a:spLocks noGrp="1"/>
          </p:cNvSpPr>
          <p:nvPr>
            <p:ph type="sldNum" sz="quarter" idx="12"/>
          </p:nvPr>
        </p:nvSpPr>
        <p:spPr/>
        <p:txBody>
          <a:bodyPr/>
          <a:lstStyle>
            <a:lvl1pPr>
              <a:defRPr/>
            </a:lvl1pPr>
          </a:lstStyle>
          <a:p>
            <a:pPr>
              <a:defRPr/>
            </a:pPr>
            <a:fld id="{7DCDB1BE-A08E-2A4A-80F9-ED5208CC2745}" type="slidenum">
              <a:rPr lang="en-US" smtClean="0"/>
              <a:pPr>
                <a:defRPr/>
              </a:pPr>
              <a:t>‹#›</a:t>
            </a:fld>
            <a:endParaRPr lang="en-US"/>
          </a:p>
        </p:txBody>
      </p:sp>
    </p:spTree>
  </p:cSld>
  <p:clrMapOvr>
    <a:masterClrMapping/>
  </p:clrMapOvr>
  <p:transition spd="med">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r>
              <a:rPr lang="en-US"/>
              <a:t>30/10/2014</a:t>
            </a:r>
          </a:p>
        </p:txBody>
      </p:sp>
      <p:sp>
        <p:nvSpPr>
          <p:cNvPr id="3" name="Footer Placeholder 4"/>
          <p:cNvSpPr>
            <a:spLocks noGrp="1"/>
          </p:cNvSpPr>
          <p:nvPr>
            <p:ph type="ftr" sz="quarter" idx="11"/>
          </p:nvPr>
        </p:nvSpPr>
        <p:spPr/>
        <p:txBody>
          <a:bodyPr/>
          <a:lstStyle>
            <a:lvl1pPr>
              <a:defRPr/>
            </a:lvl1pPr>
          </a:lstStyle>
          <a:p>
            <a:pPr>
              <a:defRPr/>
            </a:pPr>
            <a:r>
              <a:rPr lang="en-US"/>
              <a:t>Chapter 4 Requirements Engineering</a:t>
            </a:r>
          </a:p>
        </p:txBody>
      </p:sp>
      <p:sp>
        <p:nvSpPr>
          <p:cNvPr id="4" name="Slide Number Placeholder 5"/>
          <p:cNvSpPr>
            <a:spLocks noGrp="1"/>
          </p:cNvSpPr>
          <p:nvPr>
            <p:ph type="sldNum" sz="quarter" idx="12"/>
          </p:nvPr>
        </p:nvSpPr>
        <p:spPr/>
        <p:txBody>
          <a:bodyPr/>
          <a:lstStyle>
            <a:lvl1pPr>
              <a:defRPr/>
            </a:lvl1pPr>
          </a:lstStyle>
          <a:p>
            <a:pPr>
              <a:defRPr/>
            </a:pPr>
            <a:fld id="{2CA09BA1-70B4-4A48-A4C4-6DB291E465CB}" type="slidenum">
              <a:rPr lang="en-US" smtClean="0"/>
              <a:pPr>
                <a:defRPr/>
              </a:pPr>
              <a:t>‹#›</a:t>
            </a:fld>
            <a:endParaRPr lang="en-US"/>
          </a:p>
        </p:txBody>
      </p:sp>
    </p:spTree>
  </p:cSld>
  <p:clrMapOvr>
    <a:masterClrMapping/>
  </p:clrMapOvr>
  <p:transition spd="med">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p:txBody>
          <a:bodyPr/>
          <a:lstStyle>
            <a:lvl1pPr>
              <a:defRPr/>
            </a:lvl1pPr>
          </a:lstStyle>
          <a:p>
            <a:pPr>
              <a:defRPr/>
            </a:pPr>
            <a:r>
              <a:rPr lang="en-US"/>
              <a:t>30/10/2014</a:t>
            </a:r>
          </a:p>
        </p:txBody>
      </p:sp>
      <p:sp>
        <p:nvSpPr>
          <p:cNvPr id="6" name="Footer Placeholder 4"/>
          <p:cNvSpPr>
            <a:spLocks noGrp="1"/>
          </p:cNvSpPr>
          <p:nvPr>
            <p:ph type="ftr" sz="quarter" idx="11"/>
          </p:nvPr>
        </p:nvSpPr>
        <p:spPr/>
        <p:txBody>
          <a:bodyPr/>
          <a:lstStyle>
            <a:lvl1pPr>
              <a:defRPr/>
            </a:lvl1pPr>
          </a:lstStyle>
          <a:p>
            <a:pPr>
              <a:defRPr/>
            </a:pPr>
            <a:r>
              <a:rPr lang="en-US"/>
              <a:t>Chapter 4 Requirements Engineering</a:t>
            </a:r>
          </a:p>
        </p:txBody>
      </p:sp>
      <p:sp>
        <p:nvSpPr>
          <p:cNvPr id="7" name="Slide Number Placeholder 5"/>
          <p:cNvSpPr>
            <a:spLocks noGrp="1"/>
          </p:cNvSpPr>
          <p:nvPr>
            <p:ph type="sldNum" sz="quarter" idx="12"/>
          </p:nvPr>
        </p:nvSpPr>
        <p:spPr/>
        <p:txBody>
          <a:bodyPr/>
          <a:lstStyle>
            <a:lvl1pPr>
              <a:defRPr/>
            </a:lvl1pPr>
          </a:lstStyle>
          <a:p>
            <a:pPr>
              <a:defRPr/>
            </a:pPr>
            <a:fld id="{AC48FB37-48D1-0F43-9835-C4ADFC9E29C1}" type="slidenum">
              <a:rPr lang="en-US" smtClean="0"/>
              <a:pPr>
                <a:defRPr/>
              </a:pPr>
              <a:t>‹#›</a:t>
            </a:fld>
            <a:endParaRPr lang="en-US"/>
          </a:p>
        </p:txBody>
      </p:sp>
    </p:spTree>
  </p:cSld>
  <p:clrMapOvr>
    <a:masterClrMapping/>
  </p:clrMapOvr>
  <p:transition spd="med">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a:t>Drag picture to placeholder or click icon to add</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p:txBody>
          <a:bodyPr/>
          <a:lstStyle>
            <a:lvl1pPr>
              <a:defRPr/>
            </a:lvl1pPr>
          </a:lstStyle>
          <a:p>
            <a:pPr>
              <a:defRPr/>
            </a:pPr>
            <a:r>
              <a:rPr lang="en-US"/>
              <a:t>30/10/2014</a:t>
            </a:r>
          </a:p>
        </p:txBody>
      </p:sp>
      <p:sp>
        <p:nvSpPr>
          <p:cNvPr id="6" name="Footer Placeholder 4"/>
          <p:cNvSpPr>
            <a:spLocks noGrp="1"/>
          </p:cNvSpPr>
          <p:nvPr>
            <p:ph type="ftr" sz="quarter" idx="11"/>
          </p:nvPr>
        </p:nvSpPr>
        <p:spPr/>
        <p:txBody>
          <a:bodyPr/>
          <a:lstStyle>
            <a:lvl1pPr>
              <a:defRPr/>
            </a:lvl1pPr>
          </a:lstStyle>
          <a:p>
            <a:pPr>
              <a:defRPr/>
            </a:pPr>
            <a:r>
              <a:rPr lang="en-US"/>
              <a:t>Chapter 4 Requirements Engineering</a:t>
            </a:r>
          </a:p>
        </p:txBody>
      </p:sp>
      <p:sp>
        <p:nvSpPr>
          <p:cNvPr id="7" name="Slide Number Placeholder 5"/>
          <p:cNvSpPr>
            <a:spLocks noGrp="1"/>
          </p:cNvSpPr>
          <p:nvPr>
            <p:ph type="sldNum" sz="quarter" idx="12"/>
          </p:nvPr>
        </p:nvSpPr>
        <p:spPr/>
        <p:txBody>
          <a:bodyPr/>
          <a:lstStyle>
            <a:lvl1pPr>
              <a:defRPr/>
            </a:lvl1pPr>
          </a:lstStyle>
          <a:p>
            <a:pPr>
              <a:defRPr/>
            </a:pPr>
            <a:fld id="{32B5C7A3-6224-2444-BEEE-16F152F7EB8A}" type="slidenum">
              <a:rPr lang="en-US" smtClean="0"/>
              <a:pPr>
                <a:defRPr/>
              </a:pPr>
              <a:t>‹#›</a:t>
            </a:fld>
            <a:endParaRPr lang="en-US"/>
          </a:p>
        </p:txBody>
      </p:sp>
    </p:spTree>
  </p:cSld>
  <p:clrMapOvr>
    <a:masterClrMapping/>
  </p:clrMapOvr>
  <p:transition spd="med">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pPr>
              <a:defRPr/>
            </a:pPr>
            <a:r>
              <a:rPr lang="en-US"/>
              <a:t>30/10/2014</a:t>
            </a: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r>
              <a:rPr lang="en-US"/>
              <a:t>Chapter 4 Requirements Engineering</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pPr>
              <a:defRPr/>
            </a:pPr>
            <a:fld id="{4606AE16-8D53-A649-9482-7C8DBD7175B3}" type="slidenum">
              <a:rPr lang="en-US" smtClean="0"/>
              <a:pPr>
                <a:defRPr/>
              </a:pPr>
              <a:t>‹#›</a:t>
            </a:fld>
            <a:endParaRPr lang="en-US"/>
          </a:p>
        </p:txBody>
      </p:sp>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pic>
        <p:nvPicPr>
          <p:cNvPr id="10" name="Picture 9" descr="Sommerville Cover.jp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750432" y="213186"/>
            <a:ext cx="923794" cy="1219356"/>
          </a:xfrm>
          <a:prstGeom prst="rect">
            <a:avLst/>
          </a:prstGeom>
        </p:spPr>
      </p:pic>
      <p:cxnSp>
        <p:nvCxnSpPr>
          <p:cNvPr id="11" name="Straight Connector 10"/>
          <p:cNvCxnSpPr/>
          <p:nvPr/>
        </p:nvCxnSpPr>
        <p:spPr>
          <a:xfrm flipV="1">
            <a:off x="457200" y="1417638"/>
            <a:ext cx="8217026"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ransition spd="med">
    <p:wipe dir="r"/>
  </p:transition>
  <p:hf hdr="0" dt="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package" Target="../embeddings/Microsoft_Word_Document.docx"/><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0.png"/></Relationships>
</file>

<file path=ppt/slides/_rels/slide59.xml.rels><?xml version="1.0" encoding="UTF-8" standalone="yes"?>
<Relationships xmlns="http://schemas.openxmlformats.org/package/2006/relationships"><Relationship Id="rId3" Type="http://schemas.openxmlformats.org/officeDocument/2006/relationships/package" Target="../embeddings/Microsoft_Word_Document1.docx"/><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customXml" Target="../ink/ink2.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ctrTitle"/>
          </p:nvPr>
        </p:nvSpPr>
        <p:spPr>
          <a:xfrm>
            <a:off x="685800" y="2352963"/>
            <a:ext cx="7772400" cy="1470025"/>
          </a:xfrm>
        </p:spPr>
        <p:txBody>
          <a:bodyPr/>
          <a:lstStyle/>
          <a:p>
            <a:pPr algn="ctr" eaLnBrk="1" hangingPunct="1"/>
            <a:r>
              <a:rPr lang="en-US" sz="3200" dirty="0"/>
              <a:t>Software Engineering</a:t>
            </a:r>
          </a:p>
        </p:txBody>
      </p:sp>
      <p:sp>
        <p:nvSpPr>
          <p:cNvPr id="5" name="Slide Number Placeholder 4"/>
          <p:cNvSpPr>
            <a:spLocks noGrp="1"/>
          </p:cNvSpPr>
          <p:nvPr>
            <p:ph type="sldNum" sz="quarter" idx="12"/>
          </p:nvPr>
        </p:nvSpPr>
        <p:spPr/>
        <p:txBody>
          <a:bodyPr/>
          <a:lstStyle/>
          <a:p>
            <a:fld id="{1D5CD492-2BC6-F348-9965-EC1D86DF57A8}" type="slidenum">
              <a:rPr lang="en-US" smtClean="0"/>
              <a:t>1</a:t>
            </a:fld>
            <a:endParaRPr lang="en-US"/>
          </a:p>
        </p:txBody>
      </p:sp>
      <p:sp>
        <p:nvSpPr>
          <p:cNvPr id="7" name="TextBox 6"/>
          <p:cNvSpPr txBox="1"/>
          <p:nvPr/>
        </p:nvSpPr>
        <p:spPr>
          <a:xfrm>
            <a:off x="5554301" y="5006566"/>
            <a:ext cx="3132499" cy="1015663"/>
          </a:xfrm>
          <a:prstGeom prst="rect">
            <a:avLst/>
          </a:prstGeom>
          <a:noFill/>
        </p:spPr>
        <p:txBody>
          <a:bodyPr wrap="square" rtlCol="0">
            <a:spAutoFit/>
          </a:bodyPr>
          <a:lstStyle/>
          <a:p>
            <a:pPr algn="r"/>
            <a:r>
              <a:rPr lang="en-US" sz="2000" b="1" dirty="0" err="1"/>
              <a:t>Lec</a:t>
            </a:r>
            <a:r>
              <a:rPr lang="en-US" sz="2000" b="1" dirty="0"/>
              <a:t> </a:t>
            </a:r>
            <a:r>
              <a:rPr lang="en-US" sz="2000" b="1" dirty="0" err="1"/>
              <a:t>Tarannum</a:t>
            </a:r>
            <a:r>
              <a:rPr lang="en-US" sz="2000" b="1" dirty="0"/>
              <a:t> </a:t>
            </a:r>
            <a:r>
              <a:rPr lang="en-US" sz="2000" b="1" dirty="0" err="1"/>
              <a:t>Zaki</a:t>
            </a:r>
            <a:endParaRPr lang="en-US" sz="2000" b="1" dirty="0"/>
          </a:p>
          <a:p>
            <a:pPr algn="r"/>
            <a:r>
              <a:rPr lang="en-US" sz="2000" b="1" dirty="0"/>
              <a:t>Dept. of CSE</a:t>
            </a:r>
          </a:p>
          <a:p>
            <a:pPr algn="r"/>
            <a:r>
              <a:rPr lang="en-US" sz="2000" b="1" dirty="0"/>
              <a:t>MIST</a:t>
            </a:r>
          </a:p>
        </p:txBody>
      </p:sp>
      <p:sp>
        <p:nvSpPr>
          <p:cNvPr id="8" name="TextBox 7"/>
          <p:cNvSpPr txBox="1"/>
          <p:nvPr/>
        </p:nvSpPr>
        <p:spPr>
          <a:xfrm>
            <a:off x="792178" y="5006566"/>
            <a:ext cx="3671180" cy="1015663"/>
          </a:xfrm>
          <a:prstGeom prst="rect">
            <a:avLst/>
          </a:prstGeom>
          <a:noFill/>
        </p:spPr>
        <p:txBody>
          <a:bodyPr wrap="square" rtlCol="0">
            <a:spAutoFit/>
          </a:bodyPr>
          <a:lstStyle/>
          <a:p>
            <a:r>
              <a:rPr lang="en-US" sz="2000" b="1" dirty="0"/>
              <a:t>Course Code: CSE 319</a:t>
            </a:r>
          </a:p>
          <a:p>
            <a:r>
              <a:rPr lang="en-US" sz="2000" b="1" dirty="0"/>
              <a:t>Credit Hr. 3.00</a:t>
            </a:r>
          </a:p>
          <a:p>
            <a:r>
              <a:rPr lang="en-US" sz="2000" b="1" dirty="0"/>
              <a:t>Contact Hr. 3.00</a:t>
            </a:r>
          </a:p>
        </p:txBody>
      </p:sp>
      <p:sp>
        <p:nvSpPr>
          <p:cNvPr id="9" name="TextBox 8"/>
          <p:cNvSpPr txBox="1"/>
          <p:nvPr/>
        </p:nvSpPr>
        <p:spPr>
          <a:xfrm>
            <a:off x="2764325" y="461499"/>
            <a:ext cx="3132499" cy="707886"/>
          </a:xfrm>
          <a:prstGeom prst="rect">
            <a:avLst/>
          </a:prstGeom>
          <a:noFill/>
        </p:spPr>
        <p:txBody>
          <a:bodyPr wrap="square" rtlCol="0">
            <a:spAutoFit/>
          </a:bodyPr>
          <a:lstStyle/>
          <a:p>
            <a:pPr algn="ctr"/>
            <a:r>
              <a:rPr lang="en-US" sz="2000" b="1" dirty="0"/>
              <a:t>Fall 2021</a:t>
            </a:r>
          </a:p>
          <a:p>
            <a:pPr algn="ctr"/>
            <a:r>
              <a:rPr lang="en-US" sz="2000" b="1" dirty="0"/>
              <a:t>Level 3, Term II</a:t>
            </a:r>
          </a:p>
        </p:txBody>
      </p:sp>
      <p:sp>
        <p:nvSpPr>
          <p:cNvPr id="4" name="Footer Placeholder 3"/>
          <p:cNvSpPr>
            <a:spLocks noGrp="1"/>
          </p:cNvSpPr>
          <p:nvPr>
            <p:ph type="ftr" sz="quarter" idx="11"/>
          </p:nvPr>
        </p:nvSpPr>
        <p:spPr/>
        <p:txBody>
          <a:bodyPr/>
          <a:lstStyle/>
          <a:p>
            <a:pPr>
              <a:defRPr/>
            </a:pPr>
            <a:r>
              <a:rPr lang="en-US"/>
              <a:t>Chapter 4 Requirements Engineering</a:t>
            </a:r>
          </a:p>
        </p:txBody>
      </p:sp>
    </p:spTree>
    <p:extLst>
      <p:ext uri="{BB962C8B-B14F-4D97-AF65-F5344CB8AC3E}">
        <p14:creationId xmlns:p14="http://schemas.microsoft.com/office/powerpoint/2010/main" val="5477399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pPr eaLnBrk="1" hangingPunct="1"/>
            <a:r>
              <a:rPr lang="en-US" dirty="0"/>
              <a:t>Example: user and system requirements</a:t>
            </a:r>
            <a:r>
              <a:rPr lang="en-GB" dirty="0"/>
              <a:t> </a:t>
            </a:r>
            <a:endParaRPr lang="en-US" dirty="0"/>
          </a:p>
        </p:txBody>
      </p:sp>
      <p:sp>
        <p:nvSpPr>
          <p:cNvPr id="6" name="Footer Placeholder 5"/>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10</a:t>
            </a:fld>
            <a:endParaRPr lang="en-US"/>
          </a:p>
        </p:txBody>
      </p:sp>
      <p:pic>
        <p:nvPicPr>
          <p:cNvPr id="2" name="Picture 1" descr="4.1 UserSysReqs.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2120" y="1556791"/>
            <a:ext cx="6262207" cy="4830845"/>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pPr eaLnBrk="1" hangingPunct="1"/>
            <a:r>
              <a:rPr lang="en-US" dirty="0"/>
              <a:t>Readers of different types of requirements specification</a:t>
            </a:r>
            <a:r>
              <a:rPr lang="en-GB" dirty="0"/>
              <a:t> </a:t>
            </a:r>
            <a:endParaRPr lang="en-US" dirty="0"/>
          </a:p>
        </p:txBody>
      </p:sp>
      <p:sp>
        <p:nvSpPr>
          <p:cNvPr id="6" name="Footer Placeholder 5"/>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11</a:t>
            </a:fld>
            <a:endParaRPr lang="en-US"/>
          </a:p>
        </p:txBody>
      </p:sp>
      <p:pic>
        <p:nvPicPr>
          <p:cNvPr id="4" name="Picture 3" descr="4.2 ReqReaders.eps"/>
          <p:cNvPicPr>
            <a:picLocks noChangeAspect="1"/>
          </p:cNvPicPr>
          <p:nvPr/>
        </p:nvPicPr>
        <p:blipFill>
          <a:blip r:embed="rId2"/>
          <a:stretch>
            <a:fillRect/>
          </a:stretch>
        </p:blipFill>
        <p:spPr>
          <a:xfrm>
            <a:off x="1219200" y="2057400"/>
            <a:ext cx="6531232" cy="3651553"/>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stakeholders</a:t>
            </a:r>
          </a:p>
        </p:txBody>
      </p:sp>
      <p:sp>
        <p:nvSpPr>
          <p:cNvPr id="3" name="Content Placeholder 2"/>
          <p:cNvSpPr>
            <a:spLocks noGrp="1"/>
          </p:cNvSpPr>
          <p:nvPr>
            <p:ph idx="1"/>
          </p:nvPr>
        </p:nvSpPr>
        <p:spPr/>
        <p:txBody>
          <a:bodyPr/>
          <a:lstStyle/>
          <a:p>
            <a:r>
              <a:rPr lang="en-US" dirty="0"/>
              <a:t>Any person or organization who is affected by the system as well as affects the system in some way and so who has a legitimate interest.</a:t>
            </a:r>
          </a:p>
          <a:p>
            <a:r>
              <a:rPr lang="en-US" dirty="0"/>
              <a:t>Stakeholder types</a:t>
            </a:r>
          </a:p>
          <a:p>
            <a:pPr lvl="1"/>
            <a:r>
              <a:rPr lang="en-US" dirty="0"/>
              <a:t>End users</a:t>
            </a:r>
          </a:p>
          <a:p>
            <a:pPr lvl="1"/>
            <a:r>
              <a:rPr lang="en-US" dirty="0"/>
              <a:t>System managers</a:t>
            </a:r>
          </a:p>
          <a:p>
            <a:pPr lvl="1"/>
            <a:r>
              <a:rPr lang="en-US" dirty="0"/>
              <a:t>System owners</a:t>
            </a:r>
          </a:p>
          <a:p>
            <a:pPr lvl="1"/>
            <a:r>
              <a:rPr lang="en-US" dirty="0"/>
              <a:t>External stakeholders</a:t>
            </a:r>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12</a:t>
            </a:fld>
            <a:endParaRPr lang="en-US"/>
          </a:p>
        </p:txBody>
      </p:sp>
    </p:spTree>
    <p:extLst>
      <p:ext uri="{BB962C8B-B14F-4D97-AF65-F5344CB8AC3E}">
        <p14:creationId xmlns:p14="http://schemas.microsoft.com/office/powerpoint/2010/main" val="16702924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Stakeholders in the Mentcare system</a:t>
            </a:r>
          </a:p>
        </p:txBody>
      </p:sp>
      <p:sp>
        <p:nvSpPr>
          <p:cNvPr id="3" name="Content Placeholder 2"/>
          <p:cNvSpPr>
            <a:spLocks noGrp="1"/>
          </p:cNvSpPr>
          <p:nvPr>
            <p:ph idx="1"/>
          </p:nvPr>
        </p:nvSpPr>
        <p:spPr/>
        <p:txBody>
          <a:bodyPr/>
          <a:lstStyle/>
          <a:p>
            <a:r>
              <a:rPr lang="en-US" i="1" dirty="0"/>
              <a:t>Patients </a:t>
            </a:r>
            <a:r>
              <a:rPr lang="en-US" dirty="0"/>
              <a:t>whose information is recorded in the system.</a:t>
            </a:r>
            <a:endParaRPr lang="en-GB" dirty="0"/>
          </a:p>
          <a:p>
            <a:r>
              <a:rPr lang="en-US" i="1" dirty="0"/>
              <a:t>Doctors </a:t>
            </a:r>
            <a:r>
              <a:rPr lang="en-US" dirty="0"/>
              <a:t>who are responsible for assessing and treating patients.</a:t>
            </a:r>
            <a:endParaRPr lang="en-GB" dirty="0"/>
          </a:p>
          <a:p>
            <a:r>
              <a:rPr lang="en-US" i="1" dirty="0"/>
              <a:t>Nurses</a:t>
            </a:r>
            <a:r>
              <a:rPr lang="en-US" dirty="0"/>
              <a:t> who coordinate the consultations with doctors and administer some treatments.</a:t>
            </a:r>
            <a:endParaRPr lang="en-GB" dirty="0"/>
          </a:p>
          <a:p>
            <a:r>
              <a:rPr lang="en-US" i="1" dirty="0"/>
              <a:t>Medical receptionists </a:t>
            </a:r>
            <a:r>
              <a:rPr lang="en-US" dirty="0"/>
              <a:t>who manage patients’ appointments.</a:t>
            </a:r>
            <a:endParaRPr lang="en-GB" dirty="0"/>
          </a:p>
          <a:p>
            <a:r>
              <a:rPr lang="en-US" i="1" dirty="0"/>
              <a:t>IT staff </a:t>
            </a:r>
            <a:r>
              <a:rPr lang="en-US" dirty="0"/>
              <a:t>who are responsible for installing and maintaining the system.</a:t>
            </a:r>
            <a:endParaRPr lang="en-GB" dirty="0"/>
          </a:p>
          <a:p>
            <a:pPr>
              <a:buNone/>
            </a:pPr>
            <a:r>
              <a:rPr lang="en-US" dirty="0"/>
              <a:t>	</a:t>
            </a:r>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13</a:t>
            </a:fld>
            <a:endParaRPr lang="en-US"/>
          </a:p>
        </p:txBody>
      </p:sp>
    </p:spTree>
    <p:extLst>
      <p:ext uri="{BB962C8B-B14F-4D97-AF65-F5344CB8AC3E}">
        <p14:creationId xmlns:p14="http://schemas.microsoft.com/office/powerpoint/2010/main" val="24534753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Stakeholders in the Mentcare system</a:t>
            </a:r>
          </a:p>
        </p:txBody>
      </p:sp>
      <p:sp>
        <p:nvSpPr>
          <p:cNvPr id="3" name="Content Placeholder 2"/>
          <p:cNvSpPr>
            <a:spLocks noGrp="1"/>
          </p:cNvSpPr>
          <p:nvPr>
            <p:ph idx="1"/>
          </p:nvPr>
        </p:nvSpPr>
        <p:spPr/>
        <p:txBody>
          <a:bodyPr/>
          <a:lstStyle/>
          <a:p>
            <a:r>
              <a:rPr lang="en-US" i="1" dirty="0"/>
              <a:t>A medical ethics manager </a:t>
            </a:r>
            <a:r>
              <a:rPr lang="en-US" dirty="0"/>
              <a:t>who must ensure that the system meets current ethical guidelines for patient care.</a:t>
            </a:r>
            <a:endParaRPr lang="en-GB" dirty="0"/>
          </a:p>
          <a:p>
            <a:r>
              <a:rPr lang="en-US" i="1" dirty="0"/>
              <a:t>Health care managers </a:t>
            </a:r>
            <a:r>
              <a:rPr lang="en-US" dirty="0"/>
              <a:t>who obtain management information from the system.</a:t>
            </a:r>
            <a:endParaRPr lang="en-GB" dirty="0"/>
          </a:p>
          <a:p>
            <a:r>
              <a:rPr lang="en-US" i="1" dirty="0"/>
              <a:t>Medical records staff </a:t>
            </a:r>
            <a:r>
              <a:rPr lang="en-US" dirty="0"/>
              <a:t>who are responsible for ensuring that system information can be maintained and preserved, and that record keeping procedures have been properly implemented.</a:t>
            </a:r>
            <a:endParaRPr lang="en-GB" dirty="0"/>
          </a:p>
          <a:p>
            <a:endParaRPr lang="en-US" dirty="0"/>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14</a:t>
            </a:fld>
            <a:endParaRPr lang="en-US"/>
          </a:p>
        </p:txBody>
      </p:sp>
    </p:spTree>
    <p:extLst>
      <p:ext uri="{BB962C8B-B14F-4D97-AF65-F5344CB8AC3E}">
        <p14:creationId xmlns:p14="http://schemas.microsoft.com/office/powerpoint/2010/main" val="37431960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76872"/>
            <a:ext cx="8229600" cy="1143000"/>
          </a:xfrm>
        </p:spPr>
        <p:txBody>
          <a:bodyPr/>
          <a:lstStyle/>
          <a:p>
            <a:pPr algn="ctr"/>
            <a:r>
              <a:rPr lang="en-US" dirty="0"/>
              <a:t>Functional and non-functional requirements</a:t>
            </a:r>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15</a:t>
            </a:fld>
            <a:endParaRPr lang="en-US"/>
          </a:p>
        </p:txBody>
      </p:sp>
    </p:spTree>
    <p:extLst>
      <p:ext uri="{BB962C8B-B14F-4D97-AF65-F5344CB8AC3E}">
        <p14:creationId xmlns:p14="http://schemas.microsoft.com/office/powerpoint/2010/main" val="23040855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381000" y="266700"/>
            <a:ext cx="8382000" cy="1104900"/>
          </a:xfrm>
        </p:spPr>
        <p:txBody>
          <a:bodyPr/>
          <a:lstStyle/>
          <a:p>
            <a:r>
              <a:rPr lang="en-GB" dirty="0"/>
              <a:t>Functional and non-functional requirements</a:t>
            </a:r>
          </a:p>
        </p:txBody>
      </p:sp>
      <p:sp>
        <p:nvSpPr>
          <p:cNvPr id="34819" name="Rectangle 3"/>
          <p:cNvSpPr>
            <a:spLocks noGrp="1" noChangeArrowheads="1"/>
          </p:cNvSpPr>
          <p:nvPr>
            <p:ph idx="1"/>
          </p:nvPr>
        </p:nvSpPr>
        <p:spPr>
          <a:xfrm>
            <a:off x="457200" y="1798637"/>
            <a:ext cx="8229600" cy="4525963"/>
          </a:xfrm>
        </p:spPr>
        <p:txBody>
          <a:bodyPr/>
          <a:lstStyle/>
          <a:p>
            <a:pPr>
              <a:lnSpc>
                <a:spcPct val="90000"/>
              </a:lnSpc>
            </a:pPr>
            <a:r>
              <a:rPr lang="en-GB" sz="2400" dirty="0"/>
              <a:t>Functional requirements</a:t>
            </a:r>
          </a:p>
          <a:p>
            <a:pPr lvl="1">
              <a:lnSpc>
                <a:spcPct val="90000"/>
              </a:lnSpc>
            </a:pPr>
            <a:r>
              <a:rPr lang="en-GB" sz="2000" dirty="0"/>
              <a:t>Statements of services the system should provide, how the system should react to particular inputs and how the system should behave in particular situations.</a:t>
            </a:r>
          </a:p>
          <a:p>
            <a:pPr lvl="1">
              <a:lnSpc>
                <a:spcPct val="90000"/>
              </a:lnSpc>
            </a:pPr>
            <a:r>
              <a:rPr lang="en-GB" dirty="0"/>
              <a:t>May state what the system should not do.</a:t>
            </a:r>
            <a:endParaRPr lang="en-GB" sz="2000" dirty="0"/>
          </a:p>
          <a:p>
            <a:pPr>
              <a:lnSpc>
                <a:spcPct val="90000"/>
              </a:lnSpc>
            </a:pPr>
            <a:r>
              <a:rPr lang="en-GB" sz="2400" dirty="0"/>
              <a:t>Non-functional requirements</a:t>
            </a:r>
          </a:p>
          <a:p>
            <a:pPr lvl="1">
              <a:lnSpc>
                <a:spcPct val="90000"/>
              </a:lnSpc>
            </a:pPr>
            <a:r>
              <a:rPr lang="en-GB" dirty="0"/>
              <a:t>C</a:t>
            </a:r>
            <a:r>
              <a:rPr lang="en-GB" sz="2000" dirty="0"/>
              <a:t>onstraints on the services or functions offered by the system such as timing constraints, constraints on the development process, standards, etc.</a:t>
            </a:r>
          </a:p>
          <a:p>
            <a:pPr lvl="1">
              <a:lnSpc>
                <a:spcPct val="90000"/>
              </a:lnSpc>
            </a:pPr>
            <a:r>
              <a:rPr lang="en-GB" dirty="0"/>
              <a:t>Often apply to the system as a whole rather than individual features or services.</a:t>
            </a:r>
          </a:p>
          <a:p>
            <a:pPr>
              <a:lnSpc>
                <a:spcPct val="90000"/>
              </a:lnSpc>
            </a:pPr>
            <a:r>
              <a:rPr lang="en-GB" sz="2400" dirty="0"/>
              <a:t>Domain requirements</a:t>
            </a:r>
          </a:p>
          <a:p>
            <a:pPr lvl="1">
              <a:lnSpc>
                <a:spcPct val="90000"/>
              </a:lnSpc>
            </a:pPr>
            <a:r>
              <a:rPr lang="en-GB" sz="2000" dirty="0"/>
              <a:t>Constraints on the system from the domain </a:t>
            </a:r>
            <a:r>
              <a:rPr lang="en-GB" dirty="0"/>
              <a:t>of operation</a:t>
            </a:r>
            <a:endParaRPr lang="en-GB" sz="2000" dirty="0"/>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16</a:t>
            </a:fld>
            <a:endParaRPr 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n-GB"/>
              <a:t>Functional requirements</a:t>
            </a:r>
          </a:p>
        </p:txBody>
      </p:sp>
      <p:sp>
        <p:nvSpPr>
          <p:cNvPr id="39939" name="Rectangle 3"/>
          <p:cNvSpPr>
            <a:spLocks noGrp="1" noChangeArrowheads="1"/>
          </p:cNvSpPr>
          <p:nvPr>
            <p:ph idx="1"/>
          </p:nvPr>
        </p:nvSpPr>
        <p:spPr/>
        <p:txBody>
          <a:bodyPr/>
          <a:lstStyle/>
          <a:p>
            <a:r>
              <a:rPr lang="en-GB" dirty="0"/>
              <a:t>Describe functionality or system services.</a:t>
            </a:r>
          </a:p>
          <a:p>
            <a:r>
              <a:rPr lang="en-GB" dirty="0"/>
              <a:t>Depend on the type of software, expected users and the type of system where the software is used.</a:t>
            </a:r>
          </a:p>
          <a:p>
            <a:r>
              <a:rPr lang="en-GB" dirty="0"/>
              <a:t>Functional user requirements may be high-level statements of what the system should do.</a:t>
            </a:r>
          </a:p>
          <a:p>
            <a:r>
              <a:rPr lang="en-GB" dirty="0"/>
              <a:t>Functional system requirements should describe the system services in detail.</a:t>
            </a:r>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17</a:t>
            </a:fld>
            <a:endParaRPr 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r>
              <a:rPr lang="en-US" dirty="0"/>
              <a:t>Mentcare system: functional requirements</a:t>
            </a:r>
          </a:p>
        </p:txBody>
      </p:sp>
      <p:sp>
        <p:nvSpPr>
          <p:cNvPr id="77827" name="Rectangle 3"/>
          <p:cNvSpPr>
            <a:spLocks noGrp="1" noChangeArrowheads="1"/>
          </p:cNvSpPr>
          <p:nvPr>
            <p:ph idx="1"/>
          </p:nvPr>
        </p:nvSpPr>
        <p:spPr/>
        <p:txBody>
          <a:bodyPr/>
          <a:lstStyle/>
          <a:p>
            <a:r>
              <a:rPr lang="en-US" dirty="0"/>
              <a:t>A user shall be able to search the appointments lists for all clinics.</a:t>
            </a:r>
            <a:endParaRPr lang="en-GB" dirty="0"/>
          </a:p>
          <a:p>
            <a:r>
              <a:rPr lang="en-US" dirty="0"/>
              <a:t>The system shall generate each day, for each clinic, a list of patients who are expected to attend appointments that day. </a:t>
            </a:r>
            <a:endParaRPr lang="en-GB" dirty="0"/>
          </a:p>
          <a:p>
            <a:r>
              <a:rPr lang="en-US" dirty="0"/>
              <a:t>Each staff member using the system shall be uniquely identified by his or her 8-digit employee number.</a:t>
            </a:r>
            <a:r>
              <a:rPr lang="en-GB" dirty="0"/>
              <a:t> </a:t>
            </a:r>
            <a:endParaRPr lang="en-US" dirty="0"/>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18</a:t>
            </a:fld>
            <a:endParaRPr 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GB" dirty="0"/>
              <a:t>Requirements imprecision</a:t>
            </a:r>
          </a:p>
        </p:txBody>
      </p:sp>
      <p:sp>
        <p:nvSpPr>
          <p:cNvPr id="41987" name="Rectangle 3"/>
          <p:cNvSpPr>
            <a:spLocks noGrp="1" noChangeArrowheads="1"/>
          </p:cNvSpPr>
          <p:nvPr>
            <p:ph idx="1"/>
          </p:nvPr>
        </p:nvSpPr>
        <p:spPr/>
        <p:txBody>
          <a:bodyPr/>
          <a:lstStyle/>
          <a:p>
            <a:r>
              <a:rPr lang="en-GB" dirty="0"/>
              <a:t>Problems arise when functional requirements are not precisely stated.</a:t>
            </a:r>
          </a:p>
          <a:p>
            <a:r>
              <a:rPr lang="en-GB" dirty="0"/>
              <a:t>Ambiguous requirements may be interpreted in different ways by developers and users.</a:t>
            </a:r>
          </a:p>
          <a:p>
            <a:r>
              <a:rPr lang="en-GB" dirty="0"/>
              <a:t>Consider the term ‘search’ in requirement 1</a:t>
            </a:r>
          </a:p>
          <a:p>
            <a:pPr lvl="1"/>
            <a:r>
              <a:rPr lang="en-GB" dirty="0"/>
              <a:t>User intention – search for a patient name across all appointments in all clinics;</a:t>
            </a:r>
          </a:p>
          <a:p>
            <a:pPr lvl="1"/>
            <a:r>
              <a:rPr lang="en-GB" dirty="0"/>
              <a:t>Developer interpretation – search for a patient name in an individual clinic. User chooses clinic then search.</a:t>
            </a:r>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19</a:t>
            </a:fld>
            <a:endParaRPr 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ctrTitle"/>
          </p:nvPr>
        </p:nvSpPr>
        <p:spPr/>
        <p:txBody>
          <a:bodyPr/>
          <a:lstStyle/>
          <a:p>
            <a:pPr algn="ctr"/>
            <a:r>
              <a:rPr lang="en-US" dirty="0"/>
              <a:t>Chapter 4 – Requirements Engineering</a:t>
            </a:r>
          </a:p>
        </p:txBody>
      </p:sp>
      <p:sp>
        <p:nvSpPr>
          <p:cNvPr id="5" name="Slide Number Placeholder 4"/>
          <p:cNvSpPr>
            <a:spLocks noGrp="1"/>
          </p:cNvSpPr>
          <p:nvPr>
            <p:ph type="sldNum" sz="quarter" idx="12"/>
          </p:nvPr>
        </p:nvSpPr>
        <p:spPr/>
        <p:txBody>
          <a:bodyPr/>
          <a:lstStyle/>
          <a:p>
            <a:fld id="{1D5CD492-2BC6-F348-9965-EC1D86DF57A8}" type="slidenum">
              <a:rPr lang="en-US" smtClean="0"/>
              <a:t>2</a:t>
            </a:fld>
            <a:endParaRPr lang="en-US"/>
          </a:p>
        </p:txBody>
      </p:sp>
      <p:sp>
        <p:nvSpPr>
          <p:cNvPr id="6" name="Footer Placeholder 4"/>
          <p:cNvSpPr>
            <a:spLocks noGrp="1"/>
          </p:cNvSpPr>
          <p:nvPr>
            <p:ph type="ftr" sz="quarter" idx="11"/>
          </p:nvPr>
        </p:nvSpPr>
        <p:spPr>
          <a:xfrm>
            <a:off x="3124200" y="6356350"/>
            <a:ext cx="2895600" cy="365125"/>
          </a:xfrm>
        </p:spPr>
        <p:txBody>
          <a:bodyPr/>
          <a:lstStyle/>
          <a:p>
            <a:pPr>
              <a:defRPr/>
            </a:pPr>
            <a:r>
              <a:rPr lang="en-US"/>
              <a:t>Chapter 4 Requirements Engineering</a:t>
            </a:r>
            <a:endParaRPr lang="en-US" dirty="0"/>
          </a:p>
        </p:txBody>
      </p:sp>
    </p:spTree>
    <p:extLst>
      <p:ext uri="{BB962C8B-B14F-4D97-AF65-F5344CB8AC3E}">
        <p14:creationId xmlns:p14="http://schemas.microsoft.com/office/powerpoint/2010/main" val="25118626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GB" dirty="0"/>
              <a:t>Requirements completeness and consistency</a:t>
            </a:r>
          </a:p>
        </p:txBody>
      </p:sp>
      <p:sp>
        <p:nvSpPr>
          <p:cNvPr id="43011" name="Rectangle 3"/>
          <p:cNvSpPr>
            <a:spLocks noGrp="1" noChangeArrowheads="1"/>
          </p:cNvSpPr>
          <p:nvPr>
            <p:ph idx="1"/>
          </p:nvPr>
        </p:nvSpPr>
        <p:spPr/>
        <p:txBody>
          <a:bodyPr/>
          <a:lstStyle/>
          <a:p>
            <a:r>
              <a:rPr lang="en-GB" sz="2400" dirty="0"/>
              <a:t>In principle, requirements should be both complete and consistent.</a:t>
            </a:r>
          </a:p>
          <a:p>
            <a:r>
              <a:rPr lang="en-GB" sz="2400" dirty="0"/>
              <a:t>Complete</a:t>
            </a:r>
          </a:p>
          <a:p>
            <a:pPr lvl="1"/>
            <a:r>
              <a:rPr lang="en-GB" dirty="0"/>
              <a:t>They should include descriptions of all facilities required.</a:t>
            </a:r>
          </a:p>
          <a:p>
            <a:r>
              <a:rPr lang="en-GB" sz="2400" dirty="0"/>
              <a:t>Consistent</a:t>
            </a:r>
          </a:p>
          <a:p>
            <a:pPr lvl="1"/>
            <a:r>
              <a:rPr lang="en-GB" dirty="0"/>
              <a:t>There should be no conflicts or contradictions in the descriptions of the system facilities.</a:t>
            </a:r>
          </a:p>
          <a:p>
            <a:r>
              <a:rPr lang="en-GB" sz="2400" dirty="0"/>
              <a:t>In practice, because of system and environmental complexity, it is impossible to produce a complete and consistent requirements document.</a:t>
            </a:r>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20</a:t>
            </a:fld>
            <a:endParaRPr 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noFill/>
          <a:ln/>
        </p:spPr>
        <p:txBody>
          <a:bodyPr lIns="90487" tIns="44450" rIns="90487" bIns="44450"/>
          <a:lstStyle/>
          <a:p>
            <a:r>
              <a:rPr lang="en-GB"/>
              <a:t>Non-functional requirements</a:t>
            </a:r>
          </a:p>
        </p:txBody>
      </p:sp>
      <p:sp>
        <p:nvSpPr>
          <p:cNvPr id="35843" name="Rectangle 3"/>
          <p:cNvSpPr>
            <a:spLocks noGrp="1" noChangeArrowheads="1"/>
          </p:cNvSpPr>
          <p:nvPr>
            <p:ph idx="1"/>
          </p:nvPr>
        </p:nvSpPr>
        <p:spPr>
          <a:noFill/>
          <a:ln/>
        </p:spPr>
        <p:txBody>
          <a:bodyPr lIns="90487" tIns="44450" rIns="90487" bIns="44450"/>
          <a:lstStyle/>
          <a:p>
            <a:pPr>
              <a:lnSpc>
                <a:spcPct val="90000"/>
              </a:lnSpc>
            </a:pPr>
            <a:r>
              <a:rPr lang="en-GB" dirty="0"/>
              <a:t>These define system properties and constraints e.g. reliability, response time and storage requirements.</a:t>
            </a:r>
          </a:p>
          <a:p>
            <a:pPr>
              <a:lnSpc>
                <a:spcPct val="90000"/>
              </a:lnSpc>
            </a:pPr>
            <a:r>
              <a:rPr lang="en-GB" dirty="0"/>
              <a:t>Constraints are I/O device capability, system representations, etc.</a:t>
            </a:r>
          </a:p>
          <a:p>
            <a:pPr>
              <a:lnSpc>
                <a:spcPct val="90000"/>
              </a:lnSpc>
            </a:pPr>
            <a:r>
              <a:rPr lang="en-GB" dirty="0"/>
              <a:t>Process requirements may also be specified mandating a particular IDE, programming language or development method.</a:t>
            </a:r>
          </a:p>
          <a:p>
            <a:pPr>
              <a:lnSpc>
                <a:spcPct val="90000"/>
              </a:lnSpc>
            </a:pPr>
            <a:r>
              <a:rPr lang="en-GB" dirty="0"/>
              <a:t>Non-functional requirements may be more critical than functional requirements. If these are not met, the system may be useless.</a:t>
            </a:r>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21</a:t>
            </a:fld>
            <a:endParaRPr 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pPr eaLnBrk="1" hangingPunct="1"/>
            <a:r>
              <a:rPr lang="en-US" dirty="0"/>
              <a:t>Types of nonfunctional requirement</a:t>
            </a:r>
            <a:r>
              <a:rPr lang="en-GB" dirty="0"/>
              <a:t> </a:t>
            </a:r>
            <a:endParaRPr lang="en-US" dirty="0"/>
          </a:p>
        </p:txBody>
      </p:sp>
      <p:sp>
        <p:nvSpPr>
          <p:cNvPr id="6" name="Footer Placeholder 5"/>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22</a:t>
            </a:fld>
            <a:endParaRPr lang="en-US"/>
          </a:p>
        </p:txBody>
      </p:sp>
      <p:pic>
        <p:nvPicPr>
          <p:cNvPr id="4" name="Picture 3" descr="4.3 Non-functionalReq.eps"/>
          <p:cNvPicPr>
            <a:picLocks noChangeAspect="1"/>
          </p:cNvPicPr>
          <p:nvPr/>
        </p:nvPicPr>
        <p:blipFill>
          <a:blip r:embed="rId2"/>
          <a:stretch>
            <a:fillRect/>
          </a:stretch>
        </p:blipFill>
        <p:spPr>
          <a:xfrm>
            <a:off x="990600" y="1911350"/>
            <a:ext cx="6915549" cy="3879850"/>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Non-functional and functional requirements implementation</a:t>
            </a:r>
          </a:p>
        </p:txBody>
      </p:sp>
      <p:sp>
        <p:nvSpPr>
          <p:cNvPr id="3" name="Content Placeholder 2"/>
          <p:cNvSpPr>
            <a:spLocks noGrp="1"/>
          </p:cNvSpPr>
          <p:nvPr>
            <p:ph idx="1"/>
          </p:nvPr>
        </p:nvSpPr>
        <p:spPr/>
        <p:txBody>
          <a:bodyPr/>
          <a:lstStyle/>
          <a:p>
            <a:r>
              <a:rPr lang="en-US" sz="2000" dirty="0"/>
              <a:t>Functional requirement depicts an individual feature or service facility that may not affect the overall architecture of a system.</a:t>
            </a:r>
          </a:p>
          <a:p>
            <a:pPr lvl="1"/>
            <a:r>
              <a:rPr lang="en-US" sz="1800" dirty="0"/>
              <a:t>For example, ‘email notification’ can be added without affecting other service facilities.</a:t>
            </a:r>
          </a:p>
          <a:p>
            <a:r>
              <a:rPr lang="en-US" sz="2000" dirty="0"/>
              <a:t>Non-functional requirements may affect the overall architecture of a system rather than the individual components. </a:t>
            </a:r>
          </a:p>
          <a:p>
            <a:pPr lvl="1"/>
            <a:r>
              <a:rPr lang="en-US" sz="1800" dirty="0"/>
              <a:t>For example, to ensure that performance requirements are met, you may have to organize the system to minimize communications between components.</a:t>
            </a:r>
            <a:endParaRPr lang="en-GB" sz="1800" dirty="0"/>
          </a:p>
          <a:p>
            <a:r>
              <a:rPr lang="en-US" sz="2000" dirty="0"/>
              <a:t>A single non-functional requirement, such as a security requirement, may generate a number of related functional requirements that define system services that are required. </a:t>
            </a:r>
          </a:p>
          <a:p>
            <a:pPr lvl="1"/>
            <a:r>
              <a:rPr lang="en-US" sz="1800" dirty="0"/>
              <a:t>It may also generate requirements that restrict existing requirements. </a:t>
            </a:r>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23</a:t>
            </a:fld>
            <a:endParaRPr 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noFill/>
          <a:ln/>
        </p:spPr>
        <p:txBody>
          <a:bodyPr lIns="90487" tIns="44450" rIns="90487" bIns="44450"/>
          <a:lstStyle/>
          <a:p>
            <a:r>
              <a:rPr lang="en-GB"/>
              <a:t>Non-functional classifications</a:t>
            </a:r>
          </a:p>
        </p:txBody>
      </p:sp>
      <p:sp>
        <p:nvSpPr>
          <p:cNvPr id="36867" name="Rectangle 3"/>
          <p:cNvSpPr>
            <a:spLocks noGrp="1" noChangeArrowheads="1"/>
          </p:cNvSpPr>
          <p:nvPr>
            <p:ph idx="1"/>
          </p:nvPr>
        </p:nvSpPr>
        <p:spPr>
          <a:noFill/>
          <a:ln/>
        </p:spPr>
        <p:txBody>
          <a:bodyPr lIns="90487" tIns="44450" rIns="90487" bIns="44450"/>
          <a:lstStyle/>
          <a:p>
            <a:r>
              <a:rPr lang="en-GB" sz="2400" b="1" dirty="0"/>
              <a:t>Product requirements</a:t>
            </a:r>
          </a:p>
          <a:p>
            <a:pPr lvl="1"/>
            <a:r>
              <a:rPr lang="en-GB" sz="2000" dirty="0"/>
              <a:t>Requirements which specify that the delivered product must behave in a particular way e.g. execution speed, reliability, etc.</a:t>
            </a:r>
          </a:p>
          <a:p>
            <a:r>
              <a:rPr lang="en-GB" sz="2400" b="1" dirty="0"/>
              <a:t>Organisational requirements</a:t>
            </a:r>
          </a:p>
          <a:p>
            <a:pPr lvl="1"/>
            <a:r>
              <a:rPr lang="en-GB" sz="2000" dirty="0"/>
              <a:t>Requirements which are a consequence of organisational policies and procedures e.g. process standards used, implementation requirements, etc.</a:t>
            </a:r>
          </a:p>
          <a:p>
            <a:r>
              <a:rPr lang="en-GB" sz="2400" b="1" dirty="0"/>
              <a:t>External requirements</a:t>
            </a:r>
          </a:p>
          <a:p>
            <a:pPr lvl="1"/>
            <a:r>
              <a:rPr lang="en-GB" sz="2000" dirty="0"/>
              <a:t>Requirements which arise from factors which are external to the system and its development process e.g. </a:t>
            </a:r>
            <a:r>
              <a:rPr lang="en-GB" dirty="0"/>
              <a:t>regulatory </a:t>
            </a:r>
            <a:r>
              <a:rPr lang="en-GB" sz="2000" dirty="0"/>
              <a:t>requirements, legislative requirements, etc.</a:t>
            </a:r>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24</a:t>
            </a:fld>
            <a:endParaRPr 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Title 1"/>
          <p:cNvSpPr>
            <a:spLocks noGrp="1"/>
          </p:cNvSpPr>
          <p:nvPr>
            <p:ph type="title"/>
          </p:nvPr>
        </p:nvSpPr>
        <p:spPr/>
        <p:txBody>
          <a:bodyPr/>
          <a:lstStyle/>
          <a:p>
            <a:pPr eaLnBrk="1" hangingPunct="1"/>
            <a:r>
              <a:rPr lang="en-US" dirty="0"/>
              <a:t>Examples of nonfunctional requirements in the </a:t>
            </a:r>
            <a:r>
              <a:rPr lang="en-GB" dirty="0"/>
              <a:t>Mentcare system</a:t>
            </a:r>
            <a:endParaRPr lang="en-US" dirty="0"/>
          </a:p>
        </p:txBody>
      </p:sp>
      <p:sp>
        <p:nvSpPr>
          <p:cNvPr id="6" name="Footer Placeholder 5"/>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25</a:t>
            </a:fld>
            <a:endParaRPr lang="en-US"/>
          </a:p>
        </p:txBody>
      </p:sp>
      <p:graphicFrame>
        <p:nvGraphicFramePr>
          <p:cNvPr id="4" name="Table 3"/>
          <p:cNvGraphicFramePr>
            <a:graphicFrameLocks noGrp="1"/>
          </p:cNvGraphicFramePr>
          <p:nvPr>
            <p:extLst>
              <p:ext uri="{D42A27DB-BD31-4B8C-83A1-F6EECF244321}">
                <p14:modId xmlns:p14="http://schemas.microsoft.com/office/powerpoint/2010/main" val="608666529"/>
              </p:ext>
            </p:extLst>
          </p:nvPr>
        </p:nvGraphicFramePr>
        <p:xfrm>
          <a:off x="968632" y="1905000"/>
          <a:ext cx="6781800" cy="4495800"/>
        </p:xfrm>
        <a:graphic>
          <a:graphicData uri="http://schemas.openxmlformats.org/drawingml/2006/table">
            <a:tbl>
              <a:tblPr firstRow="1" bandRow="1">
                <a:tableStyleId>{69CF1AB2-1976-4502-BF36-3FF5EA218861}</a:tableStyleId>
              </a:tblPr>
              <a:tblGrid>
                <a:gridCol w="6781800">
                  <a:extLst>
                    <a:ext uri="{9D8B030D-6E8A-4147-A177-3AD203B41FA5}">
                      <a16:colId xmlns:a16="http://schemas.microsoft.com/office/drawing/2014/main" val="20000"/>
                    </a:ext>
                  </a:extLst>
                </a:gridCol>
              </a:tblGrid>
              <a:tr h="4495800">
                <a:tc>
                  <a:txBody>
                    <a:bodyPr/>
                    <a:lstStyle/>
                    <a:p>
                      <a:r>
                        <a:rPr lang="en-GB" sz="1800" b="1" kern="1200" dirty="0"/>
                        <a:t>Product requirement</a:t>
                      </a:r>
                    </a:p>
                    <a:p>
                      <a:r>
                        <a:rPr lang="en-GB" sz="1800" b="0" kern="1200" dirty="0"/>
                        <a:t>The Mentcare system shall be available to all clinics during normal working hours (Mon–Fri, 0830–17.30). Downtime within normal working hours shall not exceed five seconds in any one day.</a:t>
                      </a:r>
                    </a:p>
                    <a:p>
                      <a:endParaRPr lang="en-GB" sz="1800" b="0" kern="1200" dirty="0"/>
                    </a:p>
                    <a:p>
                      <a:r>
                        <a:rPr lang="en-GB" sz="1800" b="1" kern="1200" dirty="0"/>
                        <a:t>Organizational requirement</a:t>
                      </a:r>
                      <a:br>
                        <a:rPr lang="en-GB" sz="1800" b="0" kern="1200" dirty="0"/>
                      </a:br>
                      <a:r>
                        <a:rPr lang="en-GB" sz="1800" b="0" kern="1200" dirty="0"/>
                        <a:t>Users of the Mentcare system shall authenticate themselves using their health authority identity card.</a:t>
                      </a:r>
                    </a:p>
                    <a:p>
                      <a:endParaRPr lang="en-GB" sz="1800" b="0" kern="1200" dirty="0"/>
                    </a:p>
                    <a:p>
                      <a:r>
                        <a:rPr lang="en-GB" sz="1800" b="1" kern="1200" dirty="0"/>
                        <a:t>External requirement</a:t>
                      </a:r>
                      <a:br>
                        <a:rPr lang="en-GB" sz="1800" b="0" kern="1200" dirty="0"/>
                      </a:br>
                      <a:r>
                        <a:rPr lang="en-GB" sz="1800" b="0" kern="1200" dirty="0"/>
                        <a:t>The system shall implement patient privacy provisions as set out in HStan-03-2006-priv. </a:t>
                      </a:r>
                    </a:p>
                    <a:p>
                      <a:endParaRPr lang="en-US" b="0" dirty="0"/>
                    </a:p>
                  </a:txBody>
                  <a:tcPr/>
                </a:tc>
                <a:extLst>
                  <a:ext uri="{0D108BD9-81ED-4DB2-BD59-A6C34878D82A}">
                    <a16:rowId xmlns:a16="http://schemas.microsoft.com/office/drawing/2014/main" val="10000"/>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GB" dirty="0"/>
              <a:t>Difference between goals and requirements</a:t>
            </a:r>
          </a:p>
        </p:txBody>
      </p:sp>
      <p:sp>
        <p:nvSpPr>
          <p:cNvPr id="44035" name="Rectangle 3"/>
          <p:cNvSpPr>
            <a:spLocks noGrp="1" noChangeArrowheads="1"/>
          </p:cNvSpPr>
          <p:nvPr>
            <p:ph idx="1"/>
          </p:nvPr>
        </p:nvSpPr>
        <p:spPr/>
        <p:txBody>
          <a:bodyPr/>
          <a:lstStyle/>
          <a:p>
            <a:r>
              <a:rPr lang="en-GB" sz="2400" dirty="0"/>
              <a:t>A </a:t>
            </a:r>
            <a:r>
              <a:rPr lang="en-GB" sz="2400" i="1" dirty="0"/>
              <a:t>goal</a:t>
            </a:r>
            <a:r>
              <a:rPr lang="en-GB" sz="2400" dirty="0"/>
              <a:t> is an overarching </a:t>
            </a:r>
            <a:r>
              <a:rPr lang="en-GB" dirty="0"/>
              <a:t>or summary </a:t>
            </a:r>
            <a:r>
              <a:rPr lang="en-GB" sz="2400" dirty="0"/>
              <a:t>statement that is meant to provide overall context for an outcome of a project defined by the client.</a:t>
            </a:r>
          </a:p>
          <a:p>
            <a:r>
              <a:rPr lang="en-GB" sz="2400" dirty="0"/>
              <a:t> A </a:t>
            </a:r>
            <a:r>
              <a:rPr lang="en-GB" sz="2400" i="1" dirty="0"/>
              <a:t>requirement</a:t>
            </a:r>
            <a:r>
              <a:rPr lang="en-GB" sz="2400" dirty="0"/>
              <a:t> is a detailed requisite collected from stakeholders through surveys, questionnaires etc. to meet a project goal.</a:t>
            </a:r>
          </a:p>
          <a:p>
            <a:r>
              <a:rPr lang="en-GB" dirty="0"/>
              <a:t>The goal is defined at the beginning of a project while a requirement is meticulously collected by the project manager to meet the goal afterwards.</a:t>
            </a:r>
          </a:p>
          <a:p>
            <a:r>
              <a:rPr lang="en-GB" sz="2400" dirty="0"/>
              <a:t>A requirement is usually a component of a project activity that meets a project goals.</a:t>
            </a:r>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26</a:t>
            </a:fld>
            <a:endParaRPr 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goals and requirements</a:t>
            </a:r>
          </a:p>
        </p:txBody>
      </p:sp>
      <p:sp>
        <p:nvSpPr>
          <p:cNvPr id="3" name="Content Placeholder 2"/>
          <p:cNvSpPr>
            <a:spLocks noGrp="1"/>
          </p:cNvSpPr>
          <p:nvPr>
            <p:ph idx="1"/>
          </p:nvPr>
        </p:nvSpPr>
        <p:spPr/>
        <p:txBody>
          <a:bodyPr/>
          <a:lstStyle/>
          <a:p>
            <a:r>
              <a:rPr lang="en-US" dirty="0"/>
              <a:t>The system should be easy to use by medical staff and should be organized in such a way that user errors are minimized. (Goal)</a:t>
            </a:r>
          </a:p>
          <a:p>
            <a:r>
              <a:rPr lang="en-US" dirty="0"/>
              <a:t>Medical staff shall be able to use all the system functions after four hours of training. After this training, the average number of errors made by experienced users shall not exceed two per hour of system use. (non-functional requirement)</a:t>
            </a:r>
            <a:endParaRPr lang="en-GB" dirty="0"/>
          </a:p>
          <a:p>
            <a:endParaRPr lang="en-GB" dirty="0"/>
          </a:p>
          <a:p>
            <a:endParaRPr lang="en-US" dirty="0"/>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27</a:t>
            </a:fld>
            <a:endParaRPr 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pPr eaLnBrk="1" hangingPunct="1"/>
            <a:r>
              <a:rPr lang="en-US" dirty="0"/>
              <a:t>Metrics for specifying nonfunctional requirements</a:t>
            </a:r>
          </a:p>
        </p:txBody>
      </p:sp>
      <p:sp>
        <p:nvSpPr>
          <p:cNvPr id="6" name="Footer Placeholder 5"/>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28</a:t>
            </a:fld>
            <a:endParaRPr lang="en-US"/>
          </a:p>
        </p:txBody>
      </p:sp>
      <p:graphicFrame>
        <p:nvGraphicFramePr>
          <p:cNvPr id="4" name="Table 3"/>
          <p:cNvGraphicFramePr>
            <a:graphicFrameLocks noGrp="1"/>
          </p:cNvGraphicFramePr>
          <p:nvPr/>
        </p:nvGraphicFramePr>
        <p:xfrm>
          <a:off x="990600" y="1600200"/>
          <a:ext cx="7620000" cy="4876800"/>
        </p:xfrm>
        <a:graphic>
          <a:graphicData uri="http://schemas.openxmlformats.org/drawingml/2006/table">
            <a:tbl>
              <a:tblPr/>
              <a:tblGrid>
                <a:gridCol w="2952750">
                  <a:extLst>
                    <a:ext uri="{9D8B030D-6E8A-4147-A177-3AD203B41FA5}">
                      <a16:colId xmlns:a16="http://schemas.microsoft.com/office/drawing/2014/main" val="20000"/>
                    </a:ext>
                  </a:extLst>
                </a:gridCol>
                <a:gridCol w="4667250">
                  <a:extLst>
                    <a:ext uri="{9D8B030D-6E8A-4147-A177-3AD203B41FA5}">
                      <a16:colId xmlns:a16="http://schemas.microsoft.com/office/drawing/2014/main" val="20001"/>
                    </a:ext>
                  </a:extLst>
                </a:gridCol>
              </a:tblGrid>
              <a:tr h="397418">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rgbClr val="000000"/>
                          </a:solidFill>
                          <a:effectLst/>
                          <a:latin typeface="Arial"/>
                          <a:ea typeface="Times New Roman" charset="0"/>
                          <a:cs typeface="Arial"/>
                        </a:rPr>
                        <a:t>Property</a:t>
                      </a: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rgbClr val="000000"/>
                          </a:solidFill>
                          <a:effectLst/>
                          <a:latin typeface="Arial"/>
                          <a:ea typeface="Times New Roman" charset="0"/>
                          <a:cs typeface="Arial"/>
                        </a:rPr>
                        <a:t>Measure</a:t>
                      </a: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684781">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Speed</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Processed transactions/second</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User/event response time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Screen refresh time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489129">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Size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Mbytes</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Number of ROM chips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r h="489129">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Ease of use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Training time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Number of help frames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3"/>
                  </a:ext>
                </a:extLst>
              </a:tr>
              <a:tr h="880433">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Reliability</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Mean time to failure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Probability of unavailability</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Rate of failure occurrence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Availability</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4"/>
                  </a:ext>
                </a:extLst>
              </a:tr>
              <a:tr h="684781">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Robustness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Time to restart after failure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Percentage of events causing failure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Probability of data corruption on failure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5"/>
                  </a:ext>
                </a:extLst>
              </a:tr>
              <a:tr h="489129">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Portability</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Percentage of target dependent statements</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Number of target systems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6"/>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76872"/>
            <a:ext cx="8229600" cy="1143000"/>
          </a:xfrm>
        </p:spPr>
        <p:txBody>
          <a:bodyPr/>
          <a:lstStyle/>
          <a:p>
            <a:pPr algn="ctr"/>
            <a:r>
              <a:rPr lang="en-US" dirty="0"/>
              <a:t>Requirements engineering processes</a:t>
            </a:r>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29</a:t>
            </a:fld>
            <a:endParaRPr lang="en-US"/>
          </a:p>
        </p:txBody>
      </p:sp>
    </p:spTree>
    <p:extLst>
      <p:ext uri="{BB962C8B-B14F-4D97-AF65-F5344CB8AC3E}">
        <p14:creationId xmlns:p14="http://schemas.microsoft.com/office/powerpoint/2010/main" val="26687247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Topics covered</a:t>
            </a:r>
          </a:p>
        </p:txBody>
      </p:sp>
      <p:sp>
        <p:nvSpPr>
          <p:cNvPr id="3" name="Content Placeholder 2"/>
          <p:cNvSpPr>
            <a:spLocks noGrp="1"/>
          </p:cNvSpPr>
          <p:nvPr>
            <p:ph idx="1"/>
          </p:nvPr>
        </p:nvSpPr>
        <p:spPr/>
        <p:txBody>
          <a:bodyPr/>
          <a:lstStyle/>
          <a:p>
            <a:r>
              <a:rPr lang="en-US" dirty="0"/>
              <a:t>Functional and non-functional requirements</a:t>
            </a:r>
            <a:endParaRPr lang="en-GB" dirty="0"/>
          </a:p>
          <a:p>
            <a:r>
              <a:rPr lang="en-US" dirty="0"/>
              <a:t>Requirements engineering processes</a:t>
            </a:r>
          </a:p>
          <a:p>
            <a:r>
              <a:rPr lang="en-US" dirty="0"/>
              <a:t>Requirements elicitation</a:t>
            </a:r>
            <a:endParaRPr lang="en-GB" dirty="0"/>
          </a:p>
          <a:p>
            <a:r>
              <a:rPr lang="en-US" dirty="0"/>
              <a:t>Requirements </a:t>
            </a:r>
            <a:r>
              <a:rPr lang="en-GB" dirty="0"/>
              <a:t>specification</a:t>
            </a:r>
          </a:p>
          <a:p>
            <a:r>
              <a:rPr lang="en-US" dirty="0"/>
              <a:t>Requirements validation</a:t>
            </a:r>
            <a:endParaRPr lang="en-GB" dirty="0"/>
          </a:p>
          <a:p>
            <a:r>
              <a:rPr lang="en-US" dirty="0"/>
              <a:t>Requirements change</a:t>
            </a:r>
            <a:endParaRPr lang="en-GB" dirty="0"/>
          </a:p>
          <a:p>
            <a:endParaRPr lang="en-US" dirty="0"/>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3</a:t>
            </a:fld>
            <a:endParaRPr 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GB" dirty="0"/>
              <a:t>Requirements engineering processes</a:t>
            </a:r>
          </a:p>
        </p:txBody>
      </p:sp>
      <p:sp>
        <p:nvSpPr>
          <p:cNvPr id="44035" name="Rectangle 3"/>
          <p:cNvSpPr>
            <a:spLocks noGrp="1" noChangeArrowheads="1"/>
          </p:cNvSpPr>
          <p:nvPr>
            <p:ph idx="1"/>
          </p:nvPr>
        </p:nvSpPr>
        <p:spPr/>
        <p:txBody>
          <a:bodyPr/>
          <a:lstStyle/>
          <a:p>
            <a:pPr>
              <a:lnSpc>
                <a:spcPct val="90000"/>
              </a:lnSpc>
            </a:pPr>
            <a:r>
              <a:rPr lang="en-GB" dirty="0"/>
              <a:t>The processes used for RE vary widely depending on the application domain, the people involved and the organisation developing the requirements.</a:t>
            </a:r>
          </a:p>
          <a:p>
            <a:pPr>
              <a:lnSpc>
                <a:spcPct val="90000"/>
              </a:lnSpc>
            </a:pPr>
            <a:r>
              <a:rPr lang="en-GB" dirty="0"/>
              <a:t>However, there are a number of generic activities common to all processes</a:t>
            </a:r>
          </a:p>
          <a:p>
            <a:pPr lvl="1">
              <a:lnSpc>
                <a:spcPct val="90000"/>
              </a:lnSpc>
            </a:pPr>
            <a:r>
              <a:rPr lang="en-GB" dirty="0"/>
              <a:t>Requirements elicitation and analysis;</a:t>
            </a:r>
          </a:p>
          <a:p>
            <a:pPr lvl="1">
              <a:lnSpc>
                <a:spcPct val="90000"/>
              </a:lnSpc>
            </a:pPr>
            <a:r>
              <a:rPr lang="en-GB" dirty="0"/>
              <a:t>Requirements specification;</a:t>
            </a:r>
          </a:p>
          <a:p>
            <a:pPr lvl="1">
              <a:lnSpc>
                <a:spcPct val="90000"/>
              </a:lnSpc>
            </a:pPr>
            <a:r>
              <a:rPr lang="en-GB" dirty="0"/>
              <a:t>Requirements validation;</a:t>
            </a:r>
          </a:p>
          <a:p>
            <a:pPr lvl="1">
              <a:lnSpc>
                <a:spcPct val="90000"/>
              </a:lnSpc>
            </a:pPr>
            <a:r>
              <a:rPr lang="en-GB" dirty="0"/>
              <a:t>Requirements document (SRS);</a:t>
            </a:r>
          </a:p>
          <a:p>
            <a:pPr lvl="1">
              <a:lnSpc>
                <a:spcPct val="90000"/>
              </a:lnSpc>
            </a:pPr>
            <a:r>
              <a:rPr lang="en-GB" dirty="0"/>
              <a:t>Requirements management.</a:t>
            </a:r>
          </a:p>
          <a:p>
            <a:pPr>
              <a:lnSpc>
                <a:spcPct val="90000"/>
              </a:lnSpc>
            </a:pPr>
            <a:r>
              <a:rPr lang="en-GB" dirty="0"/>
              <a:t>In practice, RE is an iterative activity in which these processes are interleaved.</a:t>
            </a:r>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30</a:t>
            </a:fld>
            <a:endParaRPr 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pPr eaLnBrk="1" hangingPunct="1"/>
            <a:r>
              <a:rPr lang="en-US" dirty="0"/>
              <a:t>A spiral view of the requirements engineering process</a:t>
            </a:r>
            <a:r>
              <a:rPr lang="en-GB" dirty="0"/>
              <a:t> </a:t>
            </a:r>
            <a:endParaRPr lang="en-US" dirty="0"/>
          </a:p>
        </p:txBody>
      </p:sp>
      <p:sp>
        <p:nvSpPr>
          <p:cNvPr id="6" name="Footer Placeholder 5"/>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31</a:t>
            </a:fld>
            <a:endParaRPr lang="en-US"/>
          </a:p>
        </p:txBody>
      </p:sp>
      <p:pic>
        <p:nvPicPr>
          <p:cNvPr id="4" name="Picture 3" descr="4.12 ReqEngSpiral.eps"/>
          <p:cNvPicPr>
            <a:picLocks noChangeAspect="1"/>
          </p:cNvPicPr>
          <p:nvPr/>
        </p:nvPicPr>
        <p:blipFill>
          <a:blip r:embed="rId2"/>
          <a:stretch>
            <a:fillRect/>
          </a:stretch>
        </p:blipFill>
        <p:spPr>
          <a:xfrm>
            <a:off x="1942832" y="1600200"/>
            <a:ext cx="5510667" cy="4756150"/>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pPr eaLnBrk="1" hangingPunct="1"/>
            <a:r>
              <a:rPr lang="en-US" dirty="0"/>
              <a:t>Requirements engineering process</a:t>
            </a:r>
            <a:r>
              <a:rPr lang="en-GB" dirty="0"/>
              <a:t> </a:t>
            </a:r>
            <a:endParaRPr lang="en-US" dirty="0"/>
          </a:p>
        </p:txBody>
      </p:sp>
      <p:sp>
        <p:nvSpPr>
          <p:cNvPr id="6" name="Footer Placeholder 5"/>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32</a:t>
            </a:fld>
            <a:endParaRPr lang="en-US"/>
          </a:p>
        </p:txBody>
      </p:sp>
      <p:pic>
        <p:nvPicPr>
          <p:cNvPr id="7" name="Picture 6" descr="2.4 RE-process.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5762" y="1720552"/>
            <a:ext cx="6339334" cy="4392817"/>
          </a:xfrm>
          <a:prstGeom prst="rect">
            <a:avLst/>
          </a:prstGeom>
        </p:spPr>
      </p:pic>
    </p:spTree>
    <p:extLst>
      <p:ext uri="{BB962C8B-B14F-4D97-AF65-F5344CB8AC3E}">
        <p14:creationId xmlns:p14="http://schemas.microsoft.com/office/powerpoint/2010/main" val="11786718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76872"/>
            <a:ext cx="8229600" cy="1143000"/>
          </a:xfrm>
        </p:spPr>
        <p:txBody>
          <a:bodyPr/>
          <a:lstStyle/>
          <a:p>
            <a:pPr algn="ctr"/>
            <a:r>
              <a:rPr lang="en-US" dirty="0"/>
              <a:t>Requirements elicitation and analysis</a:t>
            </a:r>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33</a:t>
            </a:fld>
            <a:endParaRPr lang="en-US"/>
          </a:p>
        </p:txBody>
      </p:sp>
    </p:spTree>
    <p:extLst>
      <p:ext uri="{BB962C8B-B14F-4D97-AF65-F5344CB8AC3E}">
        <p14:creationId xmlns:p14="http://schemas.microsoft.com/office/powerpoint/2010/main" val="10070808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noFill/>
          <a:ln/>
        </p:spPr>
        <p:txBody>
          <a:bodyPr lIns="90487" tIns="44450" rIns="90487" bIns="44450"/>
          <a:lstStyle/>
          <a:p>
            <a:r>
              <a:rPr lang="en-GB" dirty="0"/>
              <a:t>Requirements elicitation </a:t>
            </a:r>
          </a:p>
        </p:txBody>
      </p:sp>
      <p:sp>
        <p:nvSpPr>
          <p:cNvPr id="7171" name="Rectangle 3"/>
          <p:cNvSpPr>
            <a:spLocks noGrp="1" noChangeArrowheads="1"/>
          </p:cNvSpPr>
          <p:nvPr>
            <p:ph idx="1"/>
          </p:nvPr>
        </p:nvSpPr>
        <p:spPr>
          <a:noFill/>
          <a:ln/>
        </p:spPr>
        <p:txBody>
          <a:bodyPr lIns="90487" tIns="44450" rIns="90487" bIns="44450"/>
          <a:lstStyle/>
          <a:p>
            <a:r>
              <a:rPr lang="en-GB" sz="2400" dirty="0"/>
              <a:t>Sometimes called requirements elicitation or requirements discovery.</a:t>
            </a:r>
          </a:p>
          <a:p>
            <a:r>
              <a:rPr lang="en-GB" sz="2400" dirty="0"/>
              <a:t>Involves technical staff working with customers to find out about the </a:t>
            </a:r>
            <a:r>
              <a:rPr lang="en-GB" sz="2400" i="1" dirty="0"/>
              <a:t>application domain</a:t>
            </a:r>
            <a:r>
              <a:rPr lang="en-GB" sz="2400" dirty="0"/>
              <a:t>, the </a:t>
            </a:r>
            <a:r>
              <a:rPr lang="en-GB" sz="2400" i="1" dirty="0"/>
              <a:t>services that the system should provide </a:t>
            </a:r>
            <a:r>
              <a:rPr lang="en-GB" sz="2400" dirty="0"/>
              <a:t>and the </a:t>
            </a:r>
            <a:r>
              <a:rPr lang="en-GB" sz="2400" i="1" dirty="0"/>
              <a:t>system’s operational constraints</a:t>
            </a:r>
            <a:r>
              <a:rPr lang="en-GB" sz="2400" dirty="0"/>
              <a:t>.</a:t>
            </a:r>
          </a:p>
          <a:p>
            <a:r>
              <a:rPr lang="en-GB" sz="2400" dirty="0"/>
              <a:t>May involve end-users, managers, engineers involved in maintenance, domain experts, trade unions, etc. These are called </a:t>
            </a:r>
            <a:r>
              <a:rPr lang="en-GB" sz="2400" i="1" dirty="0"/>
              <a:t>stakeholders.</a:t>
            </a:r>
          </a:p>
        </p:txBody>
      </p:sp>
      <p:sp>
        <p:nvSpPr>
          <p:cNvPr id="5" name="Footer Placeholder 4"/>
          <p:cNvSpPr>
            <a:spLocks noGrp="1"/>
          </p:cNvSpPr>
          <p:nvPr>
            <p:ph type="ftr" sz="quarter" idx="11"/>
          </p:nvPr>
        </p:nvSpPr>
        <p:spPr/>
        <p:txBody>
          <a:bodyPr/>
          <a:lstStyle/>
          <a:p>
            <a:pPr>
              <a:defRPr/>
            </a:pPr>
            <a:r>
              <a:rPr lang="en-US" dirty="0"/>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34</a:t>
            </a:fld>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elicitation and analysis</a:t>
            </a:r>
          </a:p>
        </p:txBody>
      </p:sp>
      <p:sp>
        <p:nvSpPr>
          <p:cNvPr id="3" name="Content Placeholder 2"/>
          <p:cNvSpPr>
            <a:spLocks noGrp="1"/>
          </p:cNvSpPr>
          <p:nvPr>
            <p:ph idx="1"/>
          </p:nvPr>
        </p:nvSpPr>
        <p:spPr/>
        <p:txBody>
          <a:bodyPr/>
          <a:lstStyle/>
          <a:p>
            <a:r>
              <a:rPr lang="en-US" dirty="0"/>
              <a:t>Software engineers work with a range of system stakeholders to find out about the application domain, the services that the system should provide, the required system performance, hardware constraints, other systems, etc.</a:t>
            </a:r>
          </a:p>
          <a:p>
            <a:r>
              <a:rPr lang="en-US" dirty="0">
                <a:solidFill>
                  <a:srgbClr val="00B050"/>
                </a:solidFill>
              </a:rPr>
              <a:t>Requirement elicitation </a:t>
            </a:r>
            <a:r>
              <a:rPr lang="en-US" dirty="0"/>
              <a:t>and </a:t>
            </a:r>
            <a:r>
              <a:rPr lang="en-US" dirty="0">
                <a:solidFill>
                  <a:srgbClr val="0070C0"/>
                </a:solidFill>
              </a:rPr>
              <a:t>analysis</a:t>
            </a:r>
            <a:r>
              <a:rPr lang="en-US" dirty="0"/>
              <a:t> include the following stages:</a:t>
            </a:r>
          </a:p>
          <a:p>
            <a:pPr lvl="1"/>
            <a:r>
              <a:rPr lang="en-US" dirty="0">
                <a:solidFill>
                  <a:srgbClr val="00B050"/>
                </a:solidFill>
              </a:rPr>
              <a:t>Requirements discovery,</a:t>
            </a:r>
          </a:p>
          <a:p>
            <a:pPr lvl="1"/>
            <a:r>
              <a:rPr lang="en-US" dirty="0">
                <a:solidFill>
                  <a:srgbClr val="0070C0"/>
                </a:solidFill>
              </a:rPr>
              <a:t>Requirements classification and organization,</a:t>
            </a:r>
          </a:p>
          <a:p>
            <a:pPr lvl="1"/>
            <a:r>
              <a:rPr lang="en-US" dirty="0">
                <a:solidFill>
                  <a:srgbClr val="0070C0"/>
                </a:solidFill>
              </a:rPr>
              <a:t>Requirements prioritization and negotiation,</a:t>
            </a:r>
          </a:p>
          <a:p>
            <a:pPr lvl="1"/>
            <a:r>
              <a:rPr lang="en-US" dirty="0">
                <a:solidFill>
                  <a:srgbClr val="0070C0"/>
                </a:solidFill>
              </a:rPr>
              <a:t>Requirements specification.</a:t>
            </a:r>
          </a:p>
          <a:p>
            <a:endParaRPr lang="en-US" dirty="0"/>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35</a:t>
            </a:fld>
            <a:endParaRPr 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81000" y="266700"/>
            <a:ext cx="8458200" cy="1104900"/>
          </a:xfrm>
          <a:noFill/>
          <a:ln/>
        </p:spPr>
        <p:txBody>
          <a:bodyPr lIns="90487" tIns="44450" rIns="90487" bIns="44450"/>
          <a:lstStyle/>
          <a:p>
            <a:r>
              <a:rPr lang="en-GB" dirty="0"/>
              <a:t>Problems of requirements elicitation</a:t>
            </a:r>
          </a:p>
        </p:txBody>
      </p:sp>
      <p:sp>
        <p:nvSpPr>
          <p:cNvPr id="8195" name="Rectangle 3"/>
          <p:cNvSpPr>
            <a:spLocks noGrp="1" noChangeArrowheads="1"/>
          </p:cNvSpPr>
          <p:nvPr>
            <p:ph idx="1"/>
          </p:nvPr>
        </p:nvSpPr>
        <p:spPr>
          <a:noFill/>
          <a:ln/>
        </p:spPr>
        <p:txBody>
          <a:bodyPr lIns="90487" tIns="44450" rIns="90487" bIns="44450"/>
          <a:lstStyle/>
          <a:p>
            <a:r>
              <a:rPr lang="en-GB" sz="2400" dirty="0"/>
              <a:t>Stakeholders don’t know what they really want.</a:t>
            </a:r>
          </a:p>
          <a:p>
            <a:r>
              <a:rPr lang="en-GB" sz="2400" dirty="0"/>
              <a:t>Stakeholders express requirements in their own terms.</a:t>
            </a:r>
          </a:p>
          <a:p>
            <a:r>
              <a:rPr lang="en-GB" sz="2400" dirty="0"/>
              <a:t>Different stakeholders may have conflicting requirements.</a:t>
            </a:r>
          </a:p>
          <a:p>
            <a:r>
              <a:rPr lang="en-GB" sz="2400" dirty="0"/>
              <a:t>Organisational and political factors may influence the system requirements.</a:t>
            </a:r>
          </a:p>
          <a:p>
            <a:r>
              <a:rPr lang="en-GB" sz="2400" dirty="0"/>
              <a:t>The requirements change during the analysis process. New stakeholders may emerge and the business environment may change.</a:t>
            </a:r>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36</a:t>
            </a:fld>
            <a:endParaRPr 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pPr eaLnBrk="1" hangingPunct="1"/>
            <a:r>
              <a:rPr lang="en-US" dirty="0"/>
              <a:t>The</a:t>
            </a:r>
            <a:r>
              <a:rPr lang="en-US" b="1" dirty="0"/>
              <a:t> </a:t>
            </a:r>
            <a:r>
              <a:rPr lang="en-US" dirty="0"/>
              <a:t>requirements elicitation and analysis process</a:t>
            </a:r>
            <a:r>
              <a:rPr lang="en-GB" dirty="0"/>
              <a:t> </a:t>
            </a:r>
            <a:endParaRPr lang="en-US" dirty="0"/>
          </a:p>
        </p:txBody>
      </p:sp>
      <p:sp>
        <p:nvSpPr>
          <p:cNvPr id="6" name="Footer Placeholder 5"/>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37</a:t>
            </a:fld>
            <a:endParaRPr lang="en-US"/>
          </a:p>
        </p:txBody>
      </p:sp>
      <p:pic>
        <p:nvPicPr>
          <p:cNvPr id="4" name="Picture 3" descr="4.13 RequirementsElicitation.eps"/>
          <p:cNvPicPr>
            <a:picLocks noChangeAspect="1"/>
          </p:cNvPicPr>
          <p:nvPr/>
        </p:nvPicPr>
        <p:blipFill>
          <a:blip r:embed="rId2"/>
          <a:stretch>
            <a:fillRect/>
          </a:stretch>
        </p:blipFill>
        <p:spPr>
          <a:xfrm>
            <a:off x="1547664" y="1916832"/>
            <a:ext cx="5950107" cy="3908648"/>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noFill/>
          <a:ln/>
        </p:spPr>
        <p:txBody>
          <a:bodyPr lIns="90487" tIns="44450" rIns="90487" bIns="44450"/>
          <a:lstStyle/>
          <a:p>
            <a:r>
              <a:rPr lang="en-GB"/>
              <a:t>Process activities</a:t>
            </a:r>
          </a:p>
        </p:txBody>
      </p:sp>
      <p:sp>
        <p:nvSpPr>
          <p:cNvPr id="10243" name="Rectangle 3"/>
          <p:cNvSpPr>
            <a:spLocks noGrp="1" noChangeArrowheads="1"/>
          </p:cNvSpPr>
          <p:nvPr>
            <p:ph idx="1"/>
          </p:nvPr>
        </p:nvSpPr>
        <p:spPr>
          <a:noFill/>
          <a:ln/>
        </p:spPr>
        <p:txBody>
          <a:bodyPr lIns="90487" tIns="44450" rIns="90487" bIns="44450"/>
          <a:lstStyle/>
          <a:p>
            <a:pPr>
              <a:lnSpc>
                <a:spcPct val="90000"/>
              </a:lnSpc>
            </a:pPr>
            <a:r>
              <a:rPr lang="en-GB" sz="2400" b="1" dirty="0"/>
              <a:t>Requirements discovery</a:t>
            </a:r>
          </a:p>
          <a:p>
            <a:pPr lvl="1">
              <a:lnSpc>
                <a:spcPct val="90000"/>
              </a:lnSpc>
            </a:pPr>
            <a:r>
              <a:rPr lang="en-GB" sz="2000" dirty="0"/>
              <a:t>Interacting with stakeholders to discover their requirements. Domain requirements are also discovered at this stage.</a:t>
            </a:r>
          </a:p>
          <a:p>
            <a:pPr>
              <a:lnSpc>
                <a:spcPct val="90000"/>
              </a:lnSpc>
            </a:pPr>
            <a:r>
              <a:rPr lang="en-GB" sz="2400" b="1" dirty="0"/>
              <a:t>Requirements classification and organisation</a:t>
            </a:r>
          </a:p>
          <a:p>
            <a:pPr lvl="1">
              <a:lnSpc>
                <a:spcPct val="90000"/>
              </a:lnSpc>
            </a:pPr>
            <a:r>
              <a:rPr lang="en-GB" sz="2000" dirty="0"/>
              <a:t>Groups related requirements and organises them into coherent clusters.</a:t>
            </a:r>
          </a:p>
          <a:p>
            <a:pPr>
              <a:lnSpc>
                <a:spcPct val="90000"/>
              </a:lnSpc>
            </a:pPr>
            <a:r>
              <a:rPr lang="en-GB" sz="2400" b="1" dirty="0"/>
              <a:t>Prioritisation and negotiation</a:t>
            </a:r>
          </a:p>
          <a:p>
            <a:pPr lvl="1">
              <a:lnSpc>
                <a:spcPct val="90000"/>
              </a:lnSpc>
            </a:pPr>
            <a:r>
              <a:rPr lang="en-GB" sz="2000" dirty="0"/>
              <a:t>Prioritising requirements and resolving requirements conflicts.</a:t>
            </a:r>
          </a:p>
          <a:p>
            <a:pPr>
              <a:lnSpc>
                <a:spcPct val="90000"/>
              </a:lnSpc>
            </a:pPr>
            <a:r>
              <a:rPr lang="en-GB" sz="2400" b="1" dirty="0"/>
              <a:t>Requirements specification</a:t>
            </a:r>
          </a:p>
          <a:p>
            <a:pPr lvl="1">
              <a:lnSpc>
                <a:spcPct val="90000"/>
              </a:lnSpc>
            </a:pPr>
            <a:r>
              <a:rPr lang="en-GB" sz="2000" dirty="0"/>
              <a:t>Requirements are finally documented </a:t>
            </a:r>
            <a:r>
              <a:rPr lang="en-GB" dirty="0"/>
              <a:t>formally. </a:t>
            </a:r>
            <a:endParaRPr lang="en-GB" sz="2000" dirty="0"/>
          </a:p>
        </p:txBody>
      </p:sp>
      <p:sp>
        <p:nvSpPr>
          <p:cNvPr id="3" name="Footer Placeholder 2"/>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38</a:t>
            </a:fld>
            <a:endParaRPr 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discovery</a:t>
            </a:r>
          </a:p>
        </p:txBody>
      </p:sp>
      <p:sp>
        <p:nvSpPr>
          <p:cNvPr id="3" name="Content Placeholder 2"/>
          <p:cNvSpPr>
            <a:spLocks noGrp="1"/>
          </p:cNvSpPr>
          <p:nvPr>
            <p:ph idx="1"/>
          </p:nvPr>
        </p:nvSpPr>
        <p:spPr/>
        <p:txBody>
          <a:bodyPr/>
          <a:lstStyle/>
          <a:p>
            <a:r>
              <a:rPr lang="en-US" dirty="0"/>
              <a:t>The </a:t>
            </a:r>
            <a:r>
              <a:rPr lang="en-US" b="1" dirty="0">
                <a:solidFill>
                  <a:schemeClr val="tx1"/>
                </a:solidFill>
              </a:rPr>
              <a:t>process of gathering information about the required and existing systems </a:t>
            </a:r>
            <a:r>
              <a:rPr lang="en-US" dirty="0"/>
              <a:t>and </a:t>
            </a:r>
            <a:r>
              <a:rPr lang="en-US" b="1" dirty="0"/>
              <a:t>distilling the user and system requirements from this information</a:t>
            </a:r>
            <a:r>
              <a:rPr lang="en-US" dirty="0"/>
              <a:t>.</a:t>
            </a:r>
          </a:p>
          <a:p>
            <a:r>
              <a:rPr lang="en-US" dirty="0"/>
              <a:t>Interaction is with system stakeholders from managers to external regulators.</a:t>
            </a:r>
          </a:p>
          <a:p>
            <a:r>
              <a:rPr lang="en-US" dirty="0"/>
              <a:t>Systems normally have a range of stakeholders.</a:t>
            </a:r>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39</a:t>
            </a:fld>
            <a:endParaRPr 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Development Life Cycle (SDLC)</a:t>
            </a:r>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4</a:t>
            </a:fld>
            <a:endParaRPr lang="en-US"/>
          </a:p>
        </p:txBody>
      </p:sp>
      <p:pic>
        <p:nvPicPr>
          <p:cNvPr id="7" name="Picture 6"/>
          <p:cNvPicPr>
            <a:picLocks noChangeAspect="1"/>
          </p:cNvPicPr>
          <p:nvPr/>
        </p:nvPicPr>
        <p:blipFill>
          <a:blip r:embed="rId2"/>
          <a:stretch>
            <a:fillRect/>
          </a:stretch>
        </p:blipFill>
        <p:spPr>
          <a:xfrm>
            <a:off x="1619672" y="1872456"/>
            <a:ext cx="5267325" cy="4029075"/>
          </a:xfrm>
          <a:prstGeom prst="rect">
            <a:avLst/>
          </a:prstGeom>
        </p:spPr>
      </p:pic>
      <p:sp>
        <p:nvSpPr>
          <p:cNvPr id="8" name="Rounded Rectangle 7"/>
          <p:cNvSpPr/>
          <p:nvPr/>
        </p:nvSpPr>
        <p:spPr>
          <a:xfrm>
            <a:off x="3563888" y="1556792"/>
            <a:ext cx="3456384" cy="2016224"/>
          </a:xfrm>
          <a:prstGeom prst="round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4450817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Interviewing</a:t>
            </a:r>
          </a:p>
        </p:txBody>
      </p:sp>
      <p:sp>
        <p:nvSpPr>
          <p:cNvPr id="3" name="Content Placeholder 2"/>
          <p:cNvSpPr>
            <a:spLocks noGrp="1"/>
          </p:cNvSpPr>
          <p:nvPr>
            <p:ph idx="1"/>
          </p:nvPr>
        </p:nvSpPr>
        <p:spPr/>
        <p:txBody>
          <a:bodyPr/>
          <a:lstStyle/>
          <a:p>
            <a:r>
              <a:rPr lang="en-US" dirty="0"/>
              <a:t>Formal or informal interviews with stakeholders are part of most RE processes.</a:t>
            </a:r>
          </a:p>
          <a:p>
            <a:r>
              <a:rPr lang="en-US" dirty="0"/>
              <a:t>Types of interview</a:t>
            </a:r>
          </a:p>
          <a:p>
            <a:pPr lvl="1"/>
            <a:r>
              <a:rPr lang="en-US" dirty="0"/>
              <a:t>Closed interviews based on pre-determined list of questions</a:t>
            </a:r>
          </a:p>
          <a:p>
            <a:pPr lvl="1"/>
            <a:r>
              <a:rPr lang="en-US" dirty="0"/>
              <a:t>Open interviews where various issues are explored with stakeholders.</a:t>
            </a:r>
          </a:p>
          <a:p>
            <a:r>
              <a:rPr lang="en-US" dirty="0"/>
              <a:t>Effective interviewing</a:t>
            </a:r>
          </a:p>
          <a:p>
            <a:pPr lvl="1"/>
            <a:r>
              <a:rPr lang="en-US" dirty="0"/>
              <a:t>Be open-minded, avoid pre-conceived ideas about the requirements and are willing to listen to stakeholders. </a:t>
            </a:r>
            <a:endParaRPr lang="en-GB" dirty="0"/>
          </a:p>
          <a:p>
            <a:pPr lvl="1"/>
            <a:r>
              <a:rPr lang="en-US" dirty="0"/>
              <a:t>Prompt the interviewee to get discussions going using a springboard question, a requirements proposal, or by working together on a prototype system. </a:t>
            </a:r>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40</a:t>
            </a:fld>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Interviewing</a:t>
            </a:r>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41</a:t>
            </a:fld>
            <a:endParaRPr lang="en-US" dirty="0"/>
          </a:p>
        </p:txBody>
      </p:sp>
      <p:pic>
        <p:nvPicPr>
          <p:cNvPr id="7" name="Picture 6"/>
          <p:cNvPicPr>
            <a:picLocks noChangeAspect="1"/>
          </p:cNvPicPr>
          <p:nvPr/>
        </p:nvPicPr>
        <p:blipFill rotWithShape="1">
          <a:blip r:embed="rId2">
            <a:extLst>
              <a:ext uri="{28A0092B-C50C-407E-A947-70E740481C1C}">
                <a14:useLocalDpi xmlns:a14="http://schemas.microsoft.com/office/drawing/2010/main" val="0"/>
              </a:ext>
            </a:extLst>
          </a:blip>
          <a:srcRect b="21495"/>
          <a:stretch/>
        </p:blipFill>
        <p:spPr>
          <a:xfrm>
            <a:off x="1115616" y="1679305"/>
            <a:ext cx="6912768" cy="4455097"/>
          </a:xfrm>
          <a:prstGeom prst="rect">
            <a:avLst/>
          </a:prstGeom>
        </p:spPr>
      </p:pic>
    </p:spTree>
    <p:extLst>
      <p:ext uri="{BB962C8B-B14F-4D97-AF65-F5344CB8AC3E}">
        <p14:creationId xmlns:p14="http://schemas.microsoft.com/office/powerpoint/2010/main" val="378544288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r>
              <a:rPr lang="en-US"/>
              <a:t>Interviews in practice</a:t>
            </a:r>
          </a:p>
        </p:txBody>
      </p:sp>
      <p:sp>
        <p:nvSpPr>
          <p:cNvPr id="94211" name="Rectangle 3"/>
          <p:cNvSpPr>
            <a:spLocks noGrp="1" noChangeArrowheads="1"/>
          </p:cNvSpPr>
          <p:nvPr>
            <p:ph idx="1"/>
          </p:nvPr>
        </p:nvSpPr>
        <p:spPr/>
        <p:txBody>
          <a:bodyPr/>
          <a:lstStyle/>
          <a:p>
            <a:pPr>
              <a:lnSpc>
                <a:spcPct val="90000"/>
              </a:lnSpc>
            </a:pPr>
            <a:r>
              <a:rPr lang="en-US" sz="2200" dirty="0"/>
              <a:t>Normally a mix of closed and open-ended interviewing.</a:t>
            </a:r>
          </a:p>
          <a:p>
            <a:pPr>
              <a:lnSpc>
                <a:spcPct val="90000"/>
              </a:lnSpc>
            </a:pPr>
            <a:r>
              <a:rPr lang="en-US" sz="2200" dirty="0"/>
              <a:t>Interviews are good for getting an overall understanding of what stakeholders do and how they might interact with the system.</a:t>
            </a:r>
          </a:p>
          <a:p>
            <a:pPr>
              <a:lnSpc>
                <a:spcPct val="90000"/>
              </a:lnSpc>
            </a:pPr>
            <a:r>
              <a:rPr lang="en-US" sz="2200" dirty="0"/>
              <a:t>Interviewers need to be open-minded without pre-conceived ideas of what the system should do</a:t>
            </a:r>
          </a:p>
          <a:p>
            <a:pPr>
              <a:lnSpc>
                <a:spcPct val="90000"/>
              </a:lnSpc>
            </a:pPr>
            <a:r>
              <a:rPr lang="en-US" sz="2200" dirty="0"/>
              <a:t>You need to prompt the use to talk about the system by suggesting requirements rather than simply asking them what they want.</a:t>
            </a:r>
          </a:p>
          <a:p>
            <a:pPr>
              <a:lnSpc>
                <a:spcPct val="90000"/>
              </a:lnSpc>
            </a:pPr>
            <a:r>
              <a:rPr lang="en-US" sz="2200" dirty="0"/>
              <a:t>Interviews can be in a form of surveys and questionnaires.</a:t>
            </a:r>
          </a:p>
          <a:p>
            <a:pPr>
              <a:lnSpc>
                <a:spcPct val="90000"/>
              </a:lnSpc>
            </a:pPr>
            <a:r>
              <a:rPr lang="en-US" sz="2200" i="1" dirty="0"/>
              <a:t>Problem: </a:t>
            </a:r>
            <a:r>
              <a:rPr lang="en-US" sz="2200" dirty="0"/>
              <a:t>customer may use language to describe their work that isn’t easy for the requirements engineer to understand.</a:t>
            </a:r>
          </a:p>
          <a:p>
            <a:pPr>
              <a:lnSpc>
                <a:spcPct val="90000"/>
              </a:lnSpc>
            </a:pPr>
            <a:endParaRPr lang="en-US" sz="2200" dirty="0"/>
          </a:p>
        </p:txBody>
      </p:sp>
      <p:sp>
        <p:nvSpPr>
          <p:cNvPr id="3" name="Footer Placeholder 2"/>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42</a:t>
            </a:fld>
            <a:endParaRPr 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noFill/>
          <a:ln/>
        </p:spPr>
        <p:txBody>
          <a:bodyPr lIns="90487" tIns="44450" rIns="90487" bIns="44450"/>
          <a:lstStyle/>
          <a:p>
            <a:r>
              <a:rPr lang="en-GB" dirty="0"/>
              <a:t>Ethnography (On-site Observation)</a:t>
            </a:r>
          </a:p>
        </p:txBody>
      </p:sp>
      <p:sp>
        <p:nvSpPr>
          <p:cNvPr id="36867" name="Rectangle 3"/>
          <p:cNvSpPr>
            <a:spLocks noGrp="1" noChangeArrowheads="1"/>
          </p:cNvSpPr>
          <p:nvPr>
            <p:ph idx="1"/>
          </p:nvPr>
        </p:nvSpPr>
        <p:spPr>
          <a:noFill/>
          <a:ln/>
        </p:spPr>
        <p:txBody>
          <a:bodyPr lIns="90487" tIns="44450" rIns="90487" bIns="44450"/>
          <a:lstStyle/>
          <a:p>
            <a:r>
              <a:rPr lang="en-GB" sz="2200" dirty="0"/>
              <a:t>A social scientist spends a considerable time observing and analysing how people actually work (their behaviour and interactions).</a:t>
            </a:r>
          </a:p>
          <a:p>
            <a:r>
              <a:rPr lang="en-GB" sz="2200" dirty="0"/>
              <a:t>People do not have to explain or articulate their work.</a:t>
            </a:r>
          </a:p>
          <a:p>
            <a:r>
              <a:rPr lang="en-GB" sz="2200" dirty="0"/>
              <a:t>Social and organisational factors of importance may be observed.</a:t>
            </a:r>
          </a:p>
          <a:p>
            <a:r>
              <a:rPr lang="en-US" sz="2200" dirty="0"/>
              <a:t>Requirements that are derived from the way that people actually work rather than the way which process definitions suggest that they ought to work.</a:t>
            </a:r>
          </a:p>
          <a:p>
            <a:r>
              <a:rPr lang="en-US" sz="2200" i="1" dirty="0"/>
              <a:t>Problem: </a:t>
            </a:r>
            <a:r>
              <a:rPr lang="en-US" sz="2200" dirty="0"/>
              <a:t>ethnography is effective for understanding existing processes but cannot identify new features that should be added to a system.</a:t>
            </a:r>
          </a:p>
          <a:p>
            <a:endParaRPr lang="en-US" sz="2200" dirty="0"/>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43</a:t>
            </a:fld>
            <a:endParaRPr lang="en-US"/>
          </a:p>
        </p:txBody>
      </p:sp>
    </p:spTree>
    <p:extLst>
      <p:ext uri="{BB962C8B-B14F-4D97-AF65-F5344CB8AC3E}">
        <p14:creationId xmlns:p14="http://schemas.microsoft.com/office/powerpoint/2010/main" val="38914929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noFill/>
          <a:ln/>
        </p:spPr>
        <p:txBody>
          <a:bodyPr lIns="90487" tIns="44450" rIns="90487" bIns="44450"/>
          <a:lstStyle/>
          <a:p>
            <a:r>
              <a:rPr lang="en-GB" dirty="0"/>
              <a:t>Focused ethnography (prototyping)</a:t>
            </a:r>
          </a:p>
        </p:txBody>
      </p:sp>
      <p:sp>
        <p:nvSpPr>
          <p:cNvPr id="37891" name="Rectangle 3"/>
          <p:cNvSpPr>
            <a:spLocks noGrp="1" noChangeArrowheads="1"/>
          </p:cNvSpPr>
          <p:nvPr>
            <p:ph idx="1"/>
          </p:nvPr>
        </p:nvSpPr>
        <p:spPr>
          <a:noFill/>
          <a:ln/>
        </p:spPr>
        <p:txBody>
          <a:bodyPr lIns="90487" tIns="44450" rIns="90487" bIns="44450"/>
          <a:lstStyle/>
          <a:p>
            <a:pPr>
              <a:lnSpc>
                <a:spcPct val="90000"/>
              </a:lnSpc>
            </a:pPr>
            <a:r>
              <a:rPr lang="en-GB" sz="2200" dirty="0"/>
              <a:t>Combines ethnography with prototyping</a:t>
            </a:r>
          </a:p>
          <a:p>
            <a:pPr>
              <a:lnSpc>
                <a:spcPct val="90000"/>
              </a:lnSpc>
            </a:pPr>
            <a:r>
              <a:rPr lang="en-GB" sz="2200" dirty="0"/>
              <a:t>Prototype development results in unanswered questions which focus the ethnographic analysis.</a:t>
            </a:r>
          </a:p>
          <a:p>
            <a:pPr>
              <a:lnSpc>
                <a:spcPct val="90000"/>
              </a:lnSpc>
            </a:pPr>
            <a:r>
              <a:rPr lang="en-US" sz="2200" dirty="0"/>
              <a:t>This strategy is used when the user cannot establish information needs accurately before the information system is built. </a:t>
            </a:r>
          </a:p>
          <a:p>
            <a:pPr>
              <a:lnSpc>
                <a:spcPct val="90000"/>
              </a:lnSpc>
            </a:pPr>
            <a:r>
              <a:rPr lang="en-US" sz="2200" dirty="0"/>
              <a:t>It follows an iterative discovery approach. As users again experience in its use, they request additional requirements or modifications in the system.</a:t>
            </a:r>
            <a:endParaRPr lang="en-GB" sz="2200" dirty="0"/>
          </a:p>
          <a:p>
            <a:pPr>
              <a:lnSpc>
                <a:spcPct val="90000"/>
              </a:lnSpc>
            </a:pPr>
            <a:r>
              <a:rPr lang="en-GB" sz="2200" i="1" dirty="0"/>
              <a:t>Problem: </a:t>
            </a:r>
            <a:r>
              <a:rPr lang="en-GB" sz="2200" dirty="0"/>
              <a:t>used where user needs evolve too much, hence takes too much time to formulate a concrete model basing on the defined requirements.</a:t>
            </a:r>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44</a:t>
            </a:fld>
            <a:endParaRPr lang="en-US"/>
          </a:p>
        </p:txBody>
      </p:sp>
    </p:spTree>
    <p:extLst>
      <p:ext uri="{BB962C8B-B14F-4D97-AF65-F5344CB8AC3E}">
        <p14:creationId xmlns:p14="http://schemas.microsoft.com/office/powerpoint/2010/main" val="33711235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r>
              <a:rPr lang="en-US" dirty="0"/>
              <a:t>Stories and scenarios</a:t>
            </a:r>
          </a:p>
        </p:txBody>
      </p:sp>
      <p:sp>
        <p:nvSpPr>
          <p:cNvPr id="90115" name="Rectangle 3"/>
          <p:cNvSpPr>
            <a:spLocks noGrp="1" noChangeArrowheads="1"/>
          </p:cNvSpPr>
          <p:nvPr>
            <p:ph idx="1"/>
          </p:nvPr>
        </p:nvSpPr>
        <p:spPr/>
        <p:txBody>
          <a:bodyPr/>
          <a:lstStyle/>
          <a:p>
            <a:r>
              <a:rPr lang="en-US" dirty="0"/>
              <a:t>Scenarios and user stories are real-life examples of how a system can be used.</a:t>
            </a:r>
          </a:p>
          <a:p>
            <a:r>
              <a:rPr lang="en-US" dirty="0"/>
              <a:t>Stories and scenarios are a description of how a system may be used for a particular task.</a:t>
            </a:r>
          </a:p>
          <a:p>
            <a:r>
              <a:rPr lang="en-US" dirty="0"/>
              <a:t>Because they are based on a practical situation, stakeholders can relate to them and can comment on their situation with respect to the story.</a:t>
            </a:r>
          </a:p>
          <a:p>
            <a:r>
              <a:rPr lang="en-US" i="1" dirty="0"/>
              <a:t>Problem: </a:t>
            </a:r>
            <a:r>
              <a:rPr lang="en-US" dirty="0"/>
              <a:t>all events of user story cannot always define certain user and system requirements.</a:t>
            </a:r>
          </a:p>
        </p:txBody>
      </p:sp>
      <p:sp>
        <p:nvSpPr>
          <p:cNvPr id="3" name="Footer Placeholder 2"/>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45</a:t>
            </a:fld>
            <a:endParaRPr 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Scenarios</a:t>
            </a:r>
          </a:p>
        </p:txBody>
      </p:sp>
      <p:sp>
        <p:nvSpPr>
          <p:cNvPr id="3" name="Content Placeholder 2"/>
          <p:cNvSpPr>
            <a:spLocks noGrp="1"/>
          </p:cNvSpPr>
          <p:nvPr>
            <p:ph idx="1"/>
          </p:nvPr>
        </p:nvSpPr>
        <p:spPr/>
        <p:txBody>
          <a:bodyPr/>
          <a:lstStyle/>
          <a:p>
            <a:r>
              <a:rPr lang="en-US" dirty="0"/>
              <a:t>A structured form of user story.</a:t>
            </a:r>
          </a:p>
          <a:p>
            <a:r>
              <a:rPr lang="en-US" dirty="0"/>
              <a:t>Scenarios should include</a:t>
            </a:r>
          </a:p>
          <a:p>
            <a:pPr lvl="1"/>
            <a:r>
              <a:rPr lang="en-US" dirty="0"/>
              <a:t>A description of the starting situation;</a:t>
            </a:r>
          </a:p>
          <a:p>
            <a:pPr lvl="1"/>
            <a:r>
              <a:rPr lang="en-US" dirty="0"/>
              <a:t>A description of the normal flow of events;</a:t>
            </a:r>
          </a:p>
          <a:p>
            <a:pPr lvl="1"/>
            <a:r>
              <a:rPr lang="en-US" dirty="0"/>
              <a:t>A description of what can go wrong;</a:t>
            </a:r>
          </a:p>
          <a:p>
            <a:pPr lvl="1"/>
            <a:r>
              <a:rPr lang="en-US" dirty="0"/>
              <a:t>Information about other concurrent activities;</a:t>
            </a:r>
          </a:p>
          <a:p>
            <a:pPr lvl="1"/>
            <a:r>
              <a:rPr lang="en-US" dirty="0"/>
              <a:t>A description of the state when the scenario finishes.</a:t>
            </a:r>
          </a:p>
          <a:p>
            <a:endParaRPr lang="en-US" dirty="0"/>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46</a:t>
            </a:fld>
            <a:endParaRPr lang="en-US"/>
          </a:p>
        </p:txBody>
      </p:sp>
    </p:spTree>
    <p:extLst>
      <p:ext uri="{BB962C8B-B14F-4D97-AF65-F5344CB8AC3E}">
        <p14:creationId xmlns:p14="http://schemas.microsoft.com/office/powerpoint/2010/main" val="25319277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Getting Information from the Existing Information System </a:t>
            </a:r>
          </a:p>
        </p:txBody>
      </p:sp>
      <p:sp>
        <p:nvSpPr>
          <p:cNvPr id="3" name="Content Placeholder 2"/>
          <p:cNvSpPr>
            <a:spLocks noGrp="1"/>
          </p:cNvSpPr>
          <p:nvPr>
            <p:ph idx="1"/>
          </p:nvPr>
        </p:nvSpPr>
        <p:spPr/>
        <p:txBody>
          <a:bodyPr/>
          <a:lstStyle/>
          <a:p>
            <a:r>
              <a:rPr lang="en-US" dirty="0"/>
              <a:t>It simply asks the user what information is currently received and what other information is required.</a:t>
            </a:r>
          </a:p>
          <a:p>
            <a:r>
              <a:rPr lang="en-US" dirty="0"/>
              <a:t>It primarily involves in improving the existing process flow.</a:t>
            </a:r>
          </a:p>
          <a:p>
            <a:r>
              <a:rPr lang="en-US" dirty="0"/>
              <a:t>It involves examining all existing reports, discussing with the user each piece of information examined and determining unfulfilled information needs by interviewing the user.</a:t>
            </a:r>
          </a:p>
          <a:p>
            <a:r>
              <a:rPr lang="en-US" i="1" dirty="0"/>
              <a:t>Problem: </a:t>
            </a:r>
            <a:r>
              <a:rPr lang="en-US" dirty="0"/>
              <a:t>Adding too much new features sometimes affects the existing inherent features of a system.</a:t>
            </a:r>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47</a:t>
            </a:fld>
            <a:endParaRPr lang="en-US"/>
          </a:p>
        </p:txBody>
      </p:sp>
    </p:spTree>
    <p:extLst>
      <p:ext uri="{BB962C8B-B14F-4D97-AF65-F5344CB8AC3E}">
        <p14:creationId xmlns:p14="http://schemas.microsoft.com/office/powerpoint/2010/main" val="11958445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76872"/>
            <a:ext cx="8229600" cy="1143000"/>
          </a:xfrm>
        </p:spPr>
        <p:txBody>
          <a:bodyPr/>
          <a:lstStyle/>
          <a:p>
            <a:pPr algn="ctr"/>
            <a:r>
              <a:rPr lang="en-US" dirty="0"/>
              <a:t>Requirements specification</a:t>
            </a:r>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48</a:t>
            </a:fld>
            <a:endParaRPr lang="en-US"/>
          </a:p>
        </p:txBody>
      </p:sp>
    </p:spTree>
    <p:extLst>
      <p:ext uri="{BB962C8B-B14F-4D97-AF65-F5344CB8AC3E}">
        <p14:creationId xmlns:p14="http://schemas.microsoft.com/office/powerpoint/2010/main" val="7756021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specification</a:t>
            </a:r>
          </a:p>
        </p:txBody>
      </p:sp>
      <p:sp>
        <p:nvSpPr>
          <p:cNvPr id="3" name="Content Placeholder 2"/>
          <p:cNvSpPr>
            <a:spLocks noGrp="1"/>
          </p:cNvSpPr>
          <p:nvPr>
            <p:ph idx="1"/>
          </p:nvPr>
        </p:nvSpPr>
        <p:spPr/>
        <p:txBody>
          <a:bodyPr/>
          <a:lstStyle/>
          <a:p>
            <a:r>
              <a:rPr lang="en-US" sz="2200" dirty="0"/>
              <a:t>The process of writing down the user and system requirements in a requirements document.</a:t>
            </a:r>
          </a:p>
          <a:p>
            <a:r>
              <a:rPr lang="en-US" sz="2200" dirty="0"/>
              <a:t>This document is known as </a:t>
            </a:r>
            <a:r>
              <a:rPr lang="en-US" sz="2200" i="1" dirty="0"/>
              <a:t>SRS </a:t>
            </a:r>
            <a:r>
              <a:rPr lang="en-US" sz="2200" dirty="0"/>
              <a:t>or </a:t>
            </a:r>
            <a:r>
              <a:rPr lang="en-US" sz="2200" i="1" dirty="0"/>
              <a:t>System Requirements Specification</a:t>
            </a:r>
            <a:r>
              <a:rPr lang="en-US" sz="2200" dirty="0"/>
              <a:t> document.</a:t>
            </a:r>
          </a:p>
          <a:p>
            <a:r>
              <a:rPr lang="en-US" sz="2200" b="1" dirty="0"/>
              <a:t>User requirements </a:t>
            </a:r>
            <a:r>
              <a:rPr lang="en-US" sz="2200" dirty="0"/>
              <a:t>have to be understandable by end-users and customers who </a:t>
            </a:r>
            <a:r>
              <a:rPr lang="en-US" sz="2200" i="1" dirty="0"/>
              <a:t>do not have a technical background</a:t>
            </a:r>
            <a:r>
              <a:rPr lang="en-US" sz="2200" dirty="0"/>
              <a:t>.</a:t>
            </a:r>
          </a:p>
          <a:p>
            <a:r>
              <a:rPr lang="en-US" sz="2200" b="1" dirty="0"/>
              <a:t>System requirements </a:t>
            </a:r>
            <a:r>
              <a:rPr lang="en-US" sz="2200" dirty="0"/>
              <a:t>are more detailed requirements and </a:t>
            </a:r>
            <a:r>
              <a:rPr lang="en-US" sz="2200" i="1" dirty="0"/>
              <a:t>may include more technical information</a:t>
            </a:r>
            <a:r>
              <a:rPr lang="en-US" sz="2200" dirty="0"/>
              <a:t>.</a:t>
            </a:r>
          </a:p>
          <a:p>
            <a:r>
              <a:rPr lang="en-US" sz="2200" dirty="0"/>
              <a:t>The requirements may be part of a contract for the system development</a:t>
            </a:r>
          </a:p>
          <a:p>
            <a:pPr lvl="1"/>
            <a:r>
              <a:rPr lang="en-US" sz="2200" dirty="0"/>
              <a:t>It is therefore important that these are as complete as possible.</a:t>
            </a:r>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49</a:t>
            </a:fld>
            <a:endParaRPr lang="en-US"/>
          </a:p>
        </p:txBody>
      </p:sp>
    </p:spTree>
    <p:extLst>
      <p:ext uri="{BB962C8B-B14F-4D97-AF65-F5344CB8AC3E}">
        <p14:creationId xmlns:p14="http://schemas.microsoft.com/office/powerpoint/2010/main" val="16735042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noFill/>
          <a:ln/>
        </p:spPr>
        <p:txBody>
          <a:bodyPr lIns="90487" tIns="44450" rIns="90487" bIns="44450"/>
          <a:lstStyle/>
          <a:p>
            <a:r>
              <a:rPr lang="en-GB"/>
              <a:t>Requirements engineering</a:t>
            </a:r>
          </a:p>
        </p:txBody>
      </p:sp>
      <p:sp>
        <p:nvSpPr>
          <p:cNvPr id="7171" name="Rectangle 3"/>
          <p:cNvSpPr>
            <a:spLocks noGrp="1" noChangeArrowheads="1"/>
          </p:cNvSpPr>
          <p:nvPr>
            <p:ph idx="1"/>
          </p:nvPr>
        </p:nvSpPr>
        <p:spPr>
          <a:noFill/>
          <a:ln/>
        </p:spPr>
        <p:txBody>
          <a:bodyPr lIns="90487" tIns="44450" rIns="90487" bIns="44450"/>
          <a:lstStyle/>
          <a:p>
            <a:pPr algn="just"/>
            <a:r>
              <a:rPr lang="en-US" b="1" dirty="0"/>
              <a:t>Stage 1: Planning and Requirement Analysis</a:t>
            </a:r>
          </a:p>
          <a:p>
            <a:pPr algn="just">
              <a:buFontTx/>
              <a:buChar char="-"/>
            </a:pPr>
            <a:r>
              <a:rPr lang="en-US" sz="2000" dirty="0"/>
              <a:t>Requirement analysis is the most important and fundamental stage in SDLC. </a:t>
            </a:r>
          </a:p>
          <a:p>
            <a:pPr algn="just">
              <a:buFontTx/>
              <a:buChar char="-"/>
            </a:pPr>
            <a:r>
              <a:rPr lang="en-US" sz="2000" dirty="0"/>
              <a:t>It is performed by the senior members of the team with inputs from the customer, the sales department, market surveys and domain experts in the industry. </a:t>
            </a:r>
          </a:p>
          <a:p>
            <a:pPr algn="just">
              <a:buFontTx/>
              <a:buChar char="-"/>
            </a:pPr>
            <a:r>
              <a:rPr lang="en-US" sz="2000" dirty="0"/>
              <a:t>This information is then used to plan the basic project approach and to conduct product feasibility study in the economical, operational and technical areas.</a:t>
            </a:r>
            <a:endParaRPr lang="en-US" dirty="0"/>
          </a:p>
          <a:p>
            <a:pPr algn="just">
              <a:buFontTx/>
              <a:buChar char="-"/>
            </a:pPr>
            <a:r>
              <a:rPr lang="en-US" sz="2000" dirty="0"/>
              <a:t>The outcome of the technical feasibility study is to define the various technical approaches that can be followed to implement the project successfully with minimum risks.</a:t>
            </a:r>
          </a:p>
        </p:txBody>
      </p:sp>
      <p:sp>
        <p:nvSpPr>
          <p:cNvPr id="5" name="Footer Placeholder 4"/>
          <p:cNvSpPr>
            <a:spLocks noGrp="1"/>
          </p:cNvSpPr>
          <p:nvPr>
            <p:ph type="ftr" sz="quarter" idx="11"/>
          </p:nvPr>
        </p:nvSpPr>
        <p:spPr/>
        <p:txBody>
          <a:bodyPr/>
          <a:lstStyle/>
          <a:p>
            <a:pPr>
              <a:defRPr/>
            </a:pPr>
            <a:r>
              <a:rPr lang="en-US" dirty="0"/>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5</a:t>
            </a:fld>
            <a:endParaRPr 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pPr eaLnBrk="1" hangingPunct="1"/>
            <a:r>
              <a:rPr lang="en-US" dirty="0"/>
              <a:t>Ways of writing a system requirements specification </a:t>
            </a:r>
          </a:p>
        </p:txBody>
      </p:sp>
      <p:sp>
        <p:nvSpPr>
          <p:cNvPr id="6" name="Footer Placeholder 5"/>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50</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1619861877"/>
              </p:ext>
            </p:extLst>
          </p:nvPr>
        </p:nvGraphicFramePr>
        <p:xfrm>
          <a:off x="685800" y="1595479"/>
          <a:ext cx="7924800" cy="4805322"/>
        </p:xfrm>
        <a:graphic>
          <a:graphicData uri="http://schemas.openxmlformats.org/drawingml/2006/table">
            <a:tbl>
              <a:tblPr/>
              <a:tblGrid>
                <a:gridCol w="1733550">
                  <a:extLst>
                    <a:ext uri="{9D8B030D-6E8A-4147-A177-3AD203B41FA5}">
                      <a16:colId xmlns:a16="http://schemas.microsoft.com/office/drawing/2014/main" val="20000"/>
                    </a:ext>
                  </a:extLst>
                </a:gridCol>
                <a:gridCol w="6191250">
                  <a:extLst>
                    <a:ext uri="{9D8B030D-6E8A-4147-A177-3AD203B41FA5}">
                      <a16:colId xmlns:a16="http://schemas.microsoft.com/office/drawing/2014/main" val="20001"/>
                    </a:ext>
                  </a:extLst>
                </a:gridCol>
              </a:tblGrid>
              <a:tr h="370268">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dirty="0">
                          <a:ln>
                            <a:noFill/>
                          </a:ln>
                          <a:solidFill>
                            <a:srgbClr val="000000"/>
                          </a:solidFill>
                          <a:effectLst/>
                          <a:latin typeface="Arial"/>
                          <a:ea typeface="Times New Roman" charset="0"/>
                          <a:cs typeface="Arial"/>
                        </a:rPr>
                        <a:t>Notation</a:t>
                      </a:r>
                      <a:endParaRPr kumimoji="0" lang="en-US" sz="1400" b="1" i="0" u="none" strike="noStrike" cap="none" normalizeH="0" baseline="0" dirty="0">
                        <a:ln>
                          <a:noFill/>
                        </a:ln>
                        <a:solidFill>
                          <a:srgbClr val="FFFFFF"/>
                        </a:solidFill>
                        <a:effectLst/>
                        <a:latin typeface="Arial"/>
                        <a:ea typeface="Arial" charset="0"/>
                        <a:cs typeface="Arial"/>
                      </a:endParaRP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a:ln>
                            <a:noFill/>
                          </a:ln>
                          <a:solidFill>
                            <a:srgbClr val="000000"/>
                          </a:solidFill>
                          <a:effectLst/>
                          <a:latin typeface="Arial"/>
                          <a:ea typeface="Times New Roman" charset="0"/>
                          <a:cs typeface="Arial"/>
                        </a:rPr>
                        <a:t>Description</a:t>
                      </a: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627845">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rgbClr val="000000"/>
                          </a:solidFill>
                          <a:effectLst/>
                          <a:latin typeface="Arial"/>
                          <a:ea typeface="Times New Roman" charset="0"/>
                          <a:cs typeface="Arial"/>
                        </a:rPr>
                        <a:t>Natural language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rgbClr val="000000"/>
                          </a:solidFill>
                          <a:effectLst/>
                          <a:latin typeface="Arial"/>
                          <a:ea typeface="Times New Roman" charset="0"/>
                          <a:cs typeface="Arial"/>
                        </a:rPr>
                        <a:t>The requirements are written using numbered sentences in natural language. Each sentence should express one requirement.</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627845">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rgbClr val="000000"/>
                          </a:solidFill>
                          <a:effectLst/>
                          <a:latin typeface="Arial"/>
                          <a:ea typeface="Times New Roman" charset="0"/>
                          <a:cs typeface="Arial"/>
                        </a:rPr>
                        <a:t>Structured natural language </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rgbClr val="000000"/>
                          </a:solidFill>
                          <a:effectLst/>
                          <a:latin typeface="Arial"/>
                          <a:ea typeface="Times New Roman" charset="0"/>
                          <a:cs typeface="Arial"/>
                        </a:rPr>
                        <a:t>The requirements are written in natural language on a standard form or template. Each field provides information about an aspect of the requirement.</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r h="982014">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rgbClr val="000000"/>
                          </a:solidFill>
                          <a:effectLst/>
                          <a:latin typeface="Arial"/>
                          <a:ea typeface="Times New Roman" charset="0"/>
                          <a:cs typeface="Arial"/>
                        </a:rPr>
                        <a:t>Design description languages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rgbClr val="000000"/>
                          </a:solidFill>
                          <a:effectLst/>
                          <a:latin typeface="Arial"/>
                          <a:ea typeface="Times New Roman" charset="0"/>
                          <a:cs typeface="Arial"/>
                        </a:rPr>
                        <a:t>This approach uses a language like a programming language, but with more abstract features to specify the requirements by defining an operational model of the system. This approach is now rarely used although it can be useful for interface specifications.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3"/>
                  </a:ext>
                </a:extLst>
              </a:tr>
              <a:tr h="627845">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rgbClr val="000000"/>
                          </a:solidFill>
                          <a:effectLst/>
                          <a:latin typeface="Arial"/>
                          <a:ea typeface="Times New Roman" charset="0"/>
                          <a:cs typeface="Arial"/>
                        </a:rPr>
                        <a:t>Graphical notations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rgbClr val="000000"/>
                          </a:solidFill>
                          <a:effectLst/>
                          <a:latin typeface="Arial"/>
                          <a:ea typeface="Times New Roman" charset="0"/>
                          <a:cs typeface="Arial"/>
                        </a:rPr>
                        <a:t>Graphical models, supplemented by text annotations, are used to define the functional requirements for the system; UML use case and sequence diagrams are commonly used.</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4"/>
                  </a:ext>
                </a:extLst>
              </a:tr>
              <a:tr h="1336183">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rgbClr val="000000"/>
                          </a:solidFill>
                          <a:effectLst/>
                          <a:latin typeface="Arial"/>
                          <a:ea typeface="Times New Roman" charset="0"/>
                          <a:cs typeface="Arial"/>
                        </a:rPr>
                        <a:t>Mathematical specifications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rgbClr val="000000"/>
                          </a:solidFill>
                          <a:effectLst/>
                          <a:latin typeface="Arial"/>
                          <a:ea typeface="Times New Roman" charset="0"/>
                          <a:cs typeface="Arial"/>
                        </a:rPr>
                        <a:t>These notations are based on mathematical concepts such as finite-state machines or sets. Although these unambiguous specifications can reduce the ambiguity in a requirements document, most customers don’t understand a formal specification. They cannot check that it represents what they want and are reluctant to accept it as a system contract</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8710564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r>
              <a:rPr lang="en-GB"/>
              <a:t>Requirements and design</a:t>
            </a:r>
          </a:p>
        </p:txBody>
      </p:sp>
      <p:sp>
        <p:nvSpPr>
          <p:cNvPr id="63491" name="Rectangle 3"/>
          <p:cNvSpPr>
            <a:spLocks noGrp="1" noChangeArrowheads="1"/>
          </p:cNvSpPr>
          <p:nvPr>
            <p:ph idx="1"/>
          </p:nvPr>
        </p:nvSpPr>
        <p:spPr/>
        <p:txBody>
          <a:bodyPr/>
          <a:lstStyle/>
          <a:p>
            <a:pPr>
              <a:lnSpc>
                <a:spcPct val="90000"/>
              </a:lnSpc>
            </a:pPr>
            <a:r>
              <a:rPr lang="en-GB" dirty="0"/>
              <a:t>In principle, </a:t>
            </a:r>
            <a:r>
              <a:rPr lang="en-GB" b="1" dirty="0"/>
              <a:t>requirements</a:t>
            </a:r>
            <a:r>
              <a:rPr lang="en-GB" dirty="0"/>
              <a:t> should state </a:t>
            </a:r>
            <a:r>
              <a:rPr lang="en-GB" b="1" dirty="0"/>
              <a:t>what the system should do </a:t>
            </a:r>
            <a:r>
              <a:rPr lang="en-GB" dirty="0"/>
              <a:t>and the </a:t>
            </a:r>
            <a:r>
              <a:rPr lang="en-GB" b="1" dirty="0"/>
              <a:t>design</a:t>
            </a:r>
            <a:r>
              <a:rPr lang="en-GB" dirty="0"/>
              <a:t> should describe </a:t>
            </a:r>
            <a:r>
              <a:rPr lang="en-GB" b="1" dirty="0"/>
              <a:t>how it does this</a:t>
            </a:r>
            <a:r>
              <a:rPr lang="en-GB" dirty="0"/>
              <a:t>.</a:t>
            </a:r>
          </a:p>
          <a:p>
            <a:pPr>
              <a:lnSpc>
                <a:spcPct val="90000"/>
              </a:lnSpc>
            </a:pPr>
            <a:endParaRPr lang="en-GB" dirty="0"/>
          </a:p>
          <a:p>
            <a:pPr>
              <a:lnSpc>
                <a:spcPct val="90000"/>
              </a:lnSpc>
            </a:pPr>
            <a:r>
              <a:rPr lang="en-GB" dirty="0"/>
              <a:t>In practice, requirements and design are inseparable</a:t>
            </a:r>
          </a:p>
          <a:p>
            <a:pPr lvl="1">
              <a:lnSpc>
                <a:spcPct val="90000"/>
              </a:lnSpc>
            </a:pPr>
            <a:r>
              <a:rPr lang="en-GB" dirty="0"/>
              <a:t>A </a:t>
            </a:r>
            <a:r>
              <a:rPr lang="en-GB" b="1" dirty="0"/>
              <a:t>system architecture </a:t>
            </a:r>
            <a:r>
              <a:rPr lang="en-GB" dirty="0"/>
              <a:t>is designed to structure the requirements;</a:t>
            </a:r>
          </a:p>
          <a:p>
            <a:pPr lvl="1">
              <a:lnSpc>
                <a:spcPct val="90000"/>
              </a:lnSpc>
            </a:pPr>
            <a:r>
              <a:rPr lang="en-GB" dirty="0"/>
              <a:t>Different types of </a:t>
            </a:r>
            <a:r>
              <a:rPr lang="en-GB" b="1" dirty="0"/>
              <a:t>system model </a:t>
            </a:r>
            <a:r>
              <a:rPr lang="en-GB" dirty="0"/>
              <a:t>is designed to show the detailed process flow of each requirement.</a:t>
            </a:r>
          </a:p>
        </p:txBody>
      </p:sp>
      <p:sp>
        <p:nvSpPr>
          <p:cNvPr id="3" name="Footer Placeholder 2"/>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51</a:t>
            </a:fld>
            <a:endParaRPr lang="en-US"/>
          </a:p>
        </p:txBody>
      </p:sp>
    </p:spTree>
    <p:extLst>
      <p:ext uri="{BB962C8B-B14F-4D97-AF65-F5344CB8AC3E}">
        <p14:creationId xmlns:p14="http://schemas.microsoft.com/office/powerpoint/2010/main" val="20422624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Natural language specification</a:t>
            </a:r>
          </a:p>
        </p:txBody>
      </p:sp>
      <p:sp>
        <p:nvSpPr>
          <p:cNvPr id="3" name="Content Placeholder 2"/>
          <p:cNvSpPr>
            <a:spLocks noGrp="1"/>
          </p:cNvSpPr>
          <p:nvPr>
            <p:ph idx="1"/>
          </p:nvPr>
        </p:nvSpPr>
        <p:spPr/>
        <p:txBody>
          <a:bodyPr/>
          <a:lstStyle/>
          <a:p>
            <a:r>
              <a:rPr lang="en-US" dirty="0"/>
              <a:t>Requirements are written as </a:t>
            </a:r>
            <a:r>
              <a:rPr lang="en-US" b="1" dirty="0"/>
              <a:t>natural language sentences supplemented by diagrams and tables</a:t>
            </a:r>
            <a:r>
              <a:rPr lang="en-US" dirty="0"/>
              <a:t>.</a:t>
            </a:r>
          </a:p>
          <a:p>
            <a:r>
              <a:rPr lang="en-US" dirty="0"/>
              <a:t>Used for writing requirements because it is expressive, intuitive and universal. This means that the requirements  can be understood by users and customers.</a:t>
            </a:r>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52</a:t>
            </a:fld>
            <a:endParaRPr lang="en-US"/>
          </a:p>
        </p:txBody>
      </p:sp>
    </p:spTree>
    <p:extLst>
      <p:ext uri="{BB962C8B-B14F-4D97-AF65-F5344CB8AC3E}">
        <p14:creationId xmlns:p14="http://schemas.microsoft.com/office/powerpoint/2010/main" val="17260762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381000" y="266700"/>
            <a:ext cx="8229600" cy="1104900"/>
          </a:xfrm>
        </p:spPr>
        <p:txBody>
          <a:bodyPr/>
          <a:lstStyle/>
          <a:p>
            <a:r>
              <a:rPr lang="en-GB"/>
              <a:t>Guidelines for writing requirements</a:t>
            </a:r>
          </a:p>
        </p:txBody>
      </p:sp>
      <p:sp>
        <p:nvSpPr>
          <p:cNvPr id="61443" name="Rectangle 3"/>
          <p:cNvSpPr>
            <a:spLocks noGrp="1" noChangeArrowheads="1"/>
          </p:cNvSpPr>
          <p:nvPr>
            <p:ph idx="1"/>
          </p:nvPr>
        </p:nvSpPr>
        <p:spPr/>
        <p:txBody>
          <a:bodyPr/>
          <a:lstStyle/>
          <a:p>
            <a:r>
              <a:rPr lang="en-GB" dirty="0"/>
              <a:t>Invent a standard format and use it for all requirements.</a:t>
            </a:r>
          </a:p>
          <a:p>
            <a:pPr lvl="1"/>
            <a:r>
              <a:rPr lang="en-GB" dirty="0"/>
              <a:t>IEEE </a:t>
            </a:r>
            <a:r>
              <a:rPr lang="en-GB" dirty="0" err="1"/>
              <a:t>Std</a:t>
            </a:r>
            <a:r>
              <a:rPr lang="en-GB" dirty="0"/>
              <a:t> 1074-1991, IEEE </a:t>
            </a:r>
            <a:r>
              <a:rPr lang="en-GB" dirty="0" err="1"/>
              <a:t>Std</a:t>
            </a:r>
            <a:r>
              <a:rPr lang="en-GB" dirty="0"/>
              <a:t> 1074-1993 etc. </a:t>
            </a:r>
          </a:p>
          <a:p>
            <a:r>
              <a:rPr lang="en-GB" dirty="0"/>
              <a:t>Use language in a consistent way. Use </a:t>
            </a:r>
            <a:r>
              <a:rPr lang="en-GB" b="1" dirty="0"/>
              <a:t>shall </a:t>
            </a:r>
            <a:r>
              <a:rPr lang="en-GB" dirty="0"/>
              <a:t>for mandatory requirements, </a:t>
            </a:r>
            <a:r>
              <a:rPr lang="en-GB" b="1" dirty="0"/>
              <a:t>should</a:t>
            </a:r>
            <a:r>
              <a:rPr lang="en-GB" dirty="0"/>
              <a:t> for desirable requirements.</a:t>
            </a:r>
          </a:p>
          <a:p>
            <a:r>
              <a:rPr lang="en-GB" dirty="0"/>
              <a:t>Use text highlighting or such to identify key parts of the requirement.</a:t>
            </a:r>
          </a:p>
          <a:p>
            <a:r>
              <a:rPr lang="en-GB" dirty="0"/>
              <a:t>Avoid the use of computer jargon.</a:t>
            </a:r>
          </a:p>
          <a:p>
            <a:r>
              <a:rPr lang="en-GB" dirty="0"/>
              <a:t>Include an explanation (rationale) of why a requirement is necessary.</a:t>
            </a:r>
          </a:p>
        </p:txBody>
      </p:sp>
      <p:sp>
        <p:nvSpPr>
          <p:cNvPr id="3" name="Footer Placeholder 2"/>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53</a:t>
            </a:fld>
            <a:endParaRPr lang="en-US"/>
          </a:p>
        </p:txBody>
      </p:sp>
    </p:spTree>
    <p:extLst>
      <p:ext uri="{BB962C8B-B14F-4D97-AF65-F5344CB8AC3E}">
        <p14:creationId xmlns:p14="http://schemas.microsoft.com/office/powerpoint/2010/main" val="27901730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GB" dirty="0"/>
              <a:t>Problems with natural language</a:t>
            </a:r>
          </a:p>
        </p:txBody>
      </p:sp>
      <p:sp>
        <p:nvSpPr>
          <p:cNvPr id="55299" name="Rectangle 3"/>
          <p:cNvSpPr>
            <a:spLocks noGrp="1" noChangeArrowheads="1"/>
          </p:cNvSpPr>
          <p:nvPr>
            <p:ph idx="1"/>
          </p:nvPr>
        </p:nvSpPr>
        <p:spPr/>
        <p:txBody>
          <a:bodyPr/>
          <a:lstStyle/>
          <a:p>
            <a:r>
              <a:rPr lang="en-GB" dirty="0"/>
              <a:t>Lack of clarity </a:t>
            </a:r>
          </a:p>
          <a:p>
            <a:pPr lvl="1"/>
            <a:r>
              <a:rPr lang="en-GB" dirty="0"/>
              <a:t>Precision is difficult without making the document difficult to read.</a:t>
            </a:r>
          </a:p>
          <a:p>
            <a:r>
              <a:rPr lang="en-GB" dirty="0"/>
              <a:t>Requirements confusion</a:t>
            </a:r>
          </a:p>
          <a:p>
            <a:pPr lvl="1"/>
            <a:r>
              <a:rPr lang="en-GB" dirty="0"/>
              <a:t>Functional and non-functional requirements tend to be mixed-up.</a:t>
            </a:r>
          </a:p>
          <a:p>
            <a:pPr lvl="1"/>
            <a:r>
              <a:rPr lang="en-GB" dirty="0"/>
              <a:t>For example, a system should alert the user </a:t>
            </a:r>
            <a:r>
              <a:rPr lang="en-GB" u="sng" dirty="0"/>
              <a:t>every 10 minutes</a:t>
            </a:r>
            <a:r>
              <a:rPr lang="en-GB" dirty="0"/>
              <a:t>.</a:t>
            </a:r>
          </a:p>
          <a:p>
            <a:r>
              <a:rPr lang="en-GB" dirty="0"/>
              <a:t>Requirements amalgamation</a:t>
            </a:r>
          </a:p>
          <a:p>
            <a:pPr lvl="1"/>
            <a:r>
              <a:rPr lang="en-GB" dirty="0"/>
              <a:t>Several different requirements may be expressed together.</a:t>
            </a:r>
          </a:p>
          <a:p>
            <a:pPr lvl="1"/>
            <a:r>
              <a:rPr lang="en-GB" dirty="0"/>
              <a:t>For example, a teacher can edit, a student can view and a departmental head can edit and view marks.</a:t>
            </a:r>
          </a:p>
        </p:txBody>
      </p:sp>
      <p:sp>
        <p:nvSpPr>
          <p:cNvPr id="3" name="Footer Placeholder 2"/>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54</a:t>
            </a:fld>
            <a:endParaRPr lang="en-US"/>
          </a:p>
        </p:txBody>
      </p:sp>
    </p:spTree>
    <p:extLst>
      <p:ext uri="{BB962C8B-B14F-4D97-AF65-F5344CB8AC3E}">
        <p14:creationId xmlns:p14="http://schemas.microsoft.com/office/powerpoint/2010/main" val="11867231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Title 1"/>
          <p:cNvSpPr>
            <a:spLocks noGrp="1"/>
          </p:cNvSpPr>
          <p:nvPr>
            <p:ph type="title"/>
          </p:nvPr>
        </p:nvSpPr>
        <p:spPr/>
        <p:txBody>
          <a:bodyPr/>
          <a:lstStyle/>
          <a:p>
            <a:pPr eaLnBrk="1" hangingPunct="1"/>
            <a:r>
              <a:rPr lang="en-US" dirty="0"/>
              <a:t>Example requirements for the insulin pump software system</a:t>
            </a:r>
            <a:r>
              <a:rPr lang="en-GB" dirty="0"/>
              <a:t> </a:t>
            </a:r>
            <a:endParaRPr lang="en-US" dirty="0"/>
          </a:p>
        </p:txBody>
      </p:sp>
      <p:sp>
        <p:nvSpPr>
          <p:cNvPr id="6" name="Footer Placeholder 5"/>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55</a:t>
            </a:fld>
            <a:endParaRPr lang="en-US"/>
          </a:p>
        </p:txBody>
      </p:sp>
      <p:graphicFrame>
        <p:nvGraphicFramePr>
          <p:cNvPr id="4" name="Table 3"/>
          <p:cNvGraphicFramePr>
            <a:graphicFrameLocks noGrp="1"/>
          </p:cNvGraphicFramePr>
          <p:nvPr/>
        </p:nvGraphicFramePr>
        <p:xfrm>
          <a:off x="1524000" y="2209800"/>
          <a:ext cx="6096000" cy="3383280"/>
        </p:xfrm>
        <a:graphic>
          <a:graphicData uri="http://schemas.openxmlformats.org/drawingml/2006/table">
            <a:tbl>
              <a:tblPr firstRow="1" bandRow="1">
                <a:tableStyleId>{69CF1AB2-1976-4502-BF36-3FF5EA218861}</a:tableStyleId>
              </a:tblPr>
              <a:tblGrid>
                <a:gridCol w="6096000">
                  <a:extLst>
                    <a:ext uri="{9D8B030D-6E8A-4147-A177-3AD203B41FA5}">
                      <a16:colId xmlns:a16="http://schemas.microsoft.com/office/drawing/2014/main" val="20000"/>
                    </a:ext>
                  </a:extLst>
                </a:gridCol>
              </a:tblGrid>
              <a:tr h="370840">
                <a:tc>
                  <a:txBody>
                    <a:bodyPr/>
                    <a:lstStyle/>
                    <a:p>
                      <a:r>
                        <a:rPr lang="en-GB" sz="1800" b="0" kern="1200" dirty="0"/>
                        <a:t>3.2 The system shall measure the blood sugar and deliver insulin, if required, every 10 minutes.</a:t>
                      </a:r>
                      <a:r>
                        <a:rPr lang="en-GB" sz="1800" b="0" i="1" kern="1200" dirty="0"/>
                        <a:t> (Changes in blood sugar are relatively slow so more frequent measurement is unnecessary; less frequent measurement could lead to unnecessarily high sugar levels.)</a:t>
                      </a:r>
                    </a:p>
                    <a:p>
                      <a:endParaRPr lang="en-GB" sz="1800" b="0" kern="1200" dirty="0"/>
                    </a:p>
                    <a:p>
                      <a:r>
                        <a:rPr lang="en-GB" sz="1800" b="0" kern="1200" dirty="0"/>
                        <a:t>3.6 The system shall run a self-test routine every minute with the conditions to be tested and the associated actions defined in Table 1.</a:t>
                      </a:r>
                      <a:r>
                        <a:rPr lang="en-GB" sz="1800" b="0" i="1" kern="1200" dirty="0"/>
                        <a:t> (A self-test routine can discover hardware and software problems and alert the user to the fact the normal operation may be impossible.)</a:t>
                      </a:r>
                    </a:p>
                    <a:p>
                      <a:endParaRPr lang="en-US" dirty="0"/>
                    </a:p>
                  </a:txBody>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5988771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Structured specifications (structured natural language)</a:t>
            </a:r>
          </a:p>
        </p:txBody>
      </p:sp>
      <p:sp>
        <p:nvSpPr>
          <p:cNvPr id="3" name="Content Placeholder 2"/>
          <p:cNvSpPr>
            <a:spLocks noGrp="1"/>
          </p:cNvSpPr>
          <p:nvPr>
            <p:ph idx="1"/>
          </p:nvPr>
        </p:nvSpPr>
        <p:spPr/>
        <p:txBody>
          <a:bodyPr/>
          <a:lstStyle/>
          <a:p>
            <a:r>
              <a:rPr lang="en-US" dirty="0"/>
              <a:t>An approach to writing requirements where the freedom of the requirements writer is limited and requirements are written in a standard way.</a:t>
            </a:r>
          </a:p>
          <a:p>
            <a:r>
              <a:rPr lang="en-US" dirty="0"/>
              <a:t>This works well for some types of requirements e.g. requirements for embedded control system but is sometimes too rigid for writing business system requirements.</a:t>
            </a:r>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56</a:t>
            </a:fld>
            <a:endParaRPr lang="en-US"/>
          </a:p>
        </p:txBody>
      </p:sp>
    </p:spTree>
    <p:extLst>
      <p:ext uri="{BB962C8B-B14F-4D97-AF65-F5344CB8AC3E}">
        <p14:creationId xmlns:p14="http://schemas.microsoft.com/office/powerpoint/2010/main" val="8304752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noFill/>
          <a:ln/>
        </p:spPr>
        <p:txBody>
          <a:bodyPr lIns="90487" tIns="44450" rIns="90487" bIns="44450"/>
          <a:lstStyle/>
          <a:p>
            <a:r>
              <a:rPr lang="en-GB"/>
              <a:t>Form-based specifications</a:t>
            </a:r>
          </a:p>
        </p:txBody>
      </p:sp>
      <p:sp>
        <p:nvSpPr>
          <p:cNvPr id="67587" name="Rectangle 3"/>
          <p:cNvSpPr>
            <a:spLocks noGrp="1" noChangeArrowheads="1"/>
          </p:cNvSpPr>
          <p:nvPr>
            <p:ph idx="1"/>
          </p:nvPr>
        </p:nvSpPr>
        <p:spPr>
          <a:noFill/>
          <a:ln/>
        </p:spPr>
        <p:txBody>
          <a:bodyPr lIns="90487" tIns="44450" rIns="90487" bIns="44450"/>
          <a:lstStyle/>
          <a:p>
            <a:r>
              <a:rPr lang="en-GB" dirty="0"/>
              <a:t>Definition of the function or entity.</a:t>
            </a:r>
          </a:p>
          <a:p>
            <a:r>
              <a:rPr lang="en-GB" dirty="0"/>
              <a:t>Description of inputs and where they come from.</a:t>
            </a:r>
          </a:p>
          <a:p>
            <a:r>
              <a:rPr lang="en-GB" dirty="0"/>
              <a:t>Description of outputs and where they go to.</a:t>
            </a:r>
          </a:p>
          <a:p>
            <a:r>
              <a:rPr lang="en-GB" dirty="0"/>
              <a:t>Information about the information needed for the computation and other entities used.</a:t>
            </a:r>
          </a:p>
          <a:p>
            <a:r>
              <a:rPr lang="en-GB" dirty="0"/>
              <a:t>Description of the action to be taken.</a:t>
            </a:r>
          </a:p>
          <a:p>
            <a:r>
              <a:rPr lang="en-GB" dirty="0"/>
              <a:t>Pre and post conditions (if appropriate).</a:t>
            </a:r>
          </a:p>
          <a:p>
            <a:r>
              <a:rPr lang="en-GB" dirty="0"/>
              <a:t>The side effects (if any) of the function.</a:t>
            </a:r>
          </a:p>
        </p:txBody>
      </p:sp>
      <p:sp>
        <p:nvSpPr>
          <p:cNvPr id="3" name="Footer Placeholder 2"/>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57</a:t>
            </a:fld>
            <a:endParaRPr lang="en-US"/>
          </a:p>
        </p:txBody>
      </p:sp>
    </p:spTree>
    <p:extLst>
      <p:ext uri="{BB962C8B-B14F-4D97-AF65-F5344CB8AC3E}">
        <p14:creationId xmlns:p14="http://schemas.microsoft.com/office/powerpoint/2010/main" val="242320685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Title 1"/>
          <p:cNvSpPr>
            <a:spLocks noGrp="1"/>
          </p:cNvSpPr>
          <p:nvPr>
            <p:ph type="title"/>
          </p:nvPr>
        </p:nvSpPr>
        <p:spPr/>
        <p:txBody>
          <a:bodyPr/>
          <a:lstStyle/>
          <a:p>
            <a:pPr eaLnBrk="1" hangingPunct="1"/>
            <a:r>
              <a:rPr lang="en-US" dirty="0"/>
              <a:t>A structured specification of a requirement for an insulin pump</a:t>
            </a:r>
            <a:r>
              <a:rPr lang="en-GB" dirty="0"/>
              <a:t> </a:t>
            </a:r>
            <a:endParaRPr lang="en-US" dirty="0"/>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58</a:t>
            </a:fld>
            <a:endParaRPr lang="en-US"/>
          </a:p>
        </p:txBody>
      </p:sp>
      <p:graphicFrame>
        <p:nvGraphicFramePr>
          <p:cNvPr id="27650" name="Object 2"/>
          <p:cNvGraphicFramePr>
            <a:graphicFrameLocks noChangeAspect="1"/>
          </p:cNvGraphicFramePr>
          <p:nvPr/>
        </p:nvGraphicFramePr>
        <p:xfrm>
          <a:off x="1143000" y="2057400"/>
          <a:ext cx="5943600" cy="3314700"/>
        </p:xfrm>
        <a:graphic>
          <a:graphicData uri="http://schemas.openxmlformats.org/presentationml/2006/ole">
            <mc:AlternateContent xmlns:mc="http://schemas.openxmlformats.org/markup-compatibility/2006">
              <mc:Choice xmlns:v="urn:schemas-microsoft-com:vml" Requires="v">
                <p:oleObj spid="_x0000_s1095" name="Document" r:id="rId3" imgW="5943600" imgH="3314700" progId="Word.Document.12">
                  <p:embed/>
                </p:oleObj>
              </mc:Choice>
              <mc:Fallback>
                <p:oleObj name="Document" r:id="rId3" imgW="5943600" imgH="3314700" progId="Word.Document.1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2057400"/>
                        <a:ext cx="5943600" cy="33147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5770892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Title 1"/>
          <p:cNvSpPr>
            <a:spLocks noGrp="1"/>
          </p:cNvSpPr>
          <p:nvPr>
            <p:ph type="title"/>
          </p:nvPr>
        </p:nvSpPr>
        <p:spPr/>
        <p:txBody>
          <a:bodyPr/>
          <a:lstStyle/>
          <a:p>
            <a:pPr eaLnBrk="1" hangingPunct="1"/>
            <a:r>
              <a:rPr lang="en-US" dirty="0"/>
              <a:t>A structured specification of a requirement for an insulin pump</a:t>
            </a:r>
            <a:r>
              <a:rPr lang="en-GB" dirty="0"/>
              <a:t> </a:t>
            </a:r>
            <a:endParaRPr lang="en-US" dirty="0"/>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59</a:t>
            </a:fld>
            <a:endParaRPr lang="en-US"/>
          </a:p>
        </p:txBody>
      </p:sp>
      <p:graphicFrame>
        <p:nvGraphicFramePr>
          <p:cNvPr id="27650" name="Object 2"/>
          <p:cNvGraphicFramePr>
            <a:graphicFrameLocks noChangeAspect="1"/>
          </p:cNvGraphicFramePr>
          <p:nvPr/>
        </p:nvGraphicFramePr>
        <p:xfrm>
          <a:off x="1295400" y="1690688"/>
          <a:ext cx="5943600" cy="4445000"/>
        </p:xfrm>
        <a:graphic>
          <a:graphicData uri="http://schemas.openxmlformats.org/presentationml/2006/ole">
            <mc:AlternateContent xmlns:mc="http://schemas.openxmlformats.org/markup-compatibility/2006">
              <mc:Choice xmlns:v="urn:schemas-microsoft-com:vml" Requires="v">
                <p:oleObj spid="_x0000_s132167" name="Document" r:id="rId3" imgW="5943600" imgH="4445000" progId="Word.Document.12">
                  <p:embed/>
                </p:oleObj>
              </mc:Choice>
              <mc:Fallback>
                <p:oleObj name="Document" r:id="rId3" imgW="5943600" imgH="4445000" progId="Word.Document.1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5400" y="1690688"/>
                        <a:ext cx="5943600" cy="44450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24069435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noFill/>
          <a:ln/>
        </p:spPr>
        <p:txBody>
          <a:bodyPr lIns="90487" tIns="44450" rIns="90487" bIns="44450"/>
          <a:lstStyle/>
          <a:p>
            <a:r>
              <a:rPr lang="en-GB"/>
              <a:t>Requirements engineering</a:t>
            </a:r>
          </a:p>
        </p:txBody>
      </p:sp>
      <p:sp>
        <p:nvSpPr>
          <p:cNvPr id="7171" name="Rectangle 3"/>
          <p:cNvSpPr>
            <a:spLocks noGrp="1" noChangeArrowheads="1"/>
          </p:cNvSpPr>
          <p:nvPr>
            <p:ph idx="1"/>
          </p:nvPr>
        </p:nvSpPr>
        <p:spPr>
          <a:noFill/>
          <a:ln/>
        </p:spPr>
        <p:txBody>
          <a:bodyPr lIns="90487" tIns="44450" rIns="90487" bIns="44450"/>
          <a:lstStyle/>
          <a:p>
            <a:pPr algn="just"/>
            <a:r>
              <a:rPr lang="en-US" b="1" dirty="0"/>
              <a:t>Stage 2: Defining Requirements</a:t>
            </a:r>
          </a:p>
          <a:p>
            <a:pPr algn="just">
              <a:buFontTx/>
              <a:buChar char="-"/>
            </a:pPr>
            <a:r>
              <a:rPr lang="en-US" sz="2000" dirty="0"/>
              <a:t>Once the requirement analysis is done the next step is to clearly define and document the product requirements and get them approved from the customer or the market analysts. </a:t>
            </a:r>
          </a:p>
          <a:p>
            <a:pPr algn="just">
              <a:buFontTx/>
              <a:buChar char="-"/>
            </a:pPr>
            <a:r>
              <a:rPr lang="en-US" sz="2000" dirty="0"/>
              <a:t>This is done through an </a:t>
            </a:r>
            <a:r>
              <a:rPr lang="en-US" sz="2000" i="1" dirty="0"/>
              <a:t>SRS (Software Requirement Specification) </a:t>
            </a:r>
            <a:r>
              <a:rPr lang="en-US" sz="2000" dirty="0"/>
              <a:t>document which consists of all the product requirements to be designed and developed during the project life cycle.</a:t>
            </a:r>
            <a:endParaRPr lang="en-GB" sz="2000" dirty="0"/>
          </a:p>
        </p:txBody>
      </p:sp>
      <p:sp>
        <p:nvSpPr>
          <p:cNvPr id="5" name="Footer Placeholder 4"/>
          <p:cNvSpPr>
            <a:spLocks noGrp="1"/>
          </p:cNvSpPr>
          <p:nvPr>
            <p:ph type="ftr" sz="quarter" idx="11"/>
          </p:nvPr>
        </p:nvSpPr>
        <p:spPr/>
        <p:txBody>
          <a:bodyPr/>
          <a:lstStyle/>
          <a:p>
            <a:pPr>
              <a:defRPr/>
            </a:pPr>
            <a:r>
              <a:rPr lang="en-US" dirty="0"/>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6</a:t>
            </a:fld>
            <a:endParaRPr lang="en-US"/>
          </a:p>
        </p:txBody>
      </p:sp>
    </p:spTree>
    <p:extLst>
      <p:ext uri="{BB962C8B-B14F-4D97-AF65-F5344CB8AC3E}">
        <p14:creationId xmlns:p14="http://schemas.microsoft.com/office/powerpoint/2010/main" val="15682378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r>
              <a:rPr lang="en-US"/>
              <a:t>Tabular specification</a:t>
            </a:r>
          </a:p>
        </p:txBody>
      </p:sp>
      <p:sp>
        <p:nvSpPr>
          <p:cNvPr id="82947" name="Rectangle 3"/>
          <p:cNvSpPr>
            <a:spLocks noGrp="1" noChangeArrowheads="1"/>
          </p:cNvSpPr>
          <p:nvPr>
            <p:ph idx="1"/>
          </p:nvPr>
        </p:nvSpPr>
        <p:spPr/>
        <p:txBody>
          <a:bodyPr/>
          <a:lstStyle/>
          <a:p>
            <a:r>
              <a:rPr lang="en-US" dirty="0"/>
              <a:t>Used to supplement natural language.</a:t>
            </a:r>
          </a:p>
          <a:p>
            <a:r>
              <a:rPr lang="en-US" dirty="0"/>
              <a:t>Particularly useful when you have to define a number of possible alternative courses of action.</a:t>
            </a:r>
          </a:p>
          <a:p>
            <a:r>
              <a:rPr lang="en-US" dirty="0"/>
              <a:t>For example, the insulin pump systems bases its computations on the rate of change of blood sugar level and the tabular specification explains how to calculate the insulin requirement for different scenarios.</a:t>
            </a:r>
          </a:p>
        </p:txBody>
      </p:sp>
      <p:sp>
        <p:nvSpPr>
          <p:cNvPr id="3" name="Footer Placeholder 2"/>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60</a:t>
            </a:fld>
            <a:endParaRPr lang="en-US"/>
          </a:p>
        </p:txBody>
      </p:sp>
    </p:spTree>
    <p:extLst>
      <p:ext uri="{BB962C8B-B14F-4D97-AF65-F5344CB8AC3E}">
        <p14:creationId xmlns:p14="http://schemas.microsoft.com/office/powerpoint/2010/main" val="20303955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pPr eaLnBrk="1" hangingPunct="1"/>
            <a:r>
              <a:rPr lang="en-US" dirty="0"/>
              <a:t>Tabular specification of computation for an insulin pump</a:t>
            </a:r>
            <a:r>
              <a:rPr lang="en-GB" dirty="0"/>
              <a:t> </a:t>
            </a:r>
            <a:endParaRPr lang="en-US" dirty="0"/>
          </a:p>
        </p:txBody>
      </p:sp>
      <p:sp>
        <p:nvSpPr>
          <p:cNvPr id="6" name="Footer Placeholder 5"/>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61</a:t>
            </a:fld>
            <a:endParaRPr lang="en-US"/>
          </a:p>
        </p:txBody>
      </p:sp>
      <p:graphicFrame>
        <p:nvGraphicFramePr>
          <p:cNvPr id="4" name="Table 3"/>
          <p:cNvGraphicFramePr>
            <a:graphicFrameLocks noGrp="1"/>
          </p:cNvGraphicFramePr>
          <p:nvPr/>
        </p:nvGraphicFramePr>
        <p:xfrm>
          <a:off x="685800" y="1981200"/>
          <a:ext cx="6461125" cy="3481389"/>
        </p:xfrm>
        <a:graphic>
          <a:graphicData uri="http://schemas.openxmlformats.org/drawingml/2006/table">
            <a:tbl>
              <a:tblPr/>
              <a:tblGrid>
                <a:gridCol w="3810000">
                  <a:extLst>
                    <a:ext uri="{9D8B030D-6E8A-4147-A177-3AD203B41FA5}">
                      <a16:colId xmlns:a16="http://schemas.microsoft.com/office/drawing/2014/main" val="20000"/>
                    </a:ext>
                  </a:extLst>
                </a:gridCol>
                <a:gridCol w="2651125">
                  <a:extLst>
                    <a:ext uri="{9D8B030D-6E8A-4147-A177-3AD203B41FA5}">
                      <a16:colId xmlns:a16="http://schemas.microsoft.com/office/drawing/2014/main" val="20001"/>
                    </a:ext>
                  </a:extLst>
                </a:gridCol>
              </a:tblGrid>
              <a:tr h="44926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rgbClr val="000000"/>
                          </a:solidFill>
                          <a:effectLst/>
                          <a:latin typeface="Arial"/>
                          <a:ea typeface="Times New Roman" charset="0"/>
                          <a:cs typeface="Arial"/>
                        </a:rPr>
                        <a:t>Condition</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rgbClr val="000000"/>
                          </a:solidFill>
                          <a:effectLst/>
                          <a:latin typeface="Arial"/>
                          <a:ea typeface="Times New Roman" charset="0"/>
                          <a:cs typeface="Arial"/>
                        </a:rPr>
                        <a:t>Action</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44926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Sugar level falling (r2 &lt; r1)</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err="1">
                          <a:ln>
                            <a:noFill/>
                          </a:ln>
                          <a:solidFill>
                            <a:srgbClr val="000000"/>
                          </a:solidFill>
                          <a:effectLst/>
                          <a:latin typeface="Arial"/>
                          <a:ea typeface="Times New Roman" charset="0"/>
                          <a:cs typeface="Arial"/>
                        </a:rPr>
                        <a:t>CompDose</a:t>
                      </a:r>
                      <a:r>
                        <a:rPr kumimoji="0" lang="en-GB" sz="1600" b="0" i="0" u="none" strike="noStrike" cap="none" normalizeH="0" baseline="0" dirty="0">
                          <a:ln>
                            <a:noFill/>
                          </a:ln>
                          <a:solidFill>
                            <a:srgbClr val="000000"/>
                          </a:solidFill>
                          <a:effectLst/>
                          <a:latin typeface="Arial"/>
                          <a:ea typeface="Times New Roman" charset="0"/>
                          <a:cs typeface="Arial"/>
                        </a:rPr>
                        <a:t> = 0</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44926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Sugar level stable (r2 = r1)</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err="1">
                          <a:ln>
                            <a:noFill/>
                          </a:ln>
                          <a:solidFill>
                            <a:srgbClr val="000000"/>
                          </a:solidFill>
                          <a:effectLst/>
                          <a:latin typeface="Arial"/>
                          <a:ea typeface="Times New Roman" charset="0"/>
                          <a:cs typeface="Arial"/>
                        </a:rPr>
                        <a:t>CompDose</a:t>
                      </a:r>
                      <a:r>
                        <a:rPr kumimoji="0" lang="en-GB" sz="1600" b="0" i="0" u="none" strike="noStrike" cap="none" normalizeH="0" baseline="0" dirty="0">
                          <a:ln>
                            <a:noFill/>
                          </a:ln>
                          <a:solidFill>
                            <a:srgbClr val="000000"/>
                          </a:solidFill>
                          <a:effectLst/>
                          <a:latin typeface="Arial"/>
                          <a:ea typeface="Times New Roman" charset="0"/>
                          <a:cs typeface="Arial"/>
                        </a:rPr>
                        <a:t> = 0</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r h="44926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Sugar level increasing and rate of increase decreasing </a:t>
                      </a:r>
                      <a:br>
                        <a:rPr kumimoji="0" lang="en-GB" sz="1600" b="0" i="0" u="none" strike="noStrike" cap="none" normalizeH="0" baseline="0" dirty="0">
                          <a:ln>
                            <a:noFill/>
                          </a:ln>
                          <a:solidFill>
                            <a:srgbClr val="000000"/>
                          </a:solidFill>
                          <a:effectLst/>
                          <a:latin typeface="Arial"/>
                          <a:ea typeface="Times New Roman" charset="0"/>
                          <a:cs typeface="Arial"/>
                        </a:rPr>
                      </a:br>
                      <a:r>
                        <a:rPr kumimoji="0" lang="en-GB" sz="1600" b="0" i="0" u="none" strike="noStrike" cap="none" normalizeH="0" baseline="0" dirty="0">
                          <a:ln>
                            <a:noFill/>
                          </a:ln>
                          <a:solidFill>
                            <a:srgbClr val="000000"/>
                          </a:solidFill>
                          <a:effectLst/>
                          <a:latin typeface="Arial"/>
                          <a:ea typeface="Times New Roman" charset="0"/>
                          <a:cs typeface="Arial"/>
                        </a:rPr>
                        <a:t>((r2 – r1) &lt; (r1 – r0))</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err="1">
                          <a:ln>
                            <a:noFill/>
                          </a:ln>
                          <a:solidFill>
                            <a:srgbClr val="000000"/>
                          </a:solidFill>
                          <a:effectLst/>
                          <a:latin typeface="Arial"/>
                          <a:ea typeface="Times New Roman" charset="0"/>
                          <a:cs typeface="Arial"/>
                        </a:rPr>
                        <a:t>CompDose</a:t>
                      </a:r>
                      <a:r>
                        <a:rPr kumimoji="0" lang="en-GB" sz="1600" b="0" i="0" u="none" strike="noStrike" cap="none" normalizeH="0" baseline="0" dirty="0">
                          <a:ln>
                            <a:noFill/>
                          </a:ln>
                          <a:solidFill>
                            <a:srgbClr val="000000"/>
                          </a:solidFill>
                          <a:effectLst/>
                          <a:latin typeface="Arial"/>
                          <a:ea typeface="Times New Roman" charset="0"/>
                          <a:cs typeface="Arial"/>
                        </a:rPr>
                        <a:t> = 0</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3"/>
                  </a:ext>
                </a:extLst>
              </a:tr>
              <a:tr h="609600">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Sugar level increasing and rate of increase stable or increasing </a:t>
                      </a:r>
                      <a:br>
                        <a:rPr kumimoji="0" lang="en-GB" sz="1600" b="0" i="0" u="none" strike="noStrike" cap="none" normalizeH="0" baseline="0" dirty="0">
                          <a:ln>
                            <a:noFill/>
                          </a:ln>
                          <a:solidFill>
                            <a:srgbClr val="000000"/>
                          </a:solidFill>
                          <a:effectLst/>
                          <a:latin typeface="Arial"/>
                          <a:ea typeface="Times New Roman" charset="0"/>
                          <a:cs typeface="Arial"/>
                        </a:rPr>
                      </a:br>
                      <a:r>
                        <a:rPr kumimoji="0" lang="en-GB" sz="1600" b="0" i="0" u="none" strike="noStrike" cap="none" normalizeH="0" baseline="0" dirty="0">
                          <a:ln>
                            <a:noFill/>
                          </a:ln>
                          <a:solidFill>
                            <a:srgbClr val="000000"/>
                          </a:solidFill>
                          <a:effectLst/>
                          <a:latin typeface="Arial"/>
                          <a:ea typeface="Times New Roman" charset="0"/>
                          <a:cs typeface="Arial"/>
                        </a:rPr>
                        <a:t>((r2 – r1) ≥ (r1 – r0))</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err="1">
                          <a:ln>
                            <a:noFill/>
                          </a:ln>
                          <a:solidFill>
                            <a:srgbClr val="000000"/>
                          </a:solidFill>
                          <a:effectLst/>
                          <a:latin typeface="Arial"/>
                          <a:ea typeface="Times New Roman" charset="0"/>
                          <a:cs typeface="Arial"/>
                        </a:rPr>
                        <a:t>CompDose</a:t>
                      </a:r>
                      <a:r>
                        <a:rPr kumimoji="0" lang="en-GB" sz="1600" b="0" i="0" u="none" strike="noStrike" cap="none" normalizeH="0" baseline="0" dirty="0">
                          <a:ln>
                            <a:noFill/>
                          </a:ln>
                          <a:solidFill>
                            <a:srgbClr val="000000"/>
                          </a:solidFill>
                          <a:effectLst/>
                          <a:latin typeface="Arial"/>
                          <a:ea typeface="Times New Roman" charset="0"/>
                          <a:cs typeface="Arial"/>
                        </a:rPr>
                        <a:t> = </a:t>
                      </a:r>
                      <a:br>
                        <a:rPr kumimoji="0" lang="en-GB" sz="1600" b="0" i="0" u="none" strike="noStrike" cap="none" normalizeH="0" baseline="0" dirty="0">
                          <a:ln>
                            <a:noFill/>
                          </a:ln>
                          <a:solidFill>
                            <a:srgbClr val="000000"/>
                          </a:solidFill>
                          <a:effectLst/>
                          <a:latin typeface="Arial"/>
                          <a:ea typeface="Times New Roman" charset="0"/>
                          <a:cs typeface="Arial"/>
                        </a:rPr>
                      </a:br>
                      <a:r>
                        <a:rPr kumimoji="0" lang="en-GB" sz="1600" b="0" i="0" u="none" strike="noStrike" cap="none" normalizeH="0" baseline="0" dirty="0">
                          <a:ln>
                            <a:noFill/>
                          </a:ln>
                          <a:solidFill>
                            <a:srgbClr val="000000"/>
                          </a:solidFill>
                          <a:effectLst/>
                          <a:latin typeface="Arial"/>
                          <a:ea typeface="Times New Roman" charset="0"/>
                          <a:cs typeface="Arial"/>
                        </a:rPr>
                        <a:t>      round ((r2 – r1)/4)</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If rounded result = 0 then </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err="1">
                          <a:ln>
                            <a:noFill/>
                          </a:ln>
                          <a:solidFill>
                            <a:srgbClr val="000000"/>
                          </a:solidFill>
                          <a:effectLst/>
                          <a:latin typeface="Arial"/>
                          <a:ea typeface="Times New Roman" charset="0"/>
                          <a:cs typeface="Arial"/>
                        </a:rPr>
                        <a:t>CompDose</a:t>
                      </a:r>
                      <a:r>
                        <a:rPr kumimoji="0" lang="en-GB" sz="1600" b="0" i="0" u="none" strike="noStrike" cap="none" normalizeH="0" baseline="0" dirty="0">
                          <a:ln>
                            <a:noFill/>
                          </a:ln>
                          <a:solidFill>
                            <a:srgbClr val="000000"/>
                          </a:solidFill>
                          <a:effectLst/>
                          <a:latin typeface="Arial"/>
                          <a:ea typeface="Times New Roman" charset="0"/>
                          <a:cs typeface="Arial"/>
                        </a:rPr>
                        <a:t> = </a:t>
                      </a:r>
                      <a:r>
                        <a:rPr kumimoji="0" lang="en-GB" sz="1600" b="0" i="0" u="none" strike="noStrike" cap="none" normalizeH="0" baseline="0" dirty="0" err="1">
                          <a:ln>
                            <a:noFill/>
                          </a:ln>
                          <a:solidFill>
                            <a:srgbClr val="000000"/>
                          </a:solidFill>
                          <a:effectLst/>
                          <a:latin typeface="Arial"/>
                          <a:ea typeface="Times New Roman" charset="0"/>
                          <a:cs typeface="Arial"/>
                        </a:rPr>
                        <a:t>MinimumDose</a:t>
                      </a:r>
                      <a:endParaRPr kumimoji="0" lang="en-GB" sz="1600" b="0" i="0" u="none" strike="noStrike" cap="none" normalizeH="0" baseline="0" dirty="0">
                        <a:ln>
                          <a:noFill/>
                        </a:ln>
                        <a:solidFill>
                          <a:srgbClr val="000000"/>
                        </a:solidFill>
                        <a:effectLst/>
                        <a:latin typeface="Arial"/>
                        <a:ea typeface="Times New Roman" charset="0"/>
                        <a:cs typeface="Arial"/>
                      </a:endParaRP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5328086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en-GB"/>
              <a:t>Use cases</a:t>
            </a:r>
          </a:p>
        </p:txBody>
      </p:sp>
      <p:sp>
        <p:nvSpPr>
          <p:cNvPr id="48131" name="Rectangle 3"/>
          <p:cNvSpPr>
            <a:spLocks noGrp="1" noChangeArrowheads="1"/>
          </p:cNvSpPr>
          <p:nvPr>
            <p:ph idx="1"/>
          </p:nvPr>
        </p:nvSpPr>
        <p:spPr/>
        <p:txBody>
          <a:bodyPr/>
          <a:lstStyle/>
          <a:p>
            <a:r>
              <a:rPr lang="en-GB" dirty="0"/>
              <a:t>Use-cases are a kind of scenario that are included in the UML. </a:t>
            </a:r>
          </a:p>
          <a:p>
            <a:r>
              <a:rPr lang="en-GB" dirty="0"/>
              <a:t>Use cases identify the actors in an interaction and which describe the interaction itself.</a:t>
            </a:r>
          </a:p>
          <a:p>
            <a:r>
              <a:rPr lang="en-GB" dirty="0"/>
              <a:t>A set of use cases should describe all possible interactions with the system.</a:t>
            </a:r>
          </a:p>
          <a:p>
            <a:r>
              <a:rPr lang="en-GB" dirty="0"/>
              <a:t>High-level graphical model supplemented by more detailed tabular description (see Chapter 5).</a:t>
            </a:r>
          </a:p>
          <a:p>
            <a:r>
              <a:rPr lang="en-GB" dirty="0"/>
              <a:t>UML sequence diagrams may be used to add detail to use-cases by showing the sequence of event processing in the system.</a:t>
            </a:r>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62</a:t>
            </a:fld>
            <a:endParaRPr lang="en-US"/>
          </a:p>
        </p:txBody>
      </p:sp>
    </p:spTree>
    <p:extLst>
      <p:ext uri="{BB962C8B-B14F-4D97-AF65-F5344CB8AC3E}">
        <p14:creationId xmlns:p14="http://schemas.microsoft.com/office/powerpoint/2010/main" val="14779660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pPr eaLnBrk="1" hangingPunct="1"/>
            <a:r>
              <a:rPr lang="en-US" dirty="0"/>
              <a:t>Use cases for the </a:t>
            </a:r>
            <a:r>
              <a:rPr lang="en-GB" dirty="0"/>
              <a:t>Mentcare system</a:t>
            </a:r>
            <a:endParaRPr lang="en-US" dirty="0"/>
          </a:p>
        </p:txBody>
      </p:sp>
      <p:sp>
        <p:nvSpPr>
          <p:cNvPr id="6" name="Footer Placeholder 5"/>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63</a:t>
            </a:fld>
            <a:endParaRPr lang="en-US"/>
          </a:p>
        </p:txBody>
      </p:sp>
      <p:pic>
        <p:nvPicPr>
          <p:cNvPr id="4" name="Picture 3" descr="4.15 UseCases.eps"/>
          <p:cNvPicPr>
            <a:picLocks noChangeAspect="1"/>
          </p:cNvPicPr>
          <p:nvPr/>
        </p:nvPicPr>
        <p:blipFill>
          <a:blip r:embed="rId2"/>
          <a:stretch>
            <a:fillRect/>
          </a:stretch>
        </p:blipFill>
        <p:spPr>
          <a:xfrm>
            <a:off x="1447799" y="1828800"/>
            <a:ext cx="6555509" cy="3886200"/>
          </a:xfrm>
          <a:prstGeom prst="rect">
            <a:avLst/>
          </a:prstGeom>
        </p:spPr>
      </p:pic>
    </p:spTree>
    <p:extLst>
      <p:ext uri="{BB962C8B-B14F-4D97-AF65-F5344CB8AC3E}">
        <p14:creationId xmlns:p14="http://schemas.microsoft.com/office/powerpoint/2010/main" val="30022237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noFill/>
          <a:ln/>
        </p:spPr>
        <p:txBody>
          <a:bodyPr lIns="90487" tIns="44450" rIns="90487" bIns="44450"/>
          <a:lstStyle/>
          <a:p>
            <a:r>
              <a:rPr lang="en-GB" dirty="0"/>
              <a:t>The software requirements document</a:t>
            </a:r>
          </a:p>
        </p:txBody>
      </p:sp>
      <p:sp>
        <p:nvSpPr>
          <p:cNvPr id="16387" name="Rectangle 3"/>
          <p:cNvSpPr>
            <a:spLocks noGrp="1" noChangeArrowheads="1"/>
          </p:cNvSpPr>
          <p:nvPr>
            <p:ph idx="1"/>
          </p:nvPr>
        </p:nvSpPr>
        <p:spPr>
          <a:noFill/>
          <a:ln/>
        </p:spPr>
        <p:txBody>
          <a:bodyPr lIns="90487" tIns="44450" rIns="90487" bIns="44450"/>
          <a:lstStyle/>
          <a:p>
            <a:r>
              <a:rPr lang="en-GB" dirty="0"/>
              <a:t>The software requirements document is the official statement of what is required of the system developers.</a:t>
            </a:r>
          </a:p>
          <a:p>
            <a:r>
              <a:rPr lang="en-GB" dirty="0"/>
              <a:t>Should include both a definition of user requirements and a specification of the system requirements.</a:t>
            </a:r>
          </a:p>
          <a:p>
            <a:r>
              <a:rPr lang="en-GB" dirty="0"/>
              <a:t>It is NOT a design document. As far as possible, it should set of WHAT the system should do rather than HOW it should do it.</a:t>
            </a:r>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64</a:t>
            </a:fld>
            <a:endParaRPr lang="en-US"/>
          </a:p>
        </p:txBody>
      </p:sp>
    </p:spTree>
    <p:extLst>
      <p:ext uri="{BB962C8B-B14F-4D97-AF65-F5344CB8AC3E}">
        <p14:creationId xmlns:p14="http://schemas.microsoft.com/office/powerpoint/2010/main" val="36044916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pPr eaLnBrk="1" hangingPunct="1"/>
            <a:r>
              <a:rPr lang="en-US" dirty="0"/>
              <a:t>Users of a requirements document</a:t>
            </a:r>
            <a:r>
              <a:rPr lang="en-GB" dirty="0"/>
              <a:t> </a:t>
            </a:r>
            <a:endParaRPr lang="en-US" dirty="0"/>
          </a:p>
        </p:txBody>
      </p:sp>
      <p:sp>
        <p:nvSpPr>
          <p:cNvPr id="6" name="Footer Placeholder 5"/>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65</a:t>
            </a:fld>
            <a:endParaRPr lang="en-US"/>
          </a:p>
        </p:txBody>
      </p:sp>
      <p:pic>
        <p:nvPicPr>
          <p:cNvPr id="4" name="Picture 3" descr="4.6 ReqDocUsers.eps"/>
          <p:cNvPicPr>
            <a:picLocks noChangeAspect="1"/>
          </p:cNvPicPr>
          <p:nvPr/>
        </p:nvPicPr>
        <p:blipFill>
          <a:blip r:embed="rId2"/>
          <a:stretch>
            <a:fillRect/>
          </a:stretch>
        </p:blipFill>
        <p:spPr>
          <a:xfrm>
            <a:off x="2514600" y="1486176"/>
            <a:ext cx="3810000" cy="4870174"/>
          </a:xfrm>
          <a:prstGeom prst="rect">
            <a:avLst/>
          </a:prstGeom>
        </p:spPr>
      </p:pic>
    </p:spTree>
    <p:extLst>
      <p:ext uri="{BB962C8B-B14F-4D97-AF65-F5344CB8AC3E}">
        <p14:creationId xmlns:p14="http://schemas.microsoft.com/office/powerpoint/2010/main" val="741810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document variability</a:t>
            </a:r>
          </a:p>
        </p:txBody>
      </p:sp>
      <p:sp>
        <p:nvSpPr>
          <p:cNvPr id="3" name="Content Placeholder 2"/>
          <p:cNvSpPr>
            <a:spLocks noGrp="1"/>
          </p:cNvSpPr>
          <p:nvPr>
            <p:ph idx="1"/>
          </p:nvPr>
        </p:nvSpPr>
        <p:spPr/>
        <p:txBody>
          <a:bodyPr/>
          <a:lstStyle/>
          <a:p>
            <a:r>
              <a:rPr lang="en-US" dirty="0"/>
              <a:t>Information in requirements document depends on type of system and the approach to development used.</a:t>
            </a:r>
          </a:p>
          <a:p>
            <a:r>
              <a:rPr lang="en-US" dirty="0"/>
              <a:t>Systems developed incrementally will, typically, have less detail in the requirements document.</a:t>
            </a:r>
          </a:p>
          <a:p>
            <a:r>
              <a:rPr lang="en-US" dirty="0"/>
              <a:t>Requirements documents standards have been designed e.g. IEEE standard. These are mostly applicable to the requirements for large systems engineering projects.</a:t>
            </a:r>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66</a:t>
            </a:fld>
            <a:endParaRPr lang="en-US"/>
          </a:p>
        </p:txBody>
      </p:sp>
    </p:spTree>
    <p:extLst>
      <p:ext uri="{BB962C8B-B14F-4D97-AF65-F5344CB8AC3E}">
        <p14:creationId xmlns:p14="http://schemas.microsoft.com/office/powerpoint/2010/main" val="39028275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176213" y="206375"/>
            <a:ext cx="7367587" cy="1089025"/>
          </a:xfrm>
        </p:spPr>
        <p:txBody>
          <a:bodyPr/>
          <a:lstStyle/>
          <a:p>
            <a:pPr eaLnBrk="1" hangingPunct="1"/>
            <a:r>
              <a:rPr lang="en-US" dirty="0"/>
              <a:t>The structure of a requirements</a:t>
            </a:r>
            <a:r>
              <a:rPr lang="en-US" b="1" dirty="0"/>
              <a:t> </a:t>
            </a:r>
            <a:r>
              <a:rPr lang="en-US" dirty="0"/>
              <a:t>document</a:t>
            </a:r>
            <a:r>
              <a:rPr lang="en-GB" dirty="0"/>
              <a:t> </a:t>
            </a:r>
            <a:endParaRPr lang="en-US" dirty="0"/>
          </a:p>
        </p:txBody>
      </p:sp>
      <p:sp>
        <p:nvSpPr>
          <p:cNvPr id="6" name="Footer Placeholder 5"/>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67</a:t>
            </a:fld>
            <a:endParaRPr lang="en-US"/>
          </a:p>
        </p:txBody>
      </p:sp>
      <p:graphicFrame>
        <p:nvGraphicFramePr>
          <p:cNvPr id="4" name="Table 3"/>
          <p:cNvGraphicFramePr>
            <a:graphicFrameLocks noGrp="1"/>
          </p:cNvGraphicFramePr>
          <p:nvPr/>
        </p:nvGraphicFramePr>
        <p:xfrm>
          <a:off x="762000" y="1828800"/>
          <a:ext cx="7924800" cy="4480560"/>
        </p:xfrm>
        <a:graphic>
          <a:graphicData uri="http://schemas.openxmlformats.org/drawingml/2006/table">
            <a:tbl>
              <a:tblPr/>
              <a:tblGrid>
                <a:gridCol w="1905000">
                  <a:extLst>
                    <a:ext uri="{9D8B030D-6E8A-4147-A177-3AD203B41FA5}">
                      <a16:colId xmlns:a16="http://schemas.microsoft.com/office/drawing/2014/main" val="20000"/>
                    </a:ext>
                  </a:extLst>
                </a:gridCol>
                <a:gridCol w="6019800">
                  <a:extLst>
                    <a:ext uri="{9D8B030D-6E8A-4147-A177-3AD203B41FA5}">
                      <a16:colId xmlns:a16="http://schemas.microsoft.com/office/drawing/2014/main" val="20001"/>
                    </a:ext>
                  </a:extLst>
                </a:gridCol>
              </a:tblGrid>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rgbClr val="000000"/>
                          </a:solidFill>
                          <a:effectLst/>
                          <a:latin typeface="Arial" charset="0"/>
                          <a:ea typeface="Times New Roman" charset="0"/>
                          <a:cs typeface="Times New Roman" charset="0"/>
                        </a:rPr>
                        <a:t>Chapter</a:t>
                      </a:r>
                      <a:endParaRPr kumimoji="0" lang="en-GB" sz="1400" b="1"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rgbClr val="000000"/>
                          </a:solidFill>
                          <a:effectLst/>
                          <a:latin typeface="Arial" charset="0"/>
                          <a:ea typeface="Times New Roman" charset="0"/>
                          <a:cs typeface="Times New Roman" charset="0"/>
                        </a:rPr>
                        <a:t>Description</a:t>
                      </a:r>
                      <a:endParaRPr kumimoji="0" lang="en-GB" sz="1400" b="1" i="0" u="none" strike="noStrike" cap="none" normalizeH="0" baseline="0" dirty="0">
                        <a:ln>
                          <a:noFill/>
                        </a:ln>
                        <a:solidFill>
                          <a:srgbClr val="000000"/>
                        </a:solidFill>
                        <a:effectLst/>
                        <a:latin typeface="Arial" charset="0"/>
                        <a:ea typeface="Times New Roman" charset="0"/>
                        <a:cs typeface="Times New Roman" charset="0"/>
                      </a:endParaRPr>
                    </a:p>
                  </a:txBody>
                  <a:tcPr marL="54610" marR="54610"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Preface</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This should define the expected readership of the document and describe its version history, including a rationale for the creation of a new version and a summary of the changes made in each version. </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Introduction</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This should describe the need for the system. It should briefly describe the system’s functions and explain how it will work with other systems. It should also describe how the system fits into the overall business or strategic objectives of the organization commissioning the software.</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Glossary</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This should define the technical terms used in the document. You should not make assumptions about the experience or expertise of the reader.</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3"/>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User requirements definition</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Here, you describe the services provided for the user. The nonfunctional system requirements should also be described in this section. This description may use natural language, diagrams, or other notations that are understandable to customers. Product and process standards that must be followed should be specified.</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4"/>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System architecture</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Arial" charset="0"/>
                          <a:ea typeface="Times New Roman" charset="0"/>
                          <a:cs typeface="Times New Roman" charset="0"/>
                        </a:rPr>
                        <a:t>This chapter should present a high-level overview of the anticipated system architecture, showing the distribution of functions across system modules. Architectural components that are reused should be highlighted.</a:t>
                      </a:r>
                      <a:endParaRPr kumimoji="0" lang="en-GB" sz="1400" b="0" i="0" u="none" strike="noStrike" cap="none" normalizeH="0" baseline="0" dirty="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5"/>
                  </a:ext>
                </a:extLst>
              </a:tr>
            </a:tbl>
          </a:graphicData>
        </a:graphic>
      </p:graphicFrame>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081A5D65-0FDF-45A2-B733-0E59AFB27979}"/>
                  </a:ext>
                </a:extLst>
              </p14:cNvPr>
              <p14:cNvContentPartPr/>
              <p14:nvPr/>
            </p14:nvContentPartPr>
            <p14:xfrm>
              <a:off x="304920" y="1511280"/>
              <a:ext cx="1022760" cy="1143360"/>
            </p14:xfrm>
          </p:contentPart>
        </mc:Choice>
        <mc:Fallback>
          <p:pic>
            <p:nvPicPr>
              <p:cNvPr id="2" name="Ink 1">
                <a:extLst>
                  <a:ext uri="{FF2B5EF4-FFF2-40B4-BE49-F238E27FC236}">
                    <a16:creationId xmlns:a16="http://schemas.microsoft.com/office/drawing/2014/main" id="{081A5D65-0FDF-45A2-B733-0E59AFB27979}"/>
                  </a:ext>
                </a:extLst>
              </p:cNvPr>
              <p:cNvPicPr/>
              <p:nvPr/>
            </p:nvPicPr>
            <p:blipFill>
              <a:blip r:embed="rId3"/>
              <a:stretch>
                <a:fillRect/>
              </a:stretch>
            </p:blipFill>
            <p:spPr>
              <a:xfrm>
                <a:off x="295560" y="1501920"/>
                <a:ext cx="1041480" cy="1162080"/>
              </a:xfrm>
              <a:prstGeom prst="rect">
                <a:avLst/>
              </a:prstGeom>
            </p:spPr>
          </p:pic>
        </mc:Fallback>
      </mc:AlternateContent>
    </p:spTree>
    <p:extLst>
      <p:ext uri="{BB962C8B-B14F-4D97-AF65-F5344CB8AC3E}">
        <p14:creationId xmlns:p14="http://schemas.microsoft.com/office/powerpoint/2010/main" val="1521941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structure of a requirements document</a:t>
            </a:r>
            <a:r>
              <a:rPr lang="en-GB" dirty="0"/>
              <a:t> </a:t>
            </a:r>
            <a:endParaRPr lang="en-US" dirty="0"/>
          </a:p>
        </p:txBody>
      </p:sp>
      <p:graphicFrame>
        <p:nvGraphicFramePr>
          <p:cNvPr id="4" name="Content Placeholder 3"/>
          <p:cNvGraphicFramePr>
            <a:graphicFrameLocks noGrp="1"/>
          </p:cNvGraphicFramePr>
          <p:nvPr>
            <p:ph idx="1"/>
          </p:nvPr>
        </p:nvGraphicFramePr>
        <p:xfrm>
          <a:off x="457200" y="1676400"/>
          <a:ext cx="8229600" cy="4680813"/>
        </p:xfrm>
        <a:graphic>
          <a:graphicData uri="http://schemas.openxmlformats.org/drawingml/2006/table">
            <a:tbl>
              <a:tblPr firstRow="1" bandRow="1">
                <a:tableStyleId>{5C22544A-7EE6-4342-B048-85BDC9FD1C3A}</a:tableStyleId>
              </a:tblPr>
              <a:tblGrid>
                <a:gridCol w="1676400">
                  <a:extLst>
                    <a:ext uri="{9D8B030D-6E8A-4147-A177-3AD203B41FA5}">
                      <a16:colId xmlns:a16="http://schemas.microsoft.com/office/drawing/2014/main" val="20000"/>
                    </a:ext>
                  </a:extLst>
                </a:gridCol>
                <a:gridCol w="6553200">
                  <a:extLst>
                    <a:ext uri="{9D8B030D-6E8A-4147-A177-3AD203B41FA5}">
                      <a16:colId xmlns:a16="http://schemas.microsoft.com/office/drawing/2014/main" val="20001"/>
                    </a:ext>
                  </a:extLst>
                </a:gridCol>
              </a:tblGrid>
              <a:tr h="319976">
                <a:tc>
                  <a:txBody>
                    <a:bodyPr/>
                    <a:lstStyle/>
                    <a:p>
                      <a:r>
                        <a:rPr lang="en-US" sz="1400" dirty="0">
                          <a:solidFill>
                            <a:schemeClr val="tx1"/>
                          </a:solidFill>
                          <a:latin typeface="Arial"/>
                          <a:cs typeface="Arial"/>
                        </a:rPr>
                        <a:t>Chapter</a:t>
                      </a:r>
                    </a:p>
                  </a:txBody>
                  <a:tcPr/>
                </a:tc>
                <a:tc>
                  <a:txBody>
                    <a:bodyPr/>
                    <a:lstStyle/>
                    <a:p>
                      <a:r>
                        <a:rPr lang="en-US" sz="1400" dirty="0">
                          <a:solidFill>
                            <a:schemeClr val="tx1"/>
                          </a:solidFill>
                          <a:latin typeface="Arial"/>
                          <a:cs typeface="Arial"/>
                        </a:rPr>
                        <a:t>Description</a:t>
                      </a:r>
                    </a:p>
                  </a:txBody>
                  <a:tcPr/>
                </a:tc>
                <a:extLst>
                  <a:ext uri="{0D108BD9-81ED-4DB2-BD59-A6C34878D82A}">
                    <a16:rowId xmlns:a16="http://schemas.microsoft.com/office/drawing/2014/main" val="10000"/>
                  </a:ext>
                </a:extLst>
              </a:tr>
              <a:tr h="698907">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Arial"/>
                          <a:ea typeface="Times New Roman" charset="0"/>
                          <a:cs typeface="Arial"/>
                        </a:rPr>
                        <a:t>System requirements specification</a:t>
                      </a:r>
                      <a:endParaRPr kumimoji="0" lang="en-GB" sz="1400" b="0" i="0" u="none" strike="noStrike" cap="none" normalizeH="0" baseline="0" dirty="0">
                        <a:ln>
                          <a:noFill/>
                        </a:ln>
                        <a:solidFill>
                          <a:srgbClr val="000000"/>
                        </a:solidFill>
                        <a:effectLst/>
                        <a:latin typeface="Arial"/>
                        <a:ea typeface="Times New Roman" charset="0"/>
                        <a:cs typeface="Arial"/>
                      </a:endParaRPr>
                    </a:p>
                  </a:txBody>
                  <a:tcPr marL="54610" marR="54610" marT="0" marB="91440" horzOverflow="overflow"/>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a:ea typeface="Times New Roman" charset="0"/>
                          <a:cs typeface="Arial"/>
                        </a:rPr>
                        <a:t>This should describe the functional and nonfunctional requirements in more detail. If necessary, further detail may also be added to the nonfunctional requirements. Interfaces to other systems may be defined.</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extLst>
                  <a:ext uri="{0D108BD9-81ED-4DB2-BD59-A6C34878D82A}">
                    <a16:rowId xmlns:a16="http://schemas.microsoft.com/office/drawing/2014/main" val="10001"/>
                  </a:ext>
                </a:extLst>
              </a:tr>
              <a:tr h="815281">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a:ea typeface="Times New Roman" charset="0"/>
                          <a:cs typeface="Arial"/>
                        </a:rPr>
                        <a:t>System models</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a:ea typeface="Times New Roman" charset="0"/>
                          <a:cs typeface="Arial"/>
                        </a:rPr>
                        <a:t>This might include graphical system models showing the relationships between the system components and the system and its environment. Examples of possible models are object models, data-flow models, or semantic data models. </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extLst>
                  <a:ext uri="{0D108BD9-81ED-4DB2-BD59-A6C34878D82A}">
                    <a16:rowId xmlns:a16="http://schemas.microsoft.com/office/drawing/2014/main" val="10002"/>
                  </a:ext>
                </a:extLst>
              </a:tr>
              <a:tr h="999377">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a:ea typeface="Times New Roman" charset="0"/>
                          <a:cs typeface="Arial"/>
                        </a:rPr>
                        <a:t>System evolution</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a:ea typeface="Times New Roman" charset="0"/>
                          <a:cs typeface="Arial"/>
                        </a:rPr>
                        <a:t>This should describe the fundamental assumptions on which the system is based, and any anticipated changes due to hardware evolution, changing user needs, and so on. This section is useful for system designers as it may help them avoid design decisions that would constrain likely future changes to the system.</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extLst>
                  <a:ext uri="{0D108BD9-81ED-4DB2-BD59-A6C34878D82A}">
                    <a16:rowId xmlns:a16="http://schemas.microsoft.com/office/drawing/2014/main" val="10003"/>
                  </a:ext>
                </a:extLst>
              </a:tr>
              <a:tr h="118347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a:ea typeface="Times New Roman" charset="0"/>
                          <a:cs typeface="Arial"/>
                        </a:rPr>
                        <a:t>Appendices</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a:ea typeface="Times New Roman" charset="0"/>
                          <a:cs typeface="Arial"/>
                        </a:rPr>
                        <a:t>These should provide detailed, specific information that is related to the application being developed; for example, hardware and database descriptions. Hardware requirements define the minimal and optimal configurations for the system. Database requirements define the logical organization of the data used by the system and the relationships between data. </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extLst>
                  <a:ext uri="{0D108BD9-81ED-4DB2-BD59-A6C34878D82A}">
                    <a16:rowId xmlns:a16="http://schemas.microsoft.com/office/drawing/2014/main" val="10004"/>
                  </a:ext>
                </a:extLst>
              </a:tr>
              <a:tr h="631186">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a:ea typeface="Times New Roman" charset="0"/>
                          <a:cs typeface="Arial"/>
                        </a:rPr>
                        <a:t>Index</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Arial"/>
                          <a:ea typeface="Times New Roman" charset="0"/>
                          <a:cs typeface="Arial"/>
                        </a:rPr>
                        <a:t>Several indexes to the document may be included. As well as a normal alphabetic index, there may be an index of diagrams, an index of functions, and so on.</a:t>
                      </a:r>
                      <a:endParaRPr kumimoji="0" lang="en-GB" sz="1400" b="0" i="0" u="none" strike="noStrike" cap="none" normalizeH="0" baseline="0" dirty="0">
                        <a:ln>
                          <a:noFill/>
                        </a:ln>
                        <a:solidFill>
                          <a:srgbClr val="000000"/>
                        </a:solidFill>
                        <a:effectLst/>
                        <a:latin typeface="Arial"/>
                        <a:ea typeface="Times New Roman" charset="0"/>
                        <a:cs typeface="Arial"/>
                      </a:endParaRPr>
                    </a:p>
                  </a:txBody>
                  <a:tcPr marL="54610" marR="54610" marT="0" marB="91440" horzOverflow="overflow"/>
                </a:tc>
                <a:extLst>
                  <a:ext uri="{0D108BD9-81ED-4DB2-BD59-A6C34878D82A}">
                    <a16:rowId xmlns:a16="http://schemas.microsoft.com/office/drawing/2014/main" val="10005"/>
                  </a:ext>
                </a:extLst>
              </a:tr>
            </a:tbl>
          </a:graphicData>
        </a:graphic>
      </p:graphicFrame>
      <p:sp>
        <p:nvSpPr>
          <p:cNvPr id="6" name="Footer Placeholder 5"/>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68</a:t>
            </a:fld>
            <a:endParaRPr lang="en-US"/>
          </a:p>
        </p:txBody>
      </p:sp>
      <mc:AlternateContent xmlns:mc="http://schemas.openxmlformats.org/markup-compatibility/2006">
        <mc:Choice xmlns:p14="http://schemas.microsoft.com/office/powerpoint/2010/main" Requires="p14">
          <p:contentPart p14:bwMode="auto" r:id="rId2">
            <p14:nvContentPartPr>
              <p14:cNvPr id="3" name="Ink 2">
                <a:extLst>
                  <a:ext uri="{FF2B5EF4-FFF2-40B4-BE49-F238E27FC236}">
                    <a16:creationId xmlns:a16="http://schemas.microsoft.com/office/drawing/2014/main" id="{E15EF851-9E55-4E76-AF9F-107590B83A79}"/>
                  </a:ext>
                </a:extLst>
              </p14:cNvPr>
              <p14:cNvContentPartPr/>
              <p14:nvPr/>
            </p14:nvContentPartPr>
            <p14:xfrm>
              <a:off x="101520" y="1193760"/>
              <a:ext cx="883080" cy="1283040"/>
            </p14:xfrm>
          </p:contentPart>
        </mc:Choice>
        <mc:Fallback>
          <p:pic>
            <p:nvPicPr>
              <p:cNvPr id="3" name="Ink 2">
                <a:extLst>
                  <a:ext uri="{FF2B5EF4-FFF2-40B4-BE49-F238E27FC236}">
                    <a16:creationId xmlns:a16="http://schemas.microsoft.com/office/drawing/2014/main" id="{E15EF851-9E55-4E76-AF9F-107590B83A79}"/>
                  </a:ext>
                </a:extLst>
              </p:cNvPr>
              <p:cNvPicPr/>
              <p:nvPr/>
            </p:nvPicPr>
            <p:blipFill>
              <a:blip r:embed="rId3"/>
              <a:stretch>
                <a:fillRect/>
              </a:stretch>
            </p:blipFill>
            <p:spPr>
              <a:xfrm>
                <a:off x="92160" y="1184400"/>
                <a:ext cx="901800" cy="1301760"/>
              </a:xfrm>
              <a:prstGeom prst="rect">
                <a:avLst/>
              </a:prstGeom>
            </p:spPr>
          </p:pic>
        </mc:Fallback>
      </mc:AlternateContent>
    </p:spTree>
    <p:extLst>
      <p:ext uri="{BB962C8B-B14F-4D97-AF65-F5344CB8AC3E}">
        <p14:creationId xmlns:p14="http://schemas.microsoft.com/office/powerpoint/2010/main" val="2269001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7244" y="2348880"/>
            <a:ext cx="8239555" cy="1143000"/>
          </a:xfrm>
        </p:spPr>
        <p:txBody>
          <a:bodyPr/>
          <a:lstStyle/>
          <a:p>
            <a:pPr algn="ctr"/>
            <a:r>
              <a:rPr lang="en-US" dirty="0"/>
              <a:t>Requirements validation</a:t>
            </a:r>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69</a:t>
            </a:fld>
            <a:endParaRPr lang="en-US"/>
          </a:p>
        </p:txBody>
      </p:sp>
    </p:spTree>
    <p:extLst>
      <p:ext uri="{BB962C8B-B14F-4D97-AF65-F5344CB8AC3E}">
        <p14:creationId xmlns:p14="http://schemas.microsoft.com/office/powerpoint/2010/main" val="14203454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noFill/>
          <a:ln/>
        </p:spPr>
        <p:txBody>
          <a:bodyPr lIns="90487" tIns="44450" rIns="90487" bIns="44450"/>
          <a:lstStyle/>
          <a:p>
            <a:r>
              <a:rPr lang="en-GB"/>
              <a:t>Requirements engineering</a:t>
            </a:r>
          </a:p>
        </p:txBody>
      </p:sp>
      <p:sp>
        <p:nvSpPr>
          <p:cNvPr id="7171" name="Rectangle 3"/>
          <p:cNvSpPr>
            <a:spLocks noGrp="1" noChangeArrowheads="1"/>
          </p:cNvSpPr>
          <p:nvPr>
            <p:ph idx="1"/>
          </p:nvPr>
        </p:nvSpPr>
        <p:spPr>
          <a:noFill/>
          <a:ln/>
        </p:spPr>
        <p:txBody>
          <a:bodyPr lIns="90487" tIns="44450" rIns="90487" bIns="44450"/>
          <a:lstStyle/>
          <a:p>
            <a:pPr algn="just"/>
            <a:r>
              <a:rPr lang="en-GB" sz="2200" i="1" dirty="0"/>
              <a:t>Requirements engineering</a:t>
            </a:r>
            <a:r>
              <a:rPr lang="en-GB" sz="2200" dirty="0"/>
              <a:t> is the process of establishing </a:t>
            </a:r>
            <a:r>
              <a:rPr lang="en-GB" sz="2200" b="1" dirty="0"/>
              <a:t>the services </a:t>
            </a:r>
            <a:r>
              <a:rPr lang="en-GB" sz="2200" dirty="0"/>
              <a:t>that a customer requires from a system and </a:t>
            </a:r>
            <a:r>
              <a:rPr lang="en-GB" sz="2200" b="1" dirty="0"/>
              <a:t>the constraints </a:t>
            </a:r>
            <a:r>
              <a:rPr lang="en-GB" sz="2200" dirty="0"/>
              <a:t>under which it operates and is developed.</a:t>
            </a:r>
          </a:p>
          <a:p>
            <a:pPr algn="just"/>
            <a:r>
              <a:rPr lang="en-GB" sz="2200" dirty="0"/>
              <a:t>The </a:t>
            </a:r>
            <a:r>
              <a:rPr lang="en-GB" sz="2200" i="1" dirty="0"/>
              <a:t>system requirements </a:t>
            </a:r>
            <a:r>
              <a:rPr lang="en-GB" sz="2200" dirty="0"/>
              <a:t>are the </a:t>
            </a:r>
            <a:r>
              <a:rPr lang="en-GB" sz="2200" b="1" dirty="0"/>
              <a:t>descriptions of the system services and constraints </a:t>
            </a:r>
            <a:r>
              <a:rPr lang="en-GB" sz="2200" dirty="0"/>
              <a:t>that are generated during the requirements engineering process.</a:t>
            </a:r>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7</a:t>
            </a:fld>
            <a:endParaRPr lang="en-US"/>
          </a:p>
        </p:txBody>
      </p:sp>
    </p:spTree>
    <p:extLst>
      <p:ext uri="{BB962C8B-B14F-4D97-AF65-F5344CB8AC3E}">
        <p14:creationId xmlns:p14="http://schemas.microsoft.com/office/powerpoint/2010/main" val="38661772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noFill/>
          <a:ln/>
        </p:spPr>
        <p:txBody>
          <a:bodyPr lIns="90487" tIns="44450" rIns="90487" bIns="44450"/>
          <a:lstStyle/>
          <a:p>
            <a:r>
              <a:rPr lang="en-GB"/>
              <a:t>Requirements validation</a:t>
            </a:r>
          </a:p>
        </p:txBody>
      </p:sp>
      <p:sp>
        <p:nvSpPr>
          <p:cNvPr id="57347" name="Rectangle 3"/>
          <p:cNvSpPr>
            <a:spLocks noGrp="1" noChangeArrowheads="1"/>
          </p:cNvSpPr>
          <p:nvPr>
            <p:ph idx="1"/>
          </p:nvPr>
        </p:nvSpPr>
        <p:spPr>
          <a:noFill/>
          <a:ln/>
        </p:spPr>
        <p:txBody>
          <a:bodyPr lIns="90487" tIns="44450" rIns="90487" bIns="44450"/>
          <a:lstStyle/>
          <a:p>
            <a:r>
              <a:rPr lang="en-GB"/>
              <a:t>Concerned with demonstrating that the requirements define the system that the customer really wants.</a:t>
            </a:r>
          </a:p>
          <a:p>
            <a:r>
              <a:rPr lang="en-GB"/>
              <a:t>Requirements error costs are high so validation is very important</a:t>
            </a:r>
          </a:p>
          <a:p>
            <a:pPr lvl="1"/>
            <a:r>
              <a:rPr lang="en-GB"/>
              <a:t>Fixing a requirements error after delivery may cost up to 100 times the cost of fixing an implementation error.</a:t>
            </a:r>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70</a:t>
            </a:fld>
            <a:endParaRPr 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noFill/>
          <a:ln/>
        </p:spPr>
        <p:txBody>
          <a:bodyPr lIns="90487" tIns="44450" rIns="90487" bIns="44450"/>
          <a:lstStyle/>
          <a:p>
            <a:r>
              <a:rPr lang="en-GB"/>
              <a:t>Requirements checking</a:t>
            </a:r>
          </a:p>
        </p:txBody>
      </p:sp>
      <p:sp>
        <p:nvSpPr>
          <p:cNvPr id="58371" name="Rectangle 3"/>
          <p:cNvSpPr>
            <a:spLocks noGrp="1" noChangeArrowheads="1"/>
          </p:cNvSpPr>
          <p:nvPr>
            <p:ph idx="1"/>
          </p:nvPr>
        </p:nvSpPr>
        <p:spPr>
          <a:noFill/>
          <a:ln/>
        </p:spPr>
        <p:txBody>
          <a:bodyPr lIns="90487" tIns="44450" rIns="90487" bIns="44450"/>
          <a:lstStyle/>
          <a:p>
            <a:r>
              <a:rPr lang="en-GB" sz="2400" b="1" dirty="0">
                <a:solidFill>
                  <a:srgbClr val="000000"/>
                </a:solidFill>
              </a:rPr>
              <a:t>Validity: </a:t>
            </a:r>
            <a:r>
              <a:rPr lang="en-GB" sz="2400" dirty="0">
                <a:solidFill>
                  <a:srgbClr val="000000"/>
                </a:solidFill>
              </a:rPr>
              <a:t>Does the system provide the functions which best support the customer’s needs?</a:t>
            </a:r>
          </a:p>
          <a:p>
            <a:r>
              <a:rPr lang="en-GB" sz="2400" b="1" dirty="0">
                <a:solidFill>
                  <a:srgbClr val="000000"/>
                </a:solidFill>
              </a:rPr>
              <a:t>Consistency</a:t>
            </a:r>
            <a:r>
              <a:rPr lang="en-GB" b="1" dirty="0">
                <a:solidFill>
                  <a:srgbClr val="000000"/>
                </a:solidFill>
              </a:rPr>
              <a:t>:</a:t>
            </a:r>
            <a:r>
              <a:rPr lang="en-GB" sz="2400" b="1" dirty="0">
                <a:solidFill>
                  <a:srgbClr val="000000"/>
                </a:solidFill>
              </a:rPr>
              <a:t> </a:t>
            </a:r>
            <a:r>
              <a:rPr lang="en-GB" sz="2400" dirty="0">
                <a:solidFill>
                  <a:srgbClr val="000000"/>
                </a:solidFill>
              </a:rPr>
              <a:t>Are there any requirements conflicts?</a:t>
            </a:r>
          </a:p>
          <a:p>
            <a:r>
              <a:rPr lang="en-GB" sz="2400" b="1" dirty="0">
                <a:solidFill>
                  <a:srgbClr val="000000"/>
                </a:solidFill>
              </a:rPr>
              <a:t>Completeness: </a:t>
            </a:r>
            <a:r>
              <a:rPr lang="en-GB" sz="2400" dirty="0">
                <a:solidFill>
                  <a:srgbClr val="000000"/>
                </a:solidFill>
              </a:rPr>
              <a:t>Are all functions required by the customer included?</a:t>
            </a:r>
          </a:p>
          <a:p>
            <a:r>
              <a:rPr lang="en-GB" sz="2400" b="1" dirty="0">
                <a:solidFill>
                  <a:srgbClr val="000000"/>
                </a:solidFill>
              </a:rPr>
              <a:t>Realism: </a:t>
            </a:r>
            <a:r>
              <a:rPr lang="en-GB" sz="2400" dirty="0">
                <a:solidFill>
                  <a:srgbClr val="000000"/>
                </a:solidFill>
              </a:rPr>
              <a:t>Can the requirements be implemented given available budget, time and technology?</a:t>
            </a:r>
          </a:p>
          <a:p>
            <a:r>
              <a:rPr lang="en-GB" sz="2400" b="1" dirty="0">
                <a:solidFill>
                  <a:srgbClr val="000000"/>
                </a:solidFill>
              </a:rPr>
              <a:t>Verifiability: </a:t>
            </a:r>
            <a:r>
              <a:rPr lang="en-GB" sz="2400" dirty="0">
                <a:solidFill>
                  <a:srgbClr val="000000"/>
                </a:solidFill>
              </a:rPr>
              <a:t>Does the system satisfy user needs?</a:t>
            </a:r>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71</a:t>
            </a:fld>
            <a:endParaRPr 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xfrm>
            <a:off x="381000" y="266700"/>
            <a:ext cx="8305800" cy="1104900"/>
          </a:xfrm>
        </p:spPr>
        <p:txBody>
          <a:bodyPr/>
          <a:lstStyle/>
          <a:p>
            <a:r>
              <a:rPr lang="en-GB"/>
              <a:t>Requirements validation techniques</a:t>
            </a:r>
          </a:p>
        </p:txBody>
      </p:sp>
      <p:sp>
        <p:nvSpPr>
          <p:cNvPr id="77827" name="Rectangle 3"/>
          <p:cNvSpPr>
            <a:spLocks noGrp="1" noChangeArrowheads="1"/>
          </p:cNvSpPr>
          <p:nvPr>
            <p:ph idx="1"/>
          </p:nvPr>
        </p:nvSpPr>
        <p:spPr/>
        <p:txBody>
          <a:bodyPr/>
          <a:lstStyle/>
          <a:p>
            <a:pPr>
              <a:lnSpc>
                <a:spcPct val="90000"/>
              </a:lnSpc>
            </a:pPr>
            <a:r>
              <a:rPr lang="en-GB" dirty="0"/>
              <a:t>Requirements reviews</a:t>
            </a:r>
          </a:p>
          <a:p>
            <a:pPr lvl="1">
              <a:lnSpc>
                <a:spcPct val="90000"/>
              </a:lnSpc>
            </a:pPr>
            <a:r>
              <a:rPr lang="en-GB" dirty="0"/>
              <a:t>Systematic manual analysis of the requirements.</a:t>
            </a:r>
          </a:p>
          <a:p>
            <a:pPr>
              <a:lnSpc>
                <a:spcPct val="90000"/>
              </a:lnSpc>
            </a:pPr>
            <a:r>
              <a:rPr lang="en-GB" dirty="0"/>
              <a:t>Prototyping</a:t>
            </a:r>
          </a:p>
          <a:p>
            <a:pPr lvl="1">
              <a:lnSpc>
                <a:spcPct val="90000"/>
              </a:lnSpc>
            </a:pPr>
            <a:r>
              <a:rPr lang="en-GB" dirty="0"/>
              <a:t>Using an executable model of the system to check requirements. </a:t>
            </a:r>
          </a:p>
          <a:p>
            <a:pPr>
              <a:lnSpc>
                <a:spcPct val="90000"/>
              </a:lnSpc>
            </a:pPr>
            <a:r>
              <a:rPr lang="en-GB" dirty="0"/>
              <a:t>Test-case generation</a:t>
            </a:r>
          </a:p>
          <a:p>
            <a:pPr lvl="1">
              <a:lnSpc>
                <a:spcPct val="90000"/>
              </a:lnSpc>
            </a:pPr>
            <a:r>
              <a:rPr lang="en-GB" dirty="0"/>
              <a:t>Developing tests for requirements to check testability.</a:t>
            </a:r>
          </a:p>
          <a:p>
            <a:pPr>
              <a:lnSpc>
                <a:spcPct val="90000"/>
              </a:lnSpc>
              <a:buFont typeface="Zapf Dingbats" charset="2"/>
              <a:buNone/>
            </a:pPr>
            <a:endParaRPr lang="en-GB" dirty="0"/>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72</a:t>
            </a:fld>
            <a:endParaRPr 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noFill/>
          <a:ln/>
        </p:spPr>
        <p:txBody>
          <a:bodyPr lIns="90487" tIns="44450" rIns="90487" bIns="44450"/>
          <a:lstStyle/>
          <a:p>
            <a:r>
              <a:rPr lang="en-GB"/>
              <a:t>Requirements reviews</a:t>
            </a:r>
          </a:p>
        </p:txBody>
      </p:sp>
      <p:sp>
        <p:nvSpPr>
          <p:cNvPr id="59395" name="Rectangle 3"/>
          <p:cNvSpPr>
            <a:spLocks noGrp="1" noChangeArrowheads="1"/>
          </p:cNvSpPr>
          <p:nvPr>
            <p:ph idx="1"/>
          </p:nvPr>
        </p:nvSpPr>
        <p:spPr>
          <a:noFill/>
          <a:ln/>
        </p:spPr>
        <p:txBody>
          <a:bodyPr lIns="90487" tIns="44450" rIns="90487" bIns="44450"/>
          <a:lstStyle/>
          <a:p>
            <a:r>
              <a:rPr lang="en-GB"/>
              <a:t>Regular reviews should be held while the requirements definition is being formulated.</a:t>
            </a:r>
          </a:p>
          <a:p>
            <a:r>
              <a:rPr lang="en-GB"/>
              <a:t>Both client and contractor staff should be involved in reviews.</a:t>
            </a:r>
          </a:p>
          <a:p>
            <a:r>
              <a:rPr lang="en-GB"/>
              <a:t>Reviews may be formal (with completed documents) or informal. Good communications between developers, customers and users can resolve problems at an early stage.</a:t>
            </a:r>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73</a:t>
            </a:fld>
            <a:endParaRPr 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76872"/>
            <a:ext cx="8229600" cy="1143000"/>
          </a:xfrm>
        </p:spPr>
        <p:txBody>
          <a:bodyPr/>
          <a:lstStyle/>
          <a:p>
            <a:pPr algn="ctr"/>
            <a:r>
              <a:rPr lang="en-US" dirty="0"/>
              <a:t>Requirements change</a:t>
            </a:r>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74</a:t>
            </a:fld>
            <a:endParaRPr lang="en-US"/>
          </a:p>
        </p:txBody>
      </p:sp>
    </p:spTree>
    <p:extLst>
      <p:ext uri="{BB962C8B-B14F-4D97-AF65-F5344CB8AC3E}">
        <p14:creationId xmlns:p14="http://schemas.microsoft.com/office/powerpoint/2010/main" val="360661958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Changing requirements</a:t>
            </a:r>
          </a:p>
        </p:txBody>
      </p:sp>
      <p:sp>
        <p:nvSpPr>
          <p:cNvPr id="3" name="Content Placeholder 2"/>
          <p:cNvSpPr>
            <a:spLocks noGrp="1"/>
          </p:cNvSpPr>
          <p:nvPr>
            <p:ph idx="1"/>
          </p:nvPr>
        </p:nvSpPr>
        <p:spPr/>
        <p:txBody>
          <a:bodyPr/>
          <a:lstStyle/>
          <a:p>
            <a:r>
              <a:rPr lang="en-US" dirty="0"/>
              <a:t>The business and technical environment of the system always changes after installation. </a:t>
            </a:r>
          </a:p>
          <a:p>
            <a:pPr lvl="1"/>
            <a:r>
              <a:rPr lang="en-US" dirty="0"/>
              <a:t>New hardware may be introduced, it may be necessary to interface the system with other systems, business priorities may change (with consequent changes in the system support required), and new legislation and regulations may be introduced that the system must necessarily abide by. </a:t>
            </a:r>
            <a:endParaRPr lang="en-GB" dirty="0"/>
          </a:p>
          <a:p>
            <a:r>
              <a:rPr lang="en-US" dirty="0"/>
              <a:t>The people who pay for a system and the users of that system are rarely the same people. </a:t>
            </a:r>
          </a:p>
          <a:p>
            <a:pPr lvl="1"/>
            <a:r>
              <a:rPr lang="en-US" dirty="0"/>
              <a:t>System customers impose requirements because of organizational and budgetary constraints. These may conflict with end-user requirements and, after delivery, new features may have to be added for user support if the system is to meet its goals.</a:t>
            </a:r>
            <a:endParaRPr lang="en-GB" dirty="0"/>
          </a:p>
          <a:p>
            <a:endParaRPr lang="en-GB" dirty="0"/>
          </a:p>
          <a:p>
            <a:endParaRPr lang="en-US" dirty="0"/>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75</a:t>
            </a:fld>
            <a:endParaRPr 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Changing requirements</a:t>
            </a:r>
          </a:p>
        </p:txBody>
      </p:sp>
      <p:sp>
        <p:nvSpPr>
          <p:cNvPr id="3" name="Content Placeholder 2"/>
          <p:cNvSpPr>
            <a:spLocks noGrp="1"/>
          </p:cNvSpPr>
          <p:nvPr>
            <p:ph idx="1"/>
          </p:nvPr>
        </p:nvSpPr>
        <p:spPr/>
        <p:txBody>
          <a:bodyPr/>
          <a:lstStyle/>
          <a:p>
            <a:r>
              <a:rPr lang="en-US" dirty="0"/>
              <a:t>Large systems usually have a diverse user community, with many users having different requirements and priorities that may be conflicting or contradictory. </a:t>
            </a:r>
          </a:p>
          <a:p>
            <a:pPr lvl="1"/>
            <a:r>
              <a:rPr lang="en-US" dirty="0"/>
              <a:t>The final system requirements are inevitably a compromise between them and, with experience, it is often discovered that the balance of support given to different users has to be changed.</a:t>
            </a:r>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76</a:t>
            </a:fld>
            <a:endParaRPr 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pPr eaLnBrk="1" hangingPunct="1"/>
            <a:r>
              <a:rPr lang="en-US" dirty="0"/>
              <a:t>Requirements evolution</a:t>
            </a:r>
            <a:r>
              <a:rPr lang="en-GB" dirty="0"/>
              <a:t> </a:t>
            </a:r>
            <a:endParaRPr lang="en-US" dirty="0"/>
          </a:p>
        </p:txBody>
      </p:sp>
      <p:sp>
        <p:nvSpPr>
          <p:cNvPr id="6" name="Footer Placeholder 5"/>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77</a:t>
            </a:fld>
            <a:endParaRPr lang="en-US"/>
          </a:p>
        </p:txBody>
      </p:sp>
      <p:pic>
        <p:nvPicPr>
          <p:cNvPr id="4" name="Picture 3" descr="4.17 ReqEvolution.eps"/>
          <p:cNvPicPr>
            <a:picLocks noChangeAspect="1"/>
          </p:cNvPicPr>
          <p:nvPr/>
        </p:nvPicPr>
        <p:blipFill>
          <a:blip r:embed="rId2"/>
          <a:stretch>
            <a:fillRect/>
          </a:stretch>
        </p:blipFill>
        <p:spPr>
          <a:xfrm>
            <a:off x="2133600" y="2514600"/>
            <a:ext cx="5005917" cy="2514600"/>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GB"/>
              <a:t>Requirements management</a:t>
            </a:r>
          </a:p>
        </p:txBody>
      </p:sp>
      <p:sp>
        <p:nvSpPr>
          <p:cNvPr id="55299" name="Rectangle 3"/>
          <p:cNvSpPr>
            <a:spLocks noGrp="1" noChangeArrowheads="1"/>
          </p:cNvSpPr>
          <p:nvPr>
            <p:ph idx="1"/>
          </p:nvPr>
        </p:nvSpPr>
        <p:spPr/>
        <p:txBody>
          <a:bodyPr/>
          <a:lstStyle/>
          <a:p>
            <a:r>
              <a:rPr lang="en-GB" sz="2400" dirty="0"/>
              <a:t>Requirements management is the process of managing changing requirements during the requirements engineering process and system development.</a:t>
            </a:r>
          </a:p>
          <a:p>
            <a:r>
              <a:rPr lang="en-GB" dirty="0"/>
              <a:t>New requirements emerge as a system is being developed and after it has gone into use.</a:t>
            </a:r>
          </a:p>
          <a:p>
            <a:r>
              <a:rPr lang="en-US" dirty="0"/>
              <a:t>You need to keep track of individual requirements and maintain links between dependent requirements so that you can assess the impact of requirements changes. You need to establish a formal process for making change proposals and linking these to system requirements.</a:t>
            </a:r>
            <a:r>
              <a:rPr lang="en-GB" dirty="0"/>
              <a:t> </a:t>
            </a:r>
            <a:endParaRPr lang="en-GB" sz="2400" dirty="0"/>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78</a:t>
            </a:fld>
            <a:endParaRPr lang="en-US"/>
          </a:p>
        </p:txBody>
      </p:sp>
    </p:spTree>
    <p:extLst>
      <p:ext uri="{BB962C8B-B14F-4D97-AF65-F5344CB8AC3E}">
        <p14:creationId xmlns:p14="http://schemas.microsoft.com/office/powerpoint/2010/main" val="31521309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management planning</a:t>
            </a:r>
          </a:p>
        </p:txBody>
      </p:sp>
      <p:sp>
        <p:nvSpPr>
          <p:cNvPr id="3" name="Content Placeholder 2"/>
          <p:cNvSpPr>
            <a:spLocks noGrp="1"/>
          </p:cNvSpPr>
          <p:nvPr>
            <p:ph idx="1"/>
          </p:nvPr>
        </p:nvSpPr>
        <p:spPr>
          <a:xfrm>
            <a:off x="304800" y="1524000"/>
            <a:ext cx="8686800" cy="4525963"/>
          </a:xfrm>
        </p:spPr>
        <p:txBody>
          <a:bodyPr/>
          <a:lstStyle/>
          <a:p>
            <a:r>
              <a:rPr lang="en-US" dirty="0"/>
              <a:t>Establishes the level of requirements management detail that is required.</a:t>
            </a:r>
          </a:p>
          <a:p>
            <a:r>
              <a:rPr lang="en-US" dirty="0"/>
              <a:t>Requirements management decisions:</a:t>
            </a:r>
          </a:p>
          <a:p>
            <a:pPr lvl="1"/>
            <a:r>
              <a:rPr lang="en-US" i="1" dirty="0">
                <a:solidFill>
                  <a:schemeClr val="tx1"/>
                </a:solidFill>
              </a:rPr>
              <a:t>Requirements identificati</a:t>
            </a:r>
            <a:r>
              <a:rPr lang="en-US" i="1" dirty="0">
                <a:solidFill>
                  <a:srgbClr val="000000"/>
                </a:solidFill>
              </a:rPr>
              <a:t>on</a:t>
            </a:r>
            <a:r>
              <a:rPr lang="en-US" dirty="0">
                <a:solidFill>
                  <a:srgbClr val="FF0000"/>
                </a:solidFill>
              </a:rPr>
              <a:t> </a:t>
            </a:r>
            <a:r>
              <a:rPr lang="en-US" dirty="0"/>
              <a:t>Each requirement must be uniquely identified so that it can be cross-referenced with other requirements. </a:t>
            </a:r>
            <a:endParaRPr lang="en-GB" dirty="0"/>
          </a:p>
          <a:p>
            <a:pPr lvl="1"/>
            <a:r>
              <a:rPr lang="en-US" i="1" dirty="0">
                <a:solidFill>
                  <a:srgbClr val="000000"/>
                </a:solidFill>
              </a:rPr>
              <a:t>A change management process</a:t>
            </a:r>
            <a:r>
              <a:rPr lang="en-US" dirty="0">
                <a:solidFill>
                  <a:srgbClr val="000000"/>
                </a:solidFill>
              </a:rPr>
              <a:t> </a:t>
            </a:r>
            <a:r>
              <a:rPr lang="en-US" dirty="0"/>
              <a:t>This is the set of activities that assess the impact and cost of changes. </a:t>
            </a:r>
            <a:endParaRPr lang="en-GB" dirty="0"/>
          </a:p>
          <a:p>
            <a:pPr lvl="1"/>
            <a:r>
              <a:rPr lang="en-US" i="1" dirty="0">
                <a:solidFill>
                  <a:srgbClr val="000000"/>
                </a:solidFill>
              </a:rPr>
              <a:t>Traceability policies</a:t>
            </a:r>
            <a:r>
              <a:rPr lang="en-US" dirty="0">
                <a:solidFill>
                  <a:srgbClr val="000000"/>
                </a:solidFill>
              </a:rPr>
              <a:t> </a:t>
            </a:r>
            <a:r>
              <a:rPr lang="en-US" dirty="0"/>
              <a:t>These policies define the relationships between each requirement and between the requirements and the system design that should be recorded. </a:t>
            </a:r>
            <a:endParaRPr lang="en-GB" dirty="0"/>
          </a:p>
          <a:p>
            <a:pPr lvl="1"/>
            <a:r>
              <a:rPr lang="en-US" i="1" dirty="0">
                <a:solidFill>
                  <a:srgbClr val="000000"/>
                </a:solidFill>
              </a:rPr>
              <a:t>Tool support</a:t>
            </a:r>
            <a:r>
              <a:rPr lang="en-US" dirty="0">
                <a:solidFill>
                  <a:srgbClr val="000000"/>
                </a:solidFill>
              </a:rPr>
              <a:t> </a:t>
            </a:r>
            <a:r>
              <a:rPr lang="en-US" dirty="0"/>
              <a:t>Tools that may be used range from specialist requirements management systems to spreadsheets and simple database systems.</a:t>
            </a:r>
            <a:endParaRPr lang="en-GB" dirty="0"/>
          </a:p>
          <a:p>
            <a:endParaRPr lang="en-US" dirty="0"/>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79</a:t>
            </a:fld>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noFill/>
          <a:ln/>
        </p:spPr>
        <p:txBody>
          <a:bodyPr lIns="90487" tIns="44450" rIns="90487" bIns="44450"/>
          <a:lstStyle/>
          <a:p>
            <a:r>
              <a:rPr lang="en-GB"/>
              <a:t>What is a requirement?</a:t>
            </a:r>
          </a:p>
        </p:txBody>
      </p:sp>
      <p:sp>
        <p:nvSpPr>
          <p:cNvPr id="8195" name="Rectangle 3"/>
          <p:cNvSpPr>
            <a:spLocks noGrp="1" noChangeArrowheads="1"/>
          </p:cNvSpPr>
          <p:nvPr>
            <p:ph idx="1"/>
          </p:nvPr>
        </p:nvSpPr>
        <p:spPr>
          <a:noFill/>
          <a:ln/>
        </p:spPr>
        <p:txBody>
          <a:bodyPr lIns="90487" tIns="44450" rIns="90487" bIns="44450"/>
          <a:lstStyle/>
          <a:p>
            <a:pPr algn="just">
              <a:lnSpc>
                <a:spcPct val="90000"/>
              </a:lnSpc>
            </a:pPr>
            <a:r>
              <a:rPr lang="en-GB" dirty="0"/>
              <a:t>It may range from a high-level abstract statement of a service or of a system constraint to a detailed mathematical functional specification.</a:t>
            </a:r>
          </a:p>
          <a:p>
            <a:pPr algn="just">
              <a:lnSpc>
                <a:spcPct val="90000"/>
              </a:lnSpc>
            </a:pPr>
            <a:r>
              <a:rPr lang="en-GB" dirty="0"/>
              <a:t>This is inevitable as requirements may serve a dual function. For example, for a login functionality:</a:t>
            </a:r>
          </a:p>
          <a:p>
            <a:pPr lvl="1" algn="just">
              <a:lnSpc>
                <a:spcPct val="90000"/>
              </a:lnSpc>
            </a:pPr>
            <a:r>
              <a:rPr lang="en-GB" dirty="0"/>
              <a:t>Username and password fields should be implemented </a:t>
            </a:r>
          </a:p>
          <a:p>
            <a:pPr marL="457200" lvl="1" indent="0" algn="just">
              <a:lnSpc>
                <a:spcPct val="90000"/>
              </a:lnSpc>
              <a:buNone/>
            </a:pPr>
            <a:r>
              <a:rPr lang="en-GB" dirty="0"/>
              <a:t>     – </a:t>
            </a:r>
            <a:r>
              <a:rPr lang="en-GB" i="1" dirty="0"/>
              <a:t>high-level abstract statement</a:t>
            </a:r>
          </a:p>
          <a:p>
            <a:pPr lvl="1" algn="just">
              <a:lnSpc>
                <a:spcPct val="90000"/>
              </a:lnSpc>
            </a:pPr>
            <a:r>
              <a:rPr lang="en-GB" dirty="0"/>
              <a:t>Username and password fields should be implemented with the following constraints: </a:t>
            </a:r>
            <a:r>
              <a:rPr lang="en-US" dirty="0"/>
              <a:t>must contain at least one English uppercase character (A through Z), must be at least 8 characters in length etc.</a:t>
            </a:r>
            <a:endParaRPr lang="en-GB" dirty="0"/>
          </a:p>
          <a:p>
            <a:pPr marL="457200" lvl="1" indent="0" algn="just">
              <a:lnSpc>
                <a:spcPct val="90000"/>
              </a:lnSpc>
              <a:buNone/>
            </a:pPr>
            <a:r>
              <a:rPr lang="en-GB" dirty="0"/>
              <a:t>     – </a:t>
            </a:r>
            <a:r>
              <a:rPr lang="en-GB" i="1" dirty="0"/>
              <a:t>detailed statement with system constraints</a:t>
            </a:r>
          </a:p>
          <a:p>
            <a:pPr lvl="1" algn="just">
              <a:lnSpc>
                <a:spcPct val="90000"/>
              </a:lnSpc>
            </a:pPr>
            <a:r>
              <a:rPr lang="en-GB" dirty="0"/>
              <a:t>Both these statements may be called requirements.</a:t>
            </a:r>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8</a:t>
            </a:fld>
            <a:endParaRPr 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change management</a:t>
            </a:r>
          </a:p>
        </p:txBody>
      </p:sp>
      <p:sp>
        <p:nvSpPr>
          <p:cNvPr id="3" name="Content Placeholder 2"/>
          <p:cNvSpPr>
            <a:spLocks noGrp="1"/>
          </p:cNvSpPr>
          <p:nvPr>
            <p:ph idx="1"/>
          </p:nvPr>
        </p:nvSpPr>
        <p:spPr/>
        <p:txBody>
          <a:bodyPr/>
          <a:lstStyle/>
          <a:p>
            <a:r>
              <a:rPr lang="en-US" dirty="0">
                <a:solidFill>
                  <a:srgbClr val="000000"/>
                </a:solidFill>
              </a:rPr>
              <a:t>Deciding if a requirements change should be accepted</a:t>
            </a:r>
          </a:p>
          <a:p>
            <a:pPr lvl="1"/>
            <a:r>
              <a:rPr lang="en-US" i="1" dirty="0">
                <a:solidFill>
                  <a:srgbClr val="000000"/>
                </a:solidFill>
              </a:rPr>
              <a:t>Problem analysis and change specification</a:t>
            </a:r>
            <a:r>
              <a:rPr lang="en-US" dirty="0">
                <a:solidFill>
                  <a:srgbClr val="000000"/>
                </a:solidFill>
              </a:rPr>
              <a:t> </a:t>
            </a:r>
          </a:p>
          <a:p>
            <a:pPr lvl="2"/>
            <a:r>
              <a:rPr lang="en-US" dirty="0">
                <a:solidFill>
                  <a:srgbClr val="000000"/>
                </a:solidFill>
              </a:rPr>
              <a:t>During this stage, the problem or the change proposal is analyzed to check that it is valid. This analysis is fed back to the change requestor who may respond with a more specific requirements change proposal, or decide to withdraw the request.</a:t>
            </a:r>
            <a:endParaRPr lang="en-GB" dirty="0">
              <a:solidFill>
                <a:srgbClr val="000000"/>
              </a:solidFill>
            </a:endParaRPr>
          </a:p>
          <a:p>
            <a:pPr lvl="1"/>
            <a:r>
              <a:rPr lang="en-US" i="1" dirty="0">
                <a:solidFill>
                  <a:srgbClr val="000000"/>
                </a:solidFill>
              </a:rPr>
              <a:t>Change analysis and constraints (budget, timing, technology)</a:t>
            </a:r>
            <a:endParaRPr lang="en-US" dirty="0">
              <a:solidFill>
                <a:srgbClr val="000000"/>
              </a:solidFill>
            </a:endParaRPr>
          </a:p>
          <a:p>
            <a:pPr lvl="2"/>
            <a:r>
              <a:rPr lang="en-US" dirty="0">
                <a:solidFill>
                  <a:srgbClr val="000000"/>
                </a:solidFill>
              </a:rPr>
              <a:t>The effect of the proposed change is assessed using traceability information and general knowledge of the system requirements. Once this analysis is completed, a decision is made whether or not to proceed with the requirements change.</a:t>
            </a:r>
            <a:endParaRPr lang="en-GB" dirty="0">
              <a:solidFill>
                <a:srgbClr val="000000"/>
              </a:solidFill>
            </a:endParaRPr>
          </a:p>
          <a:p>
            <a:pPr lvl="1"/>
            <a:r>
              <a:rPr lang="en-US" dirty="0">
                <a:solidFill>
                  <a:srgbClr val="000000"/>
                </a:solidFill>
              </a:rPr>
              <a:t>Change implementation </a:t>
            </a:r>
          </a:p>
          <a:p>
            <a:pPr lvl="2"/>
            <a:r>
              <a:rPr lang="en-US" dirty="0">
                <a:solidFill>
                  <a:srgbClr val="000000"/>
                </a:solidFill>
              </a:rPr>
              <a:t>The requirements document and, where necessary, the system design and implementation, are modified. Ideally, the document should be organized so that changes can be easily implemented.</a:t>
            </a:r>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80</a:t>
            </a:fld>
            <a:endParaRPr 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pPr eaLnBrk="1" hangingPunct="1"/>
            <a:r>
              <a:rPr lang="en-US" dirty="0"/>
              <a:t>Requirements change management</a:t>
            </a:r>
            <a:r>
              <a:rPr lang="en-GB" dirty="0"/>
              <a:t> </a:t>
            </a:r>
            <a:endParaRPr lang="en-US" dirty="0"/>
          </a:p>
        </p:txBody>
      </p:sp>
      <p:sp>
        <p:nvSpPr>
          <p:cNvPr id="6" name="Footer Placeholder 5"/>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81</a:t>
            </a:fld>
            <a:endParaRPr lang="en-US"/>
          </a:p>
        </p:txBody>
      </p:sp>
      <p:pic>
        <p:nvPicPr>
          <p:cNvPr id="4" name="Picture 3" descr="4.18 ReqChangeMan.eps"/>
          <p:cNvPicPr>
            <a:picLocks noChangeAspect="1"/>
          </p:cNvPicPr>
          <p:nvPr/>
        </p:nvPicPr>
        <p:blipFill>
          <a:blip r:embed="rId2"/>
          <a:stretch>
            <a:fillRect/>
          </a:stretch>
        </p:blipFill>
        <p:spPr>
          <a:xfrm>
            <a:off x="228600" y="3136900"/>
            <a:ext cx="8661952" cy="1054100"/>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points</a:t>
            </a:r>
          </a:p>
        </p:txBody>
      </p:sp>
      <p:sp>
        <p:nvSpPr>
          <p:cNvPr id="3" name="Content Placeholder 2"/>
          <p:cNvSpPr>
            <a:spLocks noGrp="1"/>
          </p:cNvSpPr>
          <p:nvPr>
            <p:ph idx="1"/>
          </p:nvPr>
        </p:nvSpPr>
        <p:spPr/>
        <p:txBody>
          <a:bodyPr/>
          <a:lstStyle/>
          <a:p>
            <a:r>
              <a:rPr lang="en-US" dirty="0"/>
              <a:t>Requirements for a software system set out what the system should do and define constraints on its operation and implementation.</a:t>
            </a:r>
            <a:endParaRPr lang="en-GB" dirty="0"/>
          </a:p>
          <a:p>
            <a:r>
              <a:rPr lang="en-US" dirty="0"/>
              <a:t>Functional requirements are statements of the services that the system must provide or are descriptions of how some computations must be carried out. </a:t>
            </a:r>
            <a:endParaRPr lang="en-GB" dirty="0"/>
          </a:p>
          <a:p>
            <a:r>
              <a:rPr lang="en-US" dirty="0"/>
              <a:t>Non-functional requirements often constrain the system being developed and the development process being used. </a:t>
            </a:r>
          </a:p>
          <a:p>
            <a:r>
              <a:rPr lang="en-US" dirty="0"/>
              <a:t>They often relate to the emergent properties of the system and therefore apply to the system as a whole.</a:t>
            </a:r>
            <a:endParaRPr lang="en-GB" dirty="0"/>
          </a:p>
          <a:p>
            <a:endParaRPr lang="en-US" dirty="0"/>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82</a:t>
            </a:fld>
            <a:endParaRPr lang="en-US"/>
          </a:p>
        </p:txBody>
      </p:sp>
    </p:spTree>
    <p:extLst>
      <p:ext uri="{BB962C8B-B14F-4D97-AF65-F5344CB8AC3E}">
        <p14:creationId xmlns:p14="http://schemas.microsoft.com/office/powerpoint/2010/main" val="25510340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points</a:t>
            </a:r>
          </a:p>
        </p:txBody>
      </p:sp>
      <p:sp>
        <p:nvSpPr>
          <p:cNvPr id="3" name="Content Placeholder 2"/>
          <p:cNvSpPr>
            <a:spLocks noGrp="1"/>
          </p:cNvSpPr>
          <p:nvPr>
            <p:ph idx="1"/>
          </p:nvPr>
        </p:nvSpPr>
        <p:spPr>
          <a:xfrm>
            <a:off x="457200" y="1600200"/>
            <a:ext cx="8382000" cy="4525963"/>
          </a:xfrm>
        </p:spPr>
        <p:txBody>
          <a:bodyPr/>
          <a:lstStyle/>
          <a:p>
            <a:r>
              <a:rPr lang="en-US" dirty="0"/>
              <a:t>The requirements engineering process is an iterative process that includes requirements elicitation, specification and validation.</a:t>
            </a:r>
            <a:endParaRPr lang="en-GB" dirty="0"/>
          </a:p>
          <a:p>
            <a:r>
              <a:rPr lang="en-US" dirty="0"/>
              <a:t>Requirements elicitation is an iterative process that can be represented as a spiral of activities – requirements discovery, requirements classification and organization, requirements negotiation and requirements documentation.</a:t>
            </a:r>
            <a:r>
              <a:rPr lang="en-GB" dirty="0"/>
              <a:t> </a:t>
            </a:r>
          </a:p>
          <a:p>
            <a:r>
              <a:rPr lang="en-US" dirty="0"/>
              <a:t>You can use a range of techniques for requirements elicitation including interviews and ethnography. User stories and scenarios may be used to facilitate discussions.</a:t>
            </a:r>
          </a:p>
          <a:p>
            <a:endParaRPr lang="en-US" dirty="0"/>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83</a:t>
            </a:fld>
            <a:endParaRPr lang="en-US"/>
          </a:p>
        </p:txBody>
      </p:sp>
    </p:spTree>
    <p:extLst>
      <p:ext uri="{BB962C8B-B14F-4D97-AF65-F5344CB8AC3E}">
        <p14:creationId xmlns:p14="http://schemas.microsoft.com/office/powerpoint/2010/main" val="34528216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points</a:t>
            </a:r>
          </a:p>
        </p:txBody>
      </p:sp>
      <p:sp>
        <p:nvSpPr>
          <p:cNvPr id="3" name="Content Placeholder 2"/>
          <p:cNvSpPr>
            <a:spLocks noGrp="1"/>
          </p:cNvSpPr>
          <p:nvPr>
            <p:ph idx="1"/>
          </p:nvPr>
        </p:nvSpPr>
        <p:spPr/>
        <p:txBody>
          <a:bodyPr/>
          <a:lstStyle/>
          <a:p>
            <a:r>
              <a:rPr lang="en-US" dirty="0"/>
              <a:t>Requirements specification is the process of formally documenting the user and system requirements and creating a software requirements document.</a:t>
            </a:r>
          </a:p>
          <a:p>
            <a:r>
              <a:rPr lang="en-US" dirty="0"/>
              <a:t>The software requirements document is an agreed statement of the system requirements. It should be organized so that both system customers and software developers can use it.</a:t>
            </a:r>
            <a:endParaRPr lang="en-GB" dirty="0"/>
          </a:p>
          <a:p>
            <a:endParaRPr lang="en-US" dirty="0"/>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84</a:t>
            </a:fld>
            <a:endParaRPr lang="en-US"/>
          </a:p>
        </p:txBody>
      </p:sp>
    </p:spTree>
    <p:extLst>
      <p:ext uri="{BB962C8B-B14F-4D97-AF65-F5344CB8AC3E}">
        <p14:creationId xmlns:p14="http://schemas.microsoft.com/office/powerpoint/2010/main" val="4100891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Key points</a:t>
            </a:r>
            <a:endParaRPr lang="en-US" dirty="0"/>
          </a:p>
        </p:txBody>
      </p:sp>
      <p:sp>
        <p:nvSpPr>
          <p:cNvPr id="3" name="Content Placeholder 2"/>
          <p:cNvSpPr>
            <a:spLocks noGrp="1"/>
          </p:cNvSpPr>
          <p:nvPr>
            <p:ph idx="1"/>
          </p:nvPr>
        </p:nvSpPr>
        <p:spPr/>
        <p:txBody>
          <a:bodyPr/>
          <a:lstStyle/>
          <a:p>
            <a:r>
              <a:rPr lang="en-US" dirty="0"/>
              <a:t>Requirements validation is the process of checking the requirements for validity, consistency, completeness, realism and verifiability. </a:t>
            </a:r>
            <a:endParaRPr lang="en-GB" dirty="0"/>
          </a:p>
          <a:p>
            <a:r>
              <a:rPr lang="en-US" dirty="0"/>
              <a:t>Business, organizational and technical changes inevitably lead to changes to the requirements for a software system. Requirements management is the process of managing and controlling these changes.</a:t>
            </a:r>
            <a:endParaRPr lang="en-GB" dirty="0"/>
          </a:p>
          <a:p>
            <a:endParaRPr lang="en-US" dirty="0"/>
          </a:p>
        </p:txBody>
      </p:sp>
      <p:sp>
        <p:nvSpPr>
          <p:cNvPr id="5" name="Footer Placeholder 4"/>
          <p:cNvSpPr>
            <a:spLocks noGrp="1"/>
          </p:cNvSpPr>
          <p:nvPr>
            <p:ph type="ftr" sz="quarter" idx="11"/>
          </p:nvPr>
        </p:nvSpPr>
        <p:spPr/>
        <p:txBody>
          <a:bodyPr/>
          <a:lstStyle/>
          <a:p>
            <a:r>
              <a:rPr lang="en-US" dirty="0"/>
              <a:t>Chapter 4 Requirements Engineering</a:t>
            </a:r>
          </a:p>
        </p:txBody>
      </p:sp>
      <p:sp>
        <p:nvSpPr>
          <p:cNvPr id="4" name="Slide Number Placeholder 3"/>
          <p:cNvSpPr>
            <a:spLocks noGrp="1"/>
          </p:cNvSpPr>
          <p:nvPr>
            <p:ph type="sldNum" sz="quarter" idx="12"/>
          </p:nvPr>
        </p:nvSpPr>
        <p:spPr/>
        <p:txBody>
          <a:bodyPr/>
          <a:lstStyle/>
          <a:p>
            <a:fld id="{825F70CE-84E9-D04C-9B15-10C693AA0F2A}" type="slidenum">
              <a:rPr lang="en-US" smtClean="0"/>
              <a:pPr/>
              <a:t>85</a:t>
            </a:fld>
            <a:endParaRPr 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964AD586-7C25-0244-A129-E014CC0A164A}" type="slidenum">
              <a:rPr lang="en-US" smtClean="0"/>
              <a:pPr>
                <a:defRPr/>
              </a:pPr>
              <a:t>86</a:t>
            </a:fld>
            <a:endParaRPr lang="en-US"/>
          </a:p>
        </p:txBody>
      </p:sp>
      <p:sp>
        <p:nvSpPr>
          <p:cNvPr id="8" name="TextBox 7"/>
          <p:cNvSpPr txBox="1"/>
          <p:nvPr/>
        </p:nvSpPr>
        <p:spPr>
          <a:xfrm>
            <a:off x="2014537" y="3129557"/>
            <a:ext cx="5114925" cy="769441"/>
          </a:xfrm>
          <a:prstGeom prst="rect">
            <a:avLst/>
          </a:prstGeom>
          <a:noFill/>
        </p:spPr>
        <p:txBody>
          <a:bodyPr wrap="square" rtlCol="0">
            <a:spAutoFit/>
          </a:bodyPr>
          <a:lstStyle/>
          <a:p>
            <a:pPr algn="ctr"/>
            <a:r>
              <a:rPr lang="en-US" sz="4400" b="1" dirty="0"/>
              <a:t>THANK YOU</a:t>
            </a:r>
          </a:p>
        </p:txBody>
      </p:sp>
      <p:sp>
        <p:nvSpPr>
          <p:cNvPr id="6" name="Footer Placeholder 4"/>
          <p:cNvSpPr>
            <a:spLocks noGrp="1"/>
          </p:cNvSpPr>
          <p:nvPr>
            <p:ph type="ftr" sz="quarter" idx="11"/>
          </p:nvPr>
        </p:nvSpPr>
        <p:spPr>
          <a:xfrm>
            <a:off x="3124200" y="6356350"/>
            <a:ext cx="2895600" cy="365125"/>
          </a:xfrm>
        </p:spPr>
        <p:txBody>
          <a:bodyPr/>
          <a:lstStyle/>
          <a:p>
            <a:r>
              <a:rPr lang="en-US" dirty="0"/>
              <a:t>Chapter 4 Requirements Engineering</a:t>
            </a:r>
          </a:p>
        </p:txBody>
      </p:sp>
    </p:spTree>
    <p:extLst>
      <p:ext uri="{BB962C8B-B14F-4D97-AF65-F5344CB8AC3E}">
        <p14:creationId xmlns:p14="http://schemas.microsoft.com/office/powerpoint/2010/main" val="30389469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533400" y="304800"/>
            <a:ext cx="8915400" cy="1104900"/>
          </a:xfrm>
          <a:noFill/>
          <a:ln/>
        </p:spPr>
        <p:txBody>
          <a:bodyPr lIns="90487" tIns="44450" rIns="90487" bIns="44450"/>
          <a:lstStyle/>
          <a:p>
            <a:r>
              <a:rPr lang="en-GB"/>
              <a:t>Types of requirement</a:t>
            </a:r>
          </a:p>
        </p:txBody>
      </p:sp>
      <p:sp>
        <p:nvSpPr>
          <p:cNvPr id="9219" name="Rectangle 3"/>
          <p:cNvSpPr>
            <a:spLocks noGrp="1" noChangeArrowheads="1"/>
          </p:cNvSpPr>
          <p:nvPr>
            <p:ph idx="1"/>
          </p:nvPr>
        </p:nvSpPr>
        <p:spPr>
          <a:noFill/>
          <a:ln/>
        </p:spPr>
        <p:txBody>
          <a:bodyPr lIns="90487" tIns="44450" rIns="90487" bIns="44450"/>
          <a:lstStyle/>
          <a:p>
            <a:pPr algn="just"/>
            <a:r>
              <a:rPr lang="en-GB" b="1" dirty="0"/>
              <a:t>User requirements</a:t>
            </a:r>
          </a:p>
          <a:p>
            <a:pPr lvl="1" algn="just"/>
            <a:r>
              <a:rPr lang="en-GB" b="1" dirty="0"/>
              <a:t>Statements in natural language plus diagrams </a:t>
            </a:r>
            <a:r>
              <a:rPr lang="en-GB" dirty="0"/>
              <a:t>of the </a:t>
            </a:r>
            <a:r>
              <a:rPr lang="en-GB" b="1" dirty="0"/>
              <a:t>services</a:t>
            </a:r>
            <a:r>
              <a:rPr lang="en-GB" dirty="0"/>
              <a:t> </a:t>
            </a:r>
            <a:r>
              <a:rPr lang="en-GB" b="1" dirty="0"/>
              <a:t>the system provides </a:t>
            </a:r>
            <a:r>
              <a:rPr lang="en-GB" dirty="0"/>
              <a:t>and its </a:t>
            </a:r>
            <a:r>
              <a:rPr lang="en-GB" b="1" dirty="0"/>
              <a:t>operational constraints</a:t>
            </a:r>
            <a:r>
              <a:rPr lang="en-GB" dirty="0"/>
              <a:t>. Written for customers.</a:t>
            </a:r>
          </a:p>
          <a:p>
            <a:pPr algn="just"/>
            <a:r>
              <a:rPr lang="en-GB" b="1" dirty="0"/>
              <a:t>System requirements</a:t>
            </a:r>
          </a:p>
          <a:p>
            <a:pPr lvl="1" algn="just"/>
            <a:r>
              <a:rPr lang="en-GB" b="1" dirty="0"/>
              <a:t>A structured document setting out detailed descriptions </a:t>
            </a:r>
            <a:r>
              <a:rPr lang="en-GB" dirty="0"/>
              <a:t>of the </a:t>
            </a:r>
            <a:r>
              <a:rPr lang="en-GB" b="1" dirty="0"/>
              <a:t>system’s functions, services and operational constraints</a:t>
            </a:r>
            <a:r>
              <a:rPr lang="en-GB" dirty="0"/>
              <a:t>. Defines what should be implemented so may be part of a contract between client and contractor.</a:t>
            </a:r>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9</a:t>
            </a:fld>
            <a:endParaRPr 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SE10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SE10 slides.thmx</Template>
  <TotalTime>6596</TotalTime>
  <Words>5502</Words>
  <Application>Microsoft Office PowerPoint</Application>
  <PresentationFormat>On-screen Show (4:3)</PresentationFormat>
  <Paragraphs>610</Paragraphs>
  <Slides>86</Slides>
  <Notes>2</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86</vt:i4>
      </vt:variant>
    </vt:vector>
  </HeadingPairs>
  <TitlesOfParts>
    <vt:vector size="92" baseType="lpstr">
      <vt:lpstr>Arial</vt:lpstr>
      <vt:lpstr>Calibri</vt:lpstr>
      <vt:lpstr>Wingdings</vt:lpstr>
      <vt:lpstr>Zapf Dingbats</vt:lpstr>
      <vt:lpstr>SE10 slides</vt:lpstr>
      <vt:lpstr>Document</vt:lpstr>
      <vt:lpstr>Software Engineering</vt:lpstr>
      <vt:lpstr>Chapter 4 – Requirements Engineering</vt:lpstr>
      <vt:lpstr>Topics covered</vt:lpstr>
      <vt:lpstr>Software Development Life Cycle (SDLC)</vt:lpstr>
      <vt:lpstr>Requirements engineering</vt:lpstr>
      <vt:lpstr>Requirements engineering</vt:lpstr>
      <vt:lpstr>Requirements engineering</vt:lpstr>
      <vt:lpstr>What is a requirement?</vt:lpstr>
      <vt:lpstr>Types of requirement</vt:lpstr>
      <vt:lpstr>Example: user and system requirements </vt:lpstr>
      <vt:lpstr>Readers of different types of requirements specification </vt:lpstr>
      <vt:lpstr>System stakeholders</vt:lpstr>
      <vt:lpstr>Stakeholders in the Mentcare system</vt:lpstr>
      <vt:lpstr>Stakeholders in the Mentcare system</vt:lpstr>
      <vt:lpstr>Functional and non-functional requirements</vt:lpstr>
      <vt:lpstr>Functional and non-functional requirements</vt:lpstr>
      <vt:lpstr>Functional requirements</vt:lpstr>
      <vt:lpstr>Mentcare system: functional requirements</vt:lpstr>
      <vt:lpstr>Requirements imprecision</vt:lpstr>
      <vt:lpstr>Requirements completeness and consistency</vt:lpstr>
      <vt:lpstr>Non-functional requirements</vt:lpstr>
      <vt:lpstr>Types of nonfunctional requirement </vt:lpstr>
      <vt:lpstr>Non-functional and functional requirements implementation</vt:lpstr>
      <vt:lpstr>Non-functional classifications</vt:lpstr>
      <vt:lpstr>Examples of nonfunctional requirements in the Mentcare system</vt:lpstr>
      <vt:lpstr>Difference between goals and requirements</vt:lpstr>
      <vt:lpstr>Example: goals and requirements</vt:lpstr>
      <vt:lpstr>Metrics for specifying nonfunctional requirements</vt:lpstr>
      <vt:lpstr>Requirements engineering processes</vt:lpstr>
      <vt:lpstr>Requirements engineering processes</vt:lpstr>
      <vt:lpstr>A spiral view of the requirements engineering process </vt:lpstr>
      <vt:lpstr>Requirements engineering process </vt:lpstr>
      <vt:lpstr>Requirements elicitation and analysis</vt:lpstr>
      <vt:lpstr>Requirements elicitation </vt:lpstr>
      <vt:lpstr>Requirements elicitation and analysis</vt:lpstr>
      <vt:lpstr>Problems of requirements elicitation</vt:lpstr>
      <vt:lpstr>The requirements elicitation and analysis process </vt:lpstr>
      <vt:lpstr>Process activities</vt:lpstr>
      <vt:lpstr>Requirements discovery</vt:lpstr>
      <vt:lpstr>Interviewing</vt:lpstr>
      <vt:lpstr>Interviewing</vt:lpstr>
      <vt:lpstr>Interviews in practice</vt:lpstr>
      <vt:lpstr>Ethnography (On-site Observation)</vt:lpstr>
      <vt:lpstr>Focused ethnography (prototyping)</vt:lpstr>
      <vt:lpstr>Stories and scenarios</vt:lpstr>
      <vt:lpstr>Scenarios</vt:lpstr>
      <vt:lpstr>Getting Information from the Existing Information System </vt:lpstr>
      <vt:lpstr>Requirements specification</vt:lpstr>
      <vt:lpstr>Requirements specification</vt:lpstr>
      <vt:lpstr>Ways of writing a system requirements specification </vt:lpstr>
      <vt:lpstr>Requirements and design</vt:lpstr>
      <vt:lpstr>Natural language specification</vt:lpstr>
      <vt:lpstr>Guidelines for writing requirements</vt:lpstr>
      <vt:lpstr>Problems with natural language</vt:lpstr>
      <vt:lpstr>Example requirements for the insulin pump software system </vt:lpstr>
      <vt:lpstr>Structured specifications (structured natural language)</vt:lpstr>
      <vt:lpstr>Form-based specifications</vt:lpstr>
      <vt:lpstr>A structured specification of a requirement for an insulin pump </vt:lpstr>
      <vt:lpstr>A structured specification of a requirement for an insulin pump </vt:lpstr>
      <vt:lpstr>Tabular specification</vt:lpstr>
      <vt:lpstr>Tabular specification of computation for an insulin pump </vt:lpstr>
      <vt:lpstr>Use cases</vt:lpstr>
      <vt:lpstr>Use cases for the Mentcare system</vt:lpstr>
      <vt:lpstr>The software requirements document</vt:lpstr>
      <vt:lpstr>Users of a requirements document </vt:lpstr>
      <vt:lpstr>Requirements document variability</vt:lpstr>
      <vt:lpstr>The structure of a requirements document </vt:lpstr>
      <vt:lpstr>The structure of a requirements document </vt:lpstr>
      <vt:lpstr>Requirements validation</vt:lpstr>
      <vt:lpstr>Requirements validation</vt:lpstr>
      <vt:lpstr>Requirements checking</vt:lpstr>
      <vt:lpstr>Requirements validation techniques</vt:lpstr>
      <vt:lpstr>Requirements reviews</vt:lpstr>
      <vt:lpstr>Requirements change</vt:lpstr>
      <vt:lpstr>Changing requirements</vt:lpstr>
      <vt:lpstr>Changing requirements</vt:lpstr>
      <vt:lpstr>Requirements evolution </vt:lpstr>
      <vt:lpstr>Requirements management</vt:lpstr>
      <vt:lpstr>Requirements management planning</vt:lpstr>
      <vt:lpstr>Requirements change management</vt:lpstr>
      <vt:lpstr>Requirements change management </vt:lpstr>
      <vt:lpstr>Key points</vt:lpstr>
      <vt:lpstr>Key points</vt:lpstr>
      <vt:lpstr>Key points</vt:lpstr>
      <vt:lpstr>Key points</vt:lpstr>
      <vt:lpstr>PowerPoint Presentation</vt:lpstr>
    </vt:vector>
  </TitlesOfParts>
  <Company>St Andrews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4</dc:title>
  <dc:creator>Ian Sommerville</dc:creator>
  <cp:lastModifiedBy>201914012</cp:lastModifiedBy>
  <cp:revision>90</cp:revision>
  <cp:lastPrinted>2010-01-11T10:54:43Z</cp:lastPrinted>
  <dcterms:created xsi:type="dcterms:W3CDTF">2010-01-08T19:43:52Z</dcterms:created>
  <dcterms:modified xsi:type="dcterms:W3CDTF">2021-10-26T16:03:39Z</dcterms:modified>
</cp:coreProperties>
</file>