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6"/>
  </p:notesMasterIdLst>
  <p:handoutMasterIdLst>
    <p:handoutMasterId r:id="rId77"/>
  </p:handoutMasterIdLst>
  <p:sldIdLst>
    <p:sldId id="256" r:id="rId2"/>
    <p:sldId id="281" r:id="rId3"/>
    <p:sldId id="282" r:id="rId4"/>
    <p:sldId id="280" r:id="rId5"/>
    <p:sldId id="283" r:id="rId6"/>
    <p:sldId id="321" r:id="rId7"/>
    <p:sldId id="322" r:id="rId8"/>
    <p:sldId id="323" r:id="rId9"/>
    <p:sldId id="324" r:id="rId10"/>
    <p:sldId id="284" r:id="rId11"/>
    <p:sldId id="285" r:id="rId12"/>
    <p:sldId id="311" r:id="rId13"/>
    <p:sldId id="287" r:id="rId14"/>
    <p:sldId id="329" r:id="rId15"/>
    <p:sldId id="330" r:id="rId16"/>
    <p:sldId id="257" r:id="rId17"/>
    <p:sldId id="325" r:id="rId18"/>
    <p:sldId id="320" r:id="rId19"/>
    <p:sldId id="326" r:id="rId20"/>
    <p:sldId id="288" r:id="rId21"/>
    <p:sldId id="327" r:id="rId22"/>
    <p:sldId id="331" r:id="rId23"/>
    <p:sldId id="328" r:id="rId24"/>
    <p:sldId id="258" r:id="rId25"/>
    <p:sldId id="332" r:id="rId26"/>
    <p:sldId id="333" r:id="rId27"/>
    <p:sldId id="313" r:id="rId28"/>
    <p:sldId id="289" r:id="rId29"/>
    <p:sldId id="334" r:id="rId30"/>
    <p:sldId id="290" r:id="rId31"/>
    <p:sldId id="335" r:id="rId32"/>
    <p:sldId id="259" r:id="rId33"/>
    <p:sldId id="261" r:id="rId34"/>
    <p:sldId id="336" r:id="rId35"/>
    <p:sldId id="337" r:id="rId36"/>
    <p:sldId id="338" r:id="rId37"/>
    <p:sldId id="339" r:id="rId38"/>
    <p:sldId id="260" r:id="rId39"/>
    <p:sldId id="340" r:id="rId40"/>
    <p:sldId id="379" r:id="rId41"/>
    <p:sldId id="380" r:id="rId42"/>
    <p:sldId id="381" r:id="rId43"/>
    <p:sldId id="382" r:id="rId44"/>
    <p:sldId id="341" r:id="rId45"/>
    <p:sldId id="383" r:id="rId46"/>
    <p:sldId id="343" r:id="rId47"/>
    <p:sldId id="344" r:id="rId48"/>
    <p:sldId id="345" r:id="rId49"/>
    <p:sldId id="384" r:id="rId50"/>
    <p:sldId id="346" r:id="rId51"/>
    <p:sldId id="347" r:id="rId52"/>
    <p:sldId id="348" r:id="rId53"/>
    <p:sldId id="349" r:id="rId54"/>
    <p:sldId id="350" r:id="rId55"/>
    <p:sldId id="353" r:id="rId56"/>
    <p:sldId id="385" r:id="rId57"/>
    <p:sldId id="355" r:id="rId58"/>
    <p:sldId id="356" r:id="rId59"/>
    <p:sldId id="357" r:id="rId60"/>
    <p:sldId id="358" r:id="rId61"/>
    <p:sldId id="360" r:id="rId62"/>
    <p:sldId id="386" r:id="rId63"/>
    <p:sldId id="361" r:id="rId64"/>
    <p:sldId id="362" r:id="rId65"/>
    <p:sldId id="364" r:id="rId66"/>
    <p:sldId id="366" r:id="rId67"/>
    <p:sldId id="367" r:id="rId68"/>
    <p:sldId id="368" r:id="rId69"/>
    <p:sldId id="374" r:id="rId70"/>
    <p:sldId id="375" r:id="rId71"/>
    <p:sldId id="376" r:id="rId72"/>
    <p:sldId id="377" r:id="rId73"/>
    <p:sldId id="378" r:id="rId74"/>
    <p:sldId id="298" r:id="rId7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5" autoAdjust="0"/>
    <p:restoredTop sz="95535" autoAdjust="0"/>
  </p:normalViewPr>
  <p:slideViewPr>
    <p:cSldViewPr snapToGrid="0" snapToObjects="1">
      <p:cViewPr varScale="1">
        <p:scale>
          <a:sx n="109" d="100"/>
          <a:sy n="109" d="100"/>
        </p:scale>
        <p:origin x="1542"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12/24/2021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7T05:52:09.156"/>
    </inkml:context>
    <inkml:brush xml:id="br0">
      <inkml:brushProperty name="width" value="0.05292" units="cm"/>
      <inkml:brushProperty name="height" value="0.05292" units="cm"/>
      <inkml:brushProperty name="color" value="#FF0000"/>
    </inkml:brush>
  </inkml:definitions>
  <inkml:trace contextRef="#ctx0" brushRef="#br0">1199 1535 0,'18'-18'16,"-36"36"-16,36-54 15,0 36 79,-1 0-94,1 0 16,70 106-1,-17 35 1,17 0 0,-35-70-1,-18-36 1,0-35 62,-17-17-78,17-36 16,-17 0-16,53-53 15,17-88 1,88-35-1,0-1 1,19 71 0,-72 54-1,-17 52 1,-71 17 0,0 36 46</inkml:trace>
  <inkml:trace contextRef="#ctx0" brushRef="#br0" timeOffset="1094.42">1834 952 0,'0'36'31,"0"-19"-31,18 19 15,17-1-15,1 36 16,69 105 15,1 71 1,-88-194-17,0-18 1,-1-17-1,1-18 95,17 0-95,-17 0-15,17-36 16,36-122 0,17-36-1,88-18 1,177 36 0,53 87-1,-36 19 1,-246 70-16,-89-18 15,0 1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7T05:52:15.899"/>
    </inkml:context>
    <inkml:brush xml:id="br0">
      <inkml:brushProperty name="width" value="0.05292" units="cm"/>
      <inkml:brushProperty name="height" value="0.05292" units="cm"/>
      <inkml:brushProperty name="color" value="#FF0000"/>
    </inkml:brush>
  </inkml:definitions>
  <inkml:trace contextRef="#ctx0" brushRef="#br0">706 1323 0,'17'0'125,"1"35"-125,105 142 31,-105-107-31,17 1 16,-17-54-1,-1 36-15,-17-17 16,36-19 249,-19 18-265,-17-17 16,18 0 390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7T05:52:30.266"/>
    </inkml:context>
    <inkml:brush xml:id="br0">
      <inkml:brushProperty name="width" value="0.05292" units="cm"/>
      <inkml:brushProperty name="height" value="0.05292" units="cm"/>
      <inkml:brushProperty name="color" value="#FF0000"/>
    </inkml:brush>
  </inkml:definitions>
  <inkml:trace contextRef="#ctx0" brushRef="#br0">1076 1799 0,'71'-88'78,"70"-18"-62,370-352 15,-370 334-31,89-141 16,-125 54-1,-52 140 1,-53 54 0</inkml:trace>
  <inkml:trace contextRef="#ctx0" brushRef="#br0" timeOffset="903.3">1111 988 0,'18'0'31,"70"106"-15,-53-71-16,177 247 31,35 124 0,-212-283-15,-35-35-1,18-35 1,17-35 62,-17-18-62,17 0-1,36-71 1,17-34-16,159-160 16,0-35-1,-89 53 1,37 71-1,16 52 1,1 36 0,-71 35-1,-123 36 17</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7T13:54:02.451"/>
    </inkml:context>
    <inkml:brush xml:id="br0">
      <inkml:brushProperty name="width" value="0.05292" units="cm"/>
      <inkml:brushProperty name="height" value="0.05292" units="cm"/>
    </inkml:brush>
  </inkml:definitions>
  <inkml:trace contextRef="#ctx0" brushRef="#br0">6174 9137 0,'0'18'250,"0"-1"-219,0 1-16,0 0 1,0-1 0,0 1-16,0-1 47,0 1-16,0 0-16,0-1 1</inkml:trace>
  <inkml:trace contextRef="#ctx0" brushRef="#br0" timeOffset="9696.32">6138 9119 0,'36'0'422,"17"0"-234,-36 0-173,1 0-15,-1 0 16,19 0 15,-19 0-15,1 0 46,0 0-30,-1 0 46,1 0-63,17 0 110,-17 0-109,17 0 0,-17 0-1,17 0 32,-17 0 0,17 0-16,-17 0-15,17 0-1,-17 0 1,-1 0 78,1 0-79,-1 0-15,1 0 16,70 0 0,-17 0-1,17 0 1,0 0 0,-35 0-1,-18 0 1,-17 0-1,0 0 1,-1 0 47,1 0 15,0 0-63,-1 0-15,1 0 16,0 0 0,17 0-1,0 0 1,0 0-1,1 0 1,-19 0 0,1 0 46,0 0-46,-1 0 15,1 0-15,-1 0-1,1 0 1,0 0 0,-1 0-16,1 0 15,17 0 16,-17 0-15,17 0 15,142 0-15,-54 0 0,-52 0-1,-36 0 126,-17 0-94,34 0-47,-34 0 15,17 0 1,1 0 0,-19 0-16,1 0 15,0 0 1,-1 0-1,18 0 1,-17 0 0,35 0-1,-18 0 1,1 0 0,16 0-1,-34 0 1,17 0-1,-17 0 1,0 0 0,-1 0 77,1 0-93,0 0 16,35 0 0,17 0-1,-35 0 1,-17 0 0,0 0 15,-1 0 0,1 0-15,0 0 15,-1 0-15,1 0 15,-1 0-16,1 0 1,0 0 0,-1 0-1,1 0 17,0 0-1,17 0-16,0 0 1,-17 0 0,17 0-1,-17 0 1,-1 0 15,19 0-31,-19 0 31,19 0-15,-19 0 0,1 0 15,0 0-15,-1 0 15,1 0 16,-1 0-32,1 0 1,0 0 15,-1 0 32,1 0-32,0 0 16,-1 0 15,1 0 32,0 0-78,-1 0-1,1 0 17,-1 0-17,1 0 16,0 0 63,-1 0-63,1 0 16,0 0 16,-1 0-32,1 0-15,0 0-1,-1 0 17,1 0 30,17 0 16,-17 0-31,-18-17-16,17 17-31,1 0 16,0-18 15,-1 18 79,1-18-79,0 18 313,-1 0-266,1 0-16,-18 18 235,0 0-250,0-1-47,0 19 62,0-19-62,0 1 16,0 0 31,0-1 0,-18 1-47,18-1 62,0 1-15,0 0-16,0-1 1,0 1-17,0 0 17,-17-18 14,17 17-30,0 1 47,0 0-1,0-1-31,-18 1 1,18-1 14,0 1-14,0 0-1,0-1 16,0 19 0,0-19 296,-18-17-327,1 0 15,-1 0-15,0 0 31,1 0-32,-1 0 1,-17 0 0,17 0-1,-35 0 1,18 0 0,17 0 15,-17 0 0,17 0 32,1 0-32,-18 0-31,-1 18 31,19-18 16,-19 0-31,19 0 15,-1 0 0,0 0-15,-34 0-1,34 0 17,-17 0-17,17 0-15,-17 0 31,17 0-15,-17 0 0,17 0-1,-17 0 1,17 0 0,-17 0-1,17 0 32,1 0-31,-1 0-1,0 0-15,1 0 32,-1 0-17,0 0 1,-17 0-1,18 0 1,-1 0 0,0 0-1,1 0 1,-19 0 0,19 0-1,-36 0 1,18 0-1,17 0 1,0 0 0,-70 0 15,35 0-15,-17 0-1,-19 0 1,1 0-1,18 0 1,17 0 0,0 0-1,35 0 17,1 0 46,-1 0-63,0 0 17,-17 0-17,-36 0 1,19 0-16,16 0 15,-17-18 1,0 18 0,18 0-1,17 0 1,1 0 15,-71 0-15,-18 0-1,18 0 1,52 0 0,-17 0-1,53-17 17,-17 17-17,-1 0 1,1 0-1,-1 0-15,-35 0 16,-18 0 0,36 0-1,-18 0 1,0 0 0,0 0-1,18 0 1,17 0-1,1 0 1,-18 0 0,-71 0 15,70 0-15,1 0-1,-18 0 1,-17 0-1,34 0 1,-34 0 0,-18-18-1,-1-17 1,19 35 0,17 0-1,18 0 16,17 0-31,0 0 79,1 0 280,17-18-343,0 0-16,0-17 15,17 0 1,-17 17-1,0 1 1,0-1 0,0 0-1,0 1 17,18-1-17</inkml:trace>
  <inkml:trace contextRef="#ctx0" brushRef="#br0" timeOffset="13919.77">9666 9243 0,'-18'0'156,"1"0"-140,-18 0-1,17 0-15,-17 0 16,17 0 0,0 17 62,18 1-63,0 17 1,36 1 0,-36-19-1,17-17 48,1 0-48,-18-17 1,0-19-16,0 19 16,-18 17 15,18-18-15,-17 18-1,-19 0 1,1 0-1,-18 0-15,36 0 32,17 35-17,0-17 1,0 0-16,17-1 16,1-17 15,17 0-16,18 0 1,-18 0 0,-17 0 15,-18-17-15,0-36-1,0 0 1,0 35-1,0 1 1,-18 17 0,1 0-16,-36 0 15,0 0 1,-18 0 0,18 70-1,53-35 1,0 18-1,53 0 1,0-35 15,-18-1-15,18-17 0,0 0-1,-17 0 1,-19-52-1,-17-19 1,0 53 15,0 1-15,-17 17 46,-19 0-62,1 0 16,17 0-16,1 35 16,17 36-1,0-1 1,35 1 0,36-36-1,-36-35 16,-18-18 1,-17-35-17,-35 0 1,-35 18 0,17 0-1,35 35 1,0 0-1,1 0 1,-1 0 15,18 35-15,0 18 0,71 0-1,-36-35 1,18-1-1,17-17 1,-17 0-16,-35 0 16,0-35-1,-18-36 1,0 54 0,-18-18 15,0 17-31,1 18 15,-1 0 32,-17 0-31,17 0-16,1 0 31,17 35-15,35-35-16,-18 0 15,1 0-15,17 35 16,-17-35 15,0 0 16,-18-35-31,0 18-1,0-1-15,0-17 16,-18 35 0,-17 0 46,35 17-62,0 19 16,0 16-1,17-16 1,54-1 0,-53-35-1,17 0 1,-18 0 0,19-35-1,-36-18 1,0 0-1,0 35 1,0-17 0,-18 35 62,-17 35-78,35 1 15,0-1 1,0-18 0,17 19-1,1-36 48,-18-18-63,0-52 31,0 17-31,0 35 16,18 18 109,-1 18-125,1-18 15,0 0 32,-1 0-31,-17-18-1,36-35-15,-36 35 16,0-17 15,0 18-15,0-1-16,-18 18 31,0 0 188,1 0-188,-19 0-31,1 0 16,-88 0-1,70 0 1,0 0 0</inkml:trace>
  <inkml:trace contextRef="#ctx0" brushRef="#br0" timeOffset="24200.72">14711 8996 0,'0'35'188,"0"-17"-188,0-1 15,0 1-15,0 0 47,0-1 47,0 1-94,-18 0 16,18-1 31,0 1-32,0 0 16,0-1 32,0 1-47,0-1-1,0 1 32,0 0-16,0-1 47,0 19-62,0-19 15,0 1-15,0 0 15,0-1 375,0 18-31,18-35-328,-1 0-31,19 18 0,-19-18 30,1 0-14,0 0-17,-1 0 1,19 0 0,-19 0-1,1 0 1,-1 0-1,19 0 1,-19 0 15,1 0-15,0 0 0,-1 0-1,19 0 1,-19 0-16,19 0 31,-1 0-31,0 0 16,36 0-1,-18 0 1,17 0 0,-35-18-1,1 18 1,-1-17-1,36-1 1,-54 18 0,18 0-1,54 0 1,-36 0 0,-18 0-1,0 0-15,36 0 31,-36 0-15,35 0 0,19 0-1,-19 0 1,-35 0 0,1 0-1,-19 0 1,19 0-1,-1 0 1,0 0 0,36 0-1,-36 0 1,18 0 0,0 0 15,17 0-16,-34 0 1,52 0 0,-17 0-1,17 0 1,18 0 0,-36 0-1,-35 0 1,18 0-1,0 0 1,18 0 0,-18 18-1,17-18 1,1 0 0,-54 0-1,19 0 1,17 0 15,17 0-15,1 0-1,35 35 1,-54-35 0,19 0-1,17 18 1,-35-18-1,-35 0 1,-1 17 0,1-17 15,0 0-15,-1 0 15,1 0-31,0 0 15,-1 0 1,1 0 0,35 0-1,0 0 1,0 0 0,-36 0-1,1 0 110,35 0-125,0 0 0,0 0 16,-36 0-1,54 0 1,-36 0 0,-17 0 62,17 0-63,-17 0-15,-1 0 16,19 0-16,-19-17 16,1 17 31,0-18-32,-1 18 32,1 0-31,-1 0-1,19 0 1,-1 0 0,-17 0-16,-1-18 15,1 18 1,0 0-1,-1 0 32,1 0-15,-1-17-1,19 17-16,-19 0 1,1 0 0,0-18 46,-1 18-62,1 0 16,17 0-1,-17 0 1,0-17 328,-1-1-344,-17 0 31,0-17 313,0 17-297,0 1 0,0-1-1,0 0-30,0 1 93,0-18-93,0-1 47,0 19-17,0-1 33,0 0-17,-17 1 110,17-19-125,-18 36 281,-17 0-328,17 0 16,-53 0-16,1 0 15,17 0 16,18 0-31,17 0 16,0 0 15,-17 0-15,17 0 0,1 0-1,-1 0 63,-17 0-62,17 0 0,1 0-16,-1 0 15,0 0 1,-17 0-1,0 0 1,17 0 0,0 0-1,1 0 17,-18 0-17,-18 0 1,17 0-1,1 0 1,17 0 0,-17 0-1,18 0 79,-1 0-94,0 0 16,1 0-1,-1 0 1,0 18 0,1-18-1,-1 0 16,-52 0 16,34 0-47,-17 0 16,18 0 0,17 0 77,1 0-77,-1 0 0,1 0-1,-19 0-15,-34 0 16,17 0-1,35 0 1,-35 0 0,-35 0-1,0 0 1,0 0 15,-1 0-15,72 0-1,-19 0 1,-16 0 0,34 0-1,0 0 17,1 0-17,-19 0 1,1 0-1,0 0 1,17 0 0,1 0 15,-1 0-15,0 0-16,-17 0 15,17 0 1,-52 0-1,35 0 1,17 0 0,-35 0-1,0 0 1,-35 0 0,-18 0-1,35 0 1,19 0-1,34 0 1,0 0 0,1 0-1,-1 0 1,-17 0 0,-53 0-1,52 0 1,-34 0-1,17 0 1,0 0 0,35 0-1,-35 0 1,0 0 0,0 0-1,1 0 1,16 0-1,19 0 1,-1 0 15,-17 0-15,17 0 0,0 0-1,-17 0 16,0 0-15,17 0 0,-17 0-1,-36 0 1,19 0 0,16 0-16,-34 0 15,52 0 1,-53 0-1,36 0 1,0 0 0,17 0-1,-35 0 1,18 0 15,-18 18-15,36-18-1,-1 0 1,0 0 78,1 0-94,-1 0 31,0 0-15,1 0-1,-1 0 1,0 0 0,1 0-1,-1 0 16,0 0-15,1 0-16,-1 0 31,-17 0-15,17 0 0,1 0-1,-1 17 1,0-17-1,1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12/24/2021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9B78F-7C08-ED42-8E36-4ED23DEF8F74}" type="slidenum">
              <a:rPr lang="en-US" smtClean="0"/>
              <a:t>1</a:t>
            </a:fld>
            <a:endParaRPr lang="en-US"/>
          </a:p>
        </p:txBody>
      </p:sp>
    </p:spTree>
    <p:extLst>
      <p:ext uri="{BB962C8B-B14F-4D97-AF65-F5344CB8AC3E}">
        <p14:creationId xmlns:p14="http://schemas.microsoft.com/office/powerpoint/2010/main" val="1706468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simple microwave has a switch to select full or half power, a numeric keypad to input the</a:t>
            </a:r>
          </a:p>
          <a:p>
            <a:r>
              <a:rPr lang="en-US" sz="1200" b="0" i="0" u="none" strike="noStrike" kern="1200" baseline="0" dirty="0">
                <a:solidFill>
                  <a:schemeClr val="tx1"/>
                </a:solidFill>
                <a:latin typeface="+mn-lt"/>
                <a:ea typeface="+mn-ea"/>
                <a:cs typeface="+mn-cs"/>
              </a:rPr>
              <a:t>cooking time, a start/stop button, and an alphanumeric display.</a:t>
            </a:r>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65</a:t>
            </a:fld>
            <a:endParaRPr lang="en-US"/>
          </a:p>
        </p:txBody>
      </p:sp>
    </p:spTree>
    <p:extLst>
      <p:ext uri="{BB962C8B-B14F-4D97-AF65-F5344CB8AC3E}">
        <p14:creationId xmlns:p14="http://schemas.microsoft.com/office/powerpoint/2010/main" val="914369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Model Driven Engineering, the stage of the process in which the design (i.e. the shared model) is translated into code </a:t>
            </a:r>
          </a:p>
          <a:p>
            <a:r>
              <a:rPr lang="en-US" dirty="0"/>
              <a:t>is largely automated. Depending on the technology used, changes in the model can be converted into error-free code with one touch of the button. </a:t>
            </a:r>
          </a:p>
        </p:txBody>
      </p:sp>
      <p:sp>
        <p:nvSpPr>
          <p:cNvPr id="4" name="Slide Number Placeholder 3"/>
          <p:cNvSpPr>
            <a:spLocks noGrp="1"/>
          </p:cNvSpPr>
          <p:nvPr>
            <p:ph type="sldNum" sz="quarter" idx="10"/>
          </p:nvPr>
        </p:nvSpPr>
        <p:spPr/>
        <p:txBody>
          <a:bodyPr/>
          <a:lstStyle/>
          <a:p>
            <a:fld id="{F999B78F-7C08-ED42-8E36-4ED23DEF8F74}" type="slidenum">
              <a:rPr lang="en-US" smtClean="0"/>
              <a:t>67</a:t>
            </a:fld>
            <a:endParaRPr lang="en-US"/>
          </a:p>
        </p:txBody>
      </p:sp>
    </p:spTree>
    <p:extLst>
      <p:ext uri="{BB962C8B-B14F-4D97-AF65-F5344CB8AC3E}">
        <p14:creationId xmlns:p14="http://schemas.microsoft.com/office/powerpoint/2010/main" val="4224984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68</a:t>
            </a:fld>
            <a:endParaRPr lang="en-US"/>
          </a:p>
        </p:txBody>
      </p:sp>
    </p:spTree>
    <p:extLst>
      <p:ext uri="{BB962C8B-B14F-4D97-AF65-F5344CB8AC3E}">
        <p14:creationId xmlns:p14="http://schemas.microsoft.com/office/powerpoint/2010/main" val="1034912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71</a:t>
            </a:fld>
            <a:endParaRPr lang="en-US"/>
          </a:p>
        </p:txBody>
      </p:sp>
    </p:spTree>
    <p:extLst>
      <p:ext uri="{BB962C8B-B14F-4D97-AF65-F5344CB8AC3E}">
        <p14:creationId xmlns:p14="http://schemas.microsoft.com/office/powerpoint/2010/main" val="667523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31</a:t>
            </a:fld>
            <a:endParaRPr lang="en-US"/>
          </a:p>
        </p:txBody>
      </p:sp>
    </p:spTree>
    <p:extLst>
      <p:ext uri="{BB962C8B-B14F-4D97-AF65-F5344CB8AC3E}">
        <p14:creationId xmlns:p14="http://schemas.microsoft.com/office/powerpoint/2010/main" val="235793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37</a:t>
            </a:fld>
            <a:endParaRPr lang="en-US"/>
          </a:p>
        </p:txBody>
      </p:sp>
    </p:spTree>
    <p:extLst>
      <p:ext uri="{BB962C8B-B14F-4D97-AF65-F5344CB8AC3E}">
        <p14:creationId xmlns:p14="http://schemas.microsoft.com/office/powerpoint/2010/main" val="2881869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9B78F-7C08-ED42-8E36-4ED23DEF8F74}" type="slidenum">
              <a:rPr lang="en-US" smtClean="0"/>
              <a:t>39</a:t>
            </a:fld>
            <a:endParaRPr lang="en-US"/>
          </a:p>
        </p:txBody>
      </p:sp>
    </p:spTree>
    <p:extLst>
      <p:ext uri="{BB962C8B-B14F-4D97-AF65-F5344CB8AC3E}">
        <p14:creationId xmlns:p14="http://schemas.microsoft.com/office/powerpoint/2010/main" val="2065961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9B78F-7C08-ED42-8E36-4ED23DEF8F74}" type="slidenum">
              <a:rPr lang="en-US" smtClean="0"/>
              <a:t>40</a:t>
            </a:fld>
            <a:endParaRPr lang="en-US"/>
          </a:p>
        </p:txBody>
      </p:sp>
    </p:spTree>
    <p:extLst>
      <p:ext uri="{BB962C8B-B14F-4D97-AF65-F5344CB8AC3E}">
        <p14:creationId xmlns:p14="http://schemas.microsoft.com/office/powerpoint/2010/main" val="4155855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9B78F-7C08-ED42-8E36-4ED23DEF8F74}" type="slidenum">
              <a:rPr lang="en-US" smtClean="0"/>
              <a:t>41</a:t>
            </a:fld>
            <a:endParaRPr lang="en-US"/>
          </a:p>
        </p:txBody>
      </p:sp>
    </p:spTree>
    <p:extLst>
      <p:ext uri="{BB962C8B-B14F-4D97-AF65-F5344CB8AC3E}">
        <p14:creationId xmlns:p14="http://schemas.microsoft.com/office/powerpoint/2010/main" val="1077604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9B78F-7C08-ED42-8E36-4ED23DEF8F74}" type="slidenum">
              <a:rPr lang="en-US" smtClean="0"/>
              <a:t>42</a:t>
            </a:fld>
            <a:endParaRPr lang="en-US"/>
          </a:p>
        </p:txBody>
      </p:sp>
    </p:spTree>
    <p:extLst>
      <p:ext uri="{BB962C8B-B14F-4D97-AF65-F5344CB8AC3E}">
        <p14:creationId xmlns:p14="http://schemas.microsoft.com/office/powerpoint/2010/main" val="170222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99B78F-7C08-ED42-8E36-4ED23DEF8F74}" type="slidenum">
              <a:rPr lang="en-US" smtClean="0"/>
              <a:t>43</a:t>
            </a:fld>
            <a:endParaRPr lang="en-US"/>
          </a:p>
        </p:txBody>
      </p:sp>
    </p:spTree>
    <p:extLst>
      <p:ext uri="{BB962C8B-B14F-4D97-AF65-F5344CB8AC3E}">
        <p14:creationId xmlns:p14="http://schemas.microsoft.com/office/powerpoint/2010/main" val="3004537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99B78F-7C08-ED42-8E36-4ED23DEF8F74}" type="slidenum">
              <a:rPr lang="en-US" smtClean="0"/>
              <a:t>53</a:t>
            </a:fld>
            <a:endParaRPr lang="en-US"/>
          </a:p>
        </p:txBody>
      </p:sp>
    </p:spTree>
    <p:extLst>
      <p:ext uri="{BB962C8B-B14F-4D97-AF65-F5344CB8AC3E}">
        <p14:creationId xmlns:p14="http://schemas.microsoft.com/office/powerpoint/2010/main" val="1749992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a:t>30/10/2014</a:t>
            </a:r>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30/10/2014</a:t>
            </a:r>
          </a:p>
        </p:txBody>
      </p:sp>
      <p:sp>
        <p:nvSpPr>
          <p:cNvPr id="8"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a:t>30/10/2014</a:t>
            </a:r>
          </a:p>
        </p:txBody>
      </p:sp>
      <p:sp>
        <p:nvSpPr>
          <p:cNvPr id="4"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30/10/2014</a:t>
            </a:r>
          </a:p>
        </p:txBody>
      </p:sp>
      <p:sp>
        <p:nvSpPr>
          <p:cNvPr id="3"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30/10/2014</a:t>
            </a:r>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30/10/2014</a:t>
            </a:r>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t>30/10/2014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customXml" Target="../ink/ink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6" name="Footer Placeholder 5"/>
          <p:cNvSpPr>
            <a:spLocks noGrp="1"/>
          </p:cNvSpPr>
          <p:nvPr>
            <p:ph type="ftr" sz="quarter" idx="11"/>
          </p:nvPr>
        </p:nvSpPr>
        <p:spPr/>
        <p:txBody>
          <a:bodyPr/>
          <a:lstStyle/>
          <a:p>
            <a:pPr>
              <a:defRPr/>
            </a:pPr>
            <a:r>
              <a:rPr lang="en-US" dirty="0"/>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7" name="TextBox 6"/>
          <p:cNvSpPr txBox="1"/>
          <p:nvPr/>
        </p:nvSpPr>
        <p:spPr>
          <a:xfrm>
            <a:off x="6136849" y="5006566"/>
            <a:ext cx="2549951" cy="923330"/>
          </a:xfrm>
          <a:prstGeom prst="rect">
            <a:avLst/>
          </a:prstGeom>
          <a:noFill/>
        </p:spPr>
        <p:txBody>
          <a:bodyPr wrap="square" rtlCol="0">
            <a:spAutoFit/>
          </a:bodyPr>
          <a:lstStyle/>
          <a:p>
            <a:pPr algn="r"/>
            <a:r>
              <a:rPr lang="en-US" dirty="0" err="1"/>
              <a:t>Lec</a:t>
            </a:r>
            <a:r>
              <a:rPr lang="en-US" dirty="0"/>
              <a:t> </a:t>
            </a:r>
            <a:r>
              <a:rPr lang="en-US" dirty="0" err="1"/>
              <a:t>Tarannum</a:t>
            </a:r>
            <a:r>
              <a:rPr lang="en-US" dirty="0"/>
              <a:t> </a:t>
            </a:r>
            <a:r>
              <a:rPr lang="en-US" dirty="0" err="1"/>
              <a:t>Zaki</a:t>
            </a:r>
            <a:endParaRPr lang="en-US" dirty="0"/>
          </a:p>
          <a:p>
            <a:pPr algn="r"/>
            <a:r>
              <a:rPr lang="en-US" dirty="0" err="1"/>
              <a:t>Dept</a:t>
            </a:r>
            <a:r>
              <a:rPr lang="en-US" dirty="0"/>
              <a:t> of CSE</a:t>
            </a:r>
          </a:p>
          <a:p>
            <a:pPr algn="r"/>
            <a:r>
              <a:rPr lang="en-US" dirty="0"/>
              <a:t>MIST</a:t>
            </a:r>
          </a:p>
        </p:txBody>
      </p:sp>
      <p:sp>
        <p:nvSpPr>
          <p:cNvPr id="9" name="TextBox 8"/>
          <p:cNvSpPr txBox="1"/>
          <p:nvPr/>
        </p:nvSpPr>
        <p:spPr>
          <a:xfrm>
            <a:off x="457200" y="5023165"/>
            <a:ext cx="3671180" cy="923330"/>
          </a:xfrm>
          <a:prstGeom prst="rect">
            <a:avLst/>
          </a:prstGeom>
          <a:noFill/>
        </p:spPr>
        <p:txBody>
          <a:bodyPr wrap="square" rtlCol="0">
            <a:spAutoFit/>
          </a:bodyPr>
          <a:lstStyle/>
          <a:p>
            <a:r>
              <a:rPr lang="en-US" dirty="0"/>
              <a:t>CSE 319</a:t>
            </a:r>
          </a:p>
          <a:p>
            <a:r>
              <a:rPr lang="en-US" dirty="0"/>
              <a:t>Software Engineering </a:t>
            </a:r>
          </a:p>
          <a:p>
            <a:r>
              <a:rPr lang="en-US" dirty="0"/>
              <a:t>Credit Hr. 3.00, Contact Hr. 3.00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lstStyle/>
          <a:p>
            <a:r>
              <a:rPr lang="en-US" b="1" dirty="0"/>
              <a:t>Activity diagrams</a:t>
            </a:r>
            <a:r>
              <a:rPr lang="en-US" dirty="0"/>
              <a:t>, which show the activities involved in a process or in data processing .</a:t>
            </a:r>
            <a:endParaRPr lang="en-GB" dirty="0"/>
          </a:p>
          <a:p>
            <a:r>
              <a:rPr lang="en-US" b="1" dirty="0"/>
              <a:t>Use case diagrams</a:t>
            </a:r>
            <a:r>
              <a:rPr lang="en-US" dirty="0"/>
              <a:t>, which show the interactions between a system and its environment. </a:t>
            </a:r>
            <a:endParaRPr lang="en-GB" dirty="0"/>
          </a:p>
          <a:p>
            <a:r>
              <a:rPr lang="en-US" b="1" dirty="0"/>
              <a:t>Sequence diagrams</a:t>
            </a:r>
            <a:r>
              <a:rPr lang="en-US" dirty="0"/>
              <a:t>, which show interactions between actors and the system and between system components.</a:t>
            </a:r>
            <a:endParaRPr lang="en-GB" dirty="0"/>
          </a:p>
          <a:p>
            <a:r>
              <a:rPr lang="en-US" b="1" dirty="0"/>
              <a:t>Class diagrams</a:t>
            </a:r>
            <a:r>
              <a:rPr lang="en-US" dirty="0"/>
              <a:t>, which show the object classes in the system and the associations between these classes.</a:t>
            </a:r>
            <a:endParaRPr lang="en-GB" dirty="0"/>
          </a:p>
          <a:p>
            <a:r>
              <a:rPr lang="en-US" b="1" dirty="0"/>
              <a:t>State diagrams</a:t>
            </a:r>
            <a:r>
              <a:rPr lang="en-US" dirty="0"/>
              <a:t>, which show how the system reacts to internal and external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lstStyle/>
          <a:p>
            <a:r>
              <a:rPr lang="en-US" dirty="0"/>
              <a:t>As a means of facilitating discussion about an existing or proposed system</a:t>
            </a:r>
          </a:p>
          <a:p>
            <a:pPr lvl="1"/>
            <a:r>
              <a:rPr lang="en-US" dirty="0"/>
              <a:t>Incomplete and incorrect models are OK as their role is to support discussion.</a:t>
            </a:r>
            <a:endParaRPr lang="en-GB" dirty="0"/>
          </a:p>
          <a:p>
            <a:r>
              <a:rPr lang="en-US" dirty="0"/>
              <a:t>As a way of documenting an existing system</a:t>
            </a:r>
          </a:p>
          <a:p>
            <a:pPr lvl="1"/>
            <a:r>
              <a:rPr lang="en-US" dirty="0"/>
              <a:t>Models should be an accurate representation of the system but need not be complete.</a:t>
            </a:r>
            <a:endParaRPr lang="en-GB" dirty="0"/>
          </a:p>
          <a:p>
            <a:r>
              <a:rPr lang="en-US" dirty="0"/>
              <a:t>As a detailed system description that can be used to generate a system implementation</a:t>
            </a:r>
          </a:p>
          <a:p>
            <a:pPr lvl="1"/>
            <a:r>
              <a:rPr lang="en-US" dirty="0"/>
              <a:t>Models have to be both correct and complete.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448" y="2293938"/>
            <a:ext cx="8036351" cy="1143000"/>
          </a:xfrm>
        </p:spPr>
        <p:txBody>
          <a:bodyPr/>
          <a:lstStyle/>
          <a:p>
            <a:pPr algn="ctr"/>
            <a:r>
              <a:rPr lang="en-US" dirty="0"/>
              <a:t>External Model:</a:t>
            </a:r>
            <a:br>
              <a:rPr lang="en-US" dirty="0"/>
            </a:br>
            <a:r>
              <a:rPr lang="en-US" dirty="0"/>
              <a:t>Context Model</a:t>
            </a:r>
          </a:p>
        </p:txBody>
      </p:sp>
      <p:sp>
        <p:nvSpPr>
          <p:cNvPr id="4" name="Footer Placeholder 3"/>
          <p:cNvSpPr>
            <a:spLocks noGrp="1"/>
          </p:cNvSpPr>
          <p:nvPr>
            <p:ph type="ftr" sz="quarter" idx="11"/>
          </p:nvPr>
        </p:nvSpPr>
        <p:spPr/>
        <p:txBody>
          <a:bodyPr/>
          <a:lstStyle/>
          <a:p>
            <a:pPr>
              <a:defRPr/>
            </a:pPr>
            <a:r>
              <a:rPr lang="en-US" dirty="0"/>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Tree>
    <p:extLst>
      <p:ext uri="{BB962C8B-B14F-4D97-AF65-F5344CB8AC3E}">
        <p14:creationId xmlns:p14="http://schemas.microsoft.com/office/powerpoint/2010/main" val="3742427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a:t>Context models</a:t>
            </a:r>
          </a:p>
        </p:txBody>
      </p:sp>
      <p:sp>
        <p:nvSpPr>
          <p:cNvPr id="35843" name="Rectangle 3"/>
          <p:cNvSpPr>
            <a:spLocks noGrp="1" noChangeArrowheads="1"/>
          </p:cNvSpPr>
          <p:nvPr>
            <p:ph idx="1"/>
          </p:nvPr>
        </p:nvSpPr>
        <p:spPr/>
        <p:txBody>
          <a:bodyPr/>
          <a:lstStyle/>
          <a:p>
            <a:r>
              <a:rPr lang="en-GB" dirty="0"/>
              <a:t>Context models are used to illustrate the operational context of a system - they show what lies outside the system boundaries.</a:t>
            </a:r>
          </a:p>
          <a:p>
            <a:r>
              <a:rPr lang="en-US" dirty="0"/>
              <a:t>System boundaries are established to define what is inside and what is outside the system.</a:t>
            </a:r>
          </a:p>
          <a:p>
            <a:pPr lvl="1"/>
            <a:r>
              <a:rPr lang="en-US" dirty="0"/>
              <a:t>They show other systems (can be an entity or object) that are used or depend on the system being developed.</a:t>
            </a:r>
          </a:p>
          <a:p>
            <a:r>
              <a:rPr lang="en-US" dirty="0"/>
              <a:t>Defining a system boundary is a political judgment</a:t>
            </a:r>
          </a:p>
          <a:p>
            <a:pPr lvl="1"/>
            <a:r>
              <a:rPr lang="en-US" dirty="0"/>
              <a:t>There may be pressures to develop system boundaries that increase / decrease the influence or workload of different parts of an organization.</a:t>
            </a:r>
          </a:p>
          <a:p>
            <a:pPr marL="57150" indent="0">
              <a:buNone/>
            </a:pPr>
            <a:endParaRPr lang="en-US" dirty="0"/>
          </a:p>
          <a:p>
            <a:pPr marL="0" indent="0">
              <a:buNone/>
            </a:pPr>
            <a:endParaRPr lang="en-GB" dirty="0"/>
          </a:p>
        </p:txBody>
      </p:sp>
      <p:sp>
        <p:nvSpPr>
          <p:cNvPr id="5" name="Footer Placeholder 4"/>
          <p:cNvSpPr>
            <a:spLocks noGrp="1"/>
          </p:cNvSpPr>
          <p:nvPr>
            <p:ph type="ftr" sz="quarter" idx="11"/>
          </p:nvPr>
        </p:nvSpPr>
        <p:spPr/>
        <p:txBody>
          <a:bodyPr/>
          <a:lstStyle/>
          <a:p>
            <a:pPr>
              <a:defRPr/>
            </a:pPr>
            <a:r>
              <a:rPr lang="en-US" dirty="0"/>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models</a:t>
            </a:r>
          </a:p>
        </p:txBody>
      </p:sp>
      <p:sp>
        <p:nvSpPr>
          <p:cNvPr id="3" name="Content Placeholder 2"/>
          <p:cNvSpPr>
            <a:spLocks noGrp="1"/>
          </p:cNvSpPr>
          <p:nvPr>
            <p:ph idx="1"/>
          </p:nvPr>
        </p:nvSpPr>
        <p:spPr/>
        <p:txBody>
          <a:bodyPr/>
          <a:lstStyle/>
          <a:p>
            <a:r>
              <a:rPr lang="en-US" dirty="0"/>
              <a:t>Context models normally show that the environment includes several other automated systems. </a:t>
            </a:r>
          </a:p>
          <a:p>
            <a:r>
              <a:rPr lang="en-US" dirty="0"/>
              <a:t>However, they do not show the types of relationships between the systems in the environment.</a:t>
            </a:r>
          </a:p>
          <a:p>
            <a:r>
              <a:rPr lang="en-US" dirty="0"/>
              <a:t>External systems might produce data for or consume data from the system.</a:t>
            </a:r>
          </a:p>
          <a:p>
            <a:r>
              <a:rPr lang="en-US" dirty="0"/>
              <a:t>They might share data with the system, or they might be connected directly, through a network or not connected at all.</a:t>
            </a:r>
          </a:p>
          <a:p>
            <a:r>
              <a:rPr lang="en-US" dirty="0"/>
              <a:t>Generally, a single context diagram is modeled for the whole system.</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Tree>
    <p:extLst>
      <p:ext uri="{BB962C8B-B14F-4D97-AF65-F5344CB8AC3E}">
        <p14:creationId xmlns:p14="http://schemas.microsoft.com/office/powerpoint/2010/main" val="3971151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models</a:t>
            </a:r>
          </a:p>
        </p:txBody>
      </p:sp>
      <p:sp>
        <p:nvSpPr>
          <p:cNvPr id="3" name="Content Placeholder 2"/>
          <p:cNvSpPr>
            <a:spLocks noGrp="1"/>
          </p:cNvSpPr>
          <p:nvPr>
            <p:ph idx="1"/>
          </p:nvPr>
        </p:nvSpPr>
        <p:spPr>
          <a:xfrm>
            <a:off x="348792" y="1600200"/>
            <a:ext cx="8338008" cy="4414101"/>
          </a:xfrm>
        </p:spPr>
        <p:txBody>
          <a:bodyPr/>
          <a:lstStyle/>
          <a:p>
            <a:r>
              <a:rPr lang="en-US" dirty="0"/>
              <a:t>Rectangle symbol is used to represent the systems in an environment.</a:t>
            </a:r>
          </a:p>
          <a:p>
            <a:pPr lvl="1"/>
            <a:r>
              <a:rPr lang="en-US" dirty="0"/>
              <a:t>Main system can be represented with a different symbol (e.g. circle) and other systems can be represented using a rectangle.</a:t>
            </a:r>
          </a:p>
          <a:p>
            <a:r>
              <a:rPr lang="en-US" dirty="0"/>
              <a:t>Usually relationships are not specified between systems so association between systems is represented using simple connector lines.</a:t>
            </a:r>
          </a:p>
          <a:p>
            <a:pPr lvl="1"/>
            <a:r>
              <a:rPr lang="en-US" dirty="0"/>
              <a:t>As external systems might exchange data with the main system so such relationship can be represented using arrow-based connector lines.</a:t>
            </a:r>
          </a:p>
          <a:p>
            <a:pPr lvl="1"/>
            <a:r>
              <a:rPr lang="en-US" dirty="0"/>
              <a:t>The exchanged data is specified above the arrow-based connector lines.</a:t>
            </a:r>
          </a:p>
          <a:p>
            <a:pPr marL="57150" indent="0">
              <a:buNone/>
            </a:pP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Tree>
    <p:extLst>
      <p:ext uri="{BB962C8B-B14F-4D97-AF65-F5344CB8AC3E}">
        <p14:creationId xmlns:p14="http://schemas.microsoft.com/office/powerpoint/2010/main" val="2949374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err="1"/>
              <a:t>Mentcare</a:t>
            </a:r>
            <a:r>
              <a:rPr lang="en-GB" dirty="0"/>
              <a:t> system</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a:t>ATM system</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pic>
        <p:nvPicPr>
          <p:cNvPr id="3" name="Picture 2"/>
          <p:cNvPicPr>
            <a:picLocks noChangeAspect="1"/>
          </p:cNvPicPr>
          <p:nvPr/>
        </p:nvPicPr>
        <p:blipFill>
          <a:blip r:embed="rId2"/>
          <a:stretch>
            <a:fillRect/>
          </a:stretch>
        </p:blipFill>
        <p:spPr>
          <a:xfrm>
            <a:off x="1209675" y="1902312"/>
            <a:ext cx="6936919" cy="4009601"/>
          </a:xfrm>
          <a:prstGeom prst="rect">
            <a:avLst/>
          </a:prstGeom>
        </p:spPr>
      </p:pic>
    </p:spTree>
    <p:extLst>
      <p:ext uri="{BB962C8B-B14F-4D97-AF65-F5344CB8AC3E}">
        <p14:creationId xmlns:p14="http://schemas.microsoft.com/office/powerpoint/2010/main" val="2738087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a:t>Library Management system</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pic>
        <p:nvPicPr>
          <p:cNvPr id="3" name="Picture 2"/>
          <p:cNvPicPr>
            <a:picLocks noChangeAspect="1"/>
          </p:cNvPicPr>
          <p:nvPr/>
        </p:nvPicPr>
        <p:blipFill>
          <a:blip r:embed="rId2"/>
          <a:stretch>
            <a:fillRect/>
          </a:stretch>
        </p:blipFill>
        <p:spPr>
          <a:xfrm>
            <a:off x="263951" y="1881883"/>
            <a:ext cx="8748073" cy="4349523"/>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12B77FE-91A1-4940-BEDD-37E41FDBCAFD}"/>
                  </a:ext>
                </a:extLst>
              </p14:cNvPr>
              <p14:cNvContentPartPr/>
              <p14:nvPr/>
            </p14:nvContentPartPr>
            <p14:xfrm>
              <a:off x="431640" y="254160"/>
              <a:ext cx="991080" cy="463680"/>
            </p14:xfrm>
          </p:contentPart>
        </mc:Choice>
        <mc:Fallback xmlns="">
          <p:pic>
            <p:nvPicPr>
              <p:cNvPr id="2" name="Ink 1">
                <a:extLst>
                  <a:ext uri="{FF2B5EF4-FFF2-40B4-BE49-F238E27FC236}">
                    <a16:creationId xmlns:a16="http://schemas.microsoft.com/office/drawing/2014/main" id="{612B77FE-91A1-4940-BEDD-37E41FDBCAFD}"/>
                  </a:ext>
                </a:extLst>
              </p:cNvPr>
              <p:cNvPicPr/>
              <p:nvPr/>
            </p:nvPicPr>
            <p:blipFill>
              <a:blip r:embed="rId4"/>
              <a:stretch>
                <a:fillRect/>
              </a:stretch>
            </p:blipFill>
            <p:spPr>
              <a:xfrm>
                <a:off x="422280" y="244800"/>
                <a:ext cx="1009800" cy="482400"/>
              </a:xfrm>
              <a:prstGeom prst="rect">
                <a:avLst/>
              </a:prstGeom>
            </p:spPr>
          </p:pic>
        </mc:Fallback>
      </mc:AlternateContent>
    </p:spTree>
    <p:extLst>
      <p:ext uri="{BB962C8B-B14F-4D97-AF65-F5344CB8AC3E}">
        <p14:creationId xmlns:p14="http://schemas.microsoft.com/office/powerpoint/2010/main" val="3865180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a:t>ATM system</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7" name="Picture 6"/>
          <p:cNvPicPr>
            <a:picLocks noChangeAspect="1"/>
          </p:cNvPicPr>
          <p:nvPr/>
        </p:nvPicPr>
        <p:blipFill>
          <a:blip r:embed="rId2"/>
          <a:stretch>
            <a:fillRect/>
          </a:stretch>
        </p:blipFill>
        <p:spPr>
          <a:xfrm>
            <a:off x="534935" y="1879365"/>
            <a:ext cx="8151865" cy="416835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6041FBD-AA98-4267-B73F-DE2E1889ED37}"/>
                  </a:ext>
                </a:extLst>
              </p14:cNvPr>
              <p14:cNvContentPartPr/>
              <p14:nvPr/>
            </p14:nvContentPartPr>
            <p14:xfrm>
              <a:off x="254160" y="476280"/>
              <a:ext cx="114480" cy="197280"/>
            </p14:xfrm>
          </p:contentPart>
        </mc:Choice>
        <mc:Fallback xmlns="">
          <p:pic>
            <p:nvPicPr>
              <p:cNvPr id="2" name="Ink 1">
                <a:extLst>
                  <a:ext uri="{FF2B5EF4-FFF2-40B4-BE49-F238E27FC236}">
                    <a16:creationId xmlns:a16="http://schemas.microsoft.com/office/drawing/2014/main" id="{56041FBD-AA98-4267-B73F-DE2E1889ED37}"/>
                  </a:ext>
                </a:extLst>
              </p:cNvPr>
              <p:cNvPicPr/>
              <p:nvPr/>
            </p:nvPicPr>
            <p:blipFill>
              <a:blip r:embed="rId4"/>
              <a:stretch>
                <a:fillRect/>
              </a:stretch>
            </p:blipFill>
            <p:spPr>
              <a:xfrm>
                <a:off x="244800" y="466920"/>
                <a:ext cx="133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0CF2C72F-A89B-43D3-AF36-1185326AF595}"/>
                  </a:ext>
                </a:extLst>
              </p14:cNvPr>
              <p14:cNvContentPartPr/>
              <p14:nvPr/>
            </p14:nvContentPartPr>
            <p14:xfrm>
              <a:off x="387360" y="165240"/>
              <a:ext cx="851400" cy="590760"/>
            </p14:xfrm>
          </p:contentPart>
        </mc:Choice>
        <mc:Fallback xmlns="">
          <p:pic>
            <p:nvPicPr>
              <p:cNvPr id="3" name="Ink 2">
                <a:extLst>
                  <a:ext uri="{FF2B5EF4-FFF2-40B4-BE49-F238E27FC236}">
                    <a16:creationId xmlns:a16="http://schemas.microsoft.com/office/drawing/2014/main" id="{0CF2C72F-A89B-43D3-AF36-1185326AF595}"/>
                  </a:ext>
                </a:extLst>
              </p:cNvPr>
              <p:cNvPicPr/>
              <p:nvPr/>
            </p:nvPicPr>
            <p:blipFill>
              <a:blip r:embed="rId6"/>
              <a:stretch>
                <a:fillRect/>
              </a:stretch>
            </p:blipFill>
            <p:spPr>
              <a:xfrm>
                <a:off x="378000" y="155880"/>
                <a:ext cx="870120" cy="609480"/>
              </a:xfrm>
              <a:prstGeom prst="rect">
                <a:avLst/>
              </a:prstGeom>
            </p:spPr>
          </p:pic>
        </mc:Fallback>
      </mc:AlternateContent>
    </p:spTree>
    <p:extLst>
      <p:ext uri="{BB962C8B-B14F-4D97-AF65-F5344CB8AC3E}">
        <p14:creationId xmlns:p14="http://schemas.microsoft.com/office/powerpoint/2010/main" val="2543204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Context models</a:t>
            </a:r>
            <a:endParaRPr lang="en-GB" dirty="0"/>
          </a:p>
          <a:p>
            <a:r>
              <a:rPr lang="en-US" dirty="0"/>
              <a:t>Interaction models</a:t>
            </a:r>
            <a:endParaRPr lang="en-GB" dirty="0"/>
          </a:p>
          <a:p>
            <a:r>
              <a:rPr lang="en-US" dirty="0"/>
              <a:t>Structural models</a:t>
            </a:r>
            <a:endParaRPr lang="en-GB" dirty="0"/>
          </a:p>
          <a:p>
            <a:r>
              <a:rPr lang="en-US" dirty="0"/>
              <a:t>Behavioral models</a:t>
            </a:r>
            <a:endParaRPr lang="en-GB" dirty="0"/>
          </a:p>
          <a:p>
            <a:r>
              <a:rPr lang="en-US" dirty="0"/>
              <a:t>Model-driven engineering</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b="1" dirty="0"/>
              <a:t>Context models </a:t>
            </a:r>
            <a:r>
              <a:rPr lang="en-US" dirty="0"/>
              <a:t>simply </a:t>
            </a:r>
            <a:r>
              <a:rPr lang="en-US" u="sng" dirty="0"/>
              <a:t>show the other systems </a:t>
            </a:r>
            <a:r>
              <a:rPr lang="en-US" dirty="0"/>
              <a:t>in the environment, </a:t>
            </a:r>
            <a:r>
              <a:rPr lang="en-US" u="sng" dirty="0"/>
              <a:t>not how the system being developed </a:t>
            </a:r>
            <a:r>
              <a:rPr lang="en-US" dirty="0"/>
              <a:t>is used in that environment.</a:t>
            </a:r>
          </a:p>
          <a:p>
            <a:r>
              <a:rPr lang="en-US" b="1" dirty="0"/>
              <a:t>Process models </a:t>
            </a:r>
            <a:r>
              <a:rPr lang="en-US" dirty="0"/>
              <a:t>reveal </a:t>
            </a:r>
            <a:r>
              <a:rPr lang="en-US" u="sng" dirty="0"/>
              <a:t>how the system being developed</a:t>
            </a:r>
            <a:r>
              <a:rPr lang="en-US" dirty="0"/>
              <a:t> is used in broader business processes.</a:t>
            </a:r>
          </a:p>
          <a:p>
            <a:r>
              <a:rPr lang="en-US" b="1" dirty="0"/>
              <a:t>UML activity diagrams </a:t>
            </a:r>
            <a:r>
              <a:rPr lang="en-US" dirty="0"/>
              <a:t>may be used to define </a:t>
            </a:r>
            <a:r>
              <a:rPr lang="en-US" b="1" dirty="0"/>
              <a:t>business process models</a:t>
            </a:r>
            <a:r>
              <a:rPr lang="en-US" dirty="0"/>
              <a:t>.</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a:t>External Model:</a:t>
            </a:r>
            <a:br>
              <a:rPr lang="en-US" dirty="0"/>
            </a:br>
            <a:r>
              <a:rPr lang="en-US" dirty="0"/>
              <a:t>Activity Diagram</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Tree>
    <p:extLst>
      <p:ext uri="{BB962C8B-B14F-4D97-AF65-F5344CB8AC3E}">
        <p14:creationId xmlns:p14="http://schemas.microsoft.com/office/powerpoint/2010/main" val="206861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sp>
        <p:nvSpPr>
          <p:cNvPr id="3" name="Content Placeholder 2"/>
          <p:cNvSpPr>
            <a:spLocks noGrp="1"/>
          </p:cNvSpPr>
          <p:nvPr>
            <p:ph idx="1"/>
          </p:nvPr>
        </p:nvSpPr>
        <p:spPr/>
        <p:txBody>
          <a:bodyPr/>
          <a:lstStyle/>
          <a:p>
            <a:r>
              <a:rPr lang="en-US" dirty="0"/>
              <a:t>Activity diagrams are intended to show the activities that make up a system process and the flow of control from one activity to another. </a:t>
            </a:r>
          </a:p>
          <a:p>
            <a:pPr lvl="1"/>
            <a:r>
              <a:rPr lang="en-US" dirty="0"/>
              <a:t>The start of a process is indicated by a filled circle; the end by a filled circle inside another circle. </a:t>
            </a:r>
          </a:p>
          <a:p>
            <a:pPr lvl="1"/>
            <a:r>
              <a:rPr lang="en-US" dirty="0"/>
              <a:t>Rectangles with round corners represent activities, that is, the specific sub-processes that must be carried out. </a:t>
            </a:r>
          </a:p>
          <a:p>
            <a:pPr lvl="1"/>
            <a:r>
              <a:rPr lang="en-US" dirty="0"/>
              <a:t>Arrows represent the flow of work from one activity to another. </a:t>
            </a:r>
          </a:p>
          <a:p>
            <a:pPr lvl="1"/>
            <a:r>
              <a:rPr lang="en-US" dirty="0"/>
              <a:t>Arrows may be annotated with guards that indicate the condition when that flow is taken.</a:t>
            </a:r>
          </a:p>
        </p:txBody>
      </p:sp>
      <p:sp>
        <p:nvSpPr>
          <p:cNvPr id="5" name="Footer Placeholder 4"/>
          <p:cNvSpPr>
            <a:spLocks noGrp="1"/>
          </p:cNvSpPr>
          <p:nvPr>
            <p:ph type="ftr" sz="quarter" idx="11"/>
          </p:nvPr>
        </p:nvSpPr>
        <p:spPr/>
        <p:txBody>
          <a:bodyPr/>
          <a:lstStyle/>
          <a:p>
            <a:pPr>
              <a:defRPr/>
            </a:pPr>
            <a:r>
              <a:rPr lang="en-US" dirty="0"/>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Tree>
    <p:extLst>
      <p:ext uri="{BB962C8B-B14F-4D97-AF65-F5344CB8AC3E}">
        <p14:creationId xmlns:p14="http://schemas.microsoft.com/office/powerpoint/2010/main" val="4114210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sp>
        <p:nvSpPr>
          <p:cNvPr id="3" name="Content Placeholder 2"/>
          <p:cNvSpPr>
            <a:spLocks noGrp="1"/>
          </p:cNvSpPr>
          <p:nvPr>
            <p:ph idx="1"/>
          </p:nvPr>
        </p:nvSpPr>
        <p:spPr/>
        <p:txBody>
          <a:bodyPr/>
          <a:lstStyle/>
          <a:p>
            <a:pPr lvl="1"/>
            <a:r>
              <a:rPr lang="en-US" dirty="0"/>
              <a:t>A solid bar is used to indicate activity coordination.</a:t>
            </a:r>
          </a:p>
          <a:p>
            <a:pPr lvl="1"/>
            <a:r>
              <a:rPr lang="en-US" dirty="0"/>
              <a:t>When the flow from more than one activity leads to a solid bar then all of these activities must be complete before progress is possible. </a:t>
            </a:r>
          </a:p>
          <a:p>
            <a:pPr lvl="1"/>
            <a:r>
              <a:rPr lang="en-US" dirty="0"/>
              <a:t>When the flow from a solid bar leads to a number of activities, these may be executed in parallel. </a:t>
            </a:r>
          </a:p>
          <a:p>
            <a:pPr marL="400050"/>
            <a:r>
              <a:rPr lang="en-US" dirty="0"/>
              <a:t>There can be a single activity diagram for the entire system (preferably if the system is small).</a:t>
            </a:r>
          </a:p>
          <a:p>
            <a:pPr marL="400050"/>
            <a:r>
              <a:rPr lang="en-US" dirty="0"/>
              <a:t>There can be multiple activity diagrams for different process of a system (preferably if the system is large).</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23</a:t>
            </a:fld>
            <a:endParaRPr lang="en-US"/>
          </a:p>
        </p:txBody>
      </p:sp>
    </p:spTree>
    <p:extLst>
      <p:ext uri="{BB962C8B-B14F-4D97-AF65-F5344CB8AC3E}">
        <p14:creationId xmlns:p14="http://schemas.microsoft.com/office/powerpoint/2010/main" val="2558855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Activity diagram of involuntary detention</a:t>
            </a:r>
            <a:r>
              <a:rPr lang="en-GB" dirty="0"/>
              <a:t> process of </a:t>
            </a:r>
            <a:r>
              <a:rPr lang="en-GB" dirty="0" err="1"/>
              <a:t>Mentcare</a:t>
            </a:r>
            <a:r>
              <a:rPr lang="en-GB" dirty="0"/>
              <a:t> system</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1746445"/>
            <a:ext cx="8331200" cy="44469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Activity diagram of online order process </a:t>
            </a:r>
            <a:br>
              <a:rPr lang="en-US" dirty="0"/>
            </a:br>
            <a:r>
              <a:rPr lang="en-US" dirty="0"/>
              <a:t>(seller side)</a:t>
            </a:r>
          </a:p>
        </p:txBody>
      </p:sp>
      <p:sp>
        <p:nvSpPr>
          <p:cNvPr id="6" name="Footer Placeholder 5"/>
          <p:cNvSpPr>
            <a:spLocks noGrp="1"/>
          </p:cNvSpPr>
          <p:nvPr>
            <p:ph type="ftr" sz="quarter" idx="11"/>
          </p:nvPr>
        </p:nvSpPr>
        <p:spPr>
          <a:xfrm>
            <a:off x="3124200" y="6356350"/>
            <a:ext cx="2895600" cy="365125"/>
          </a:xfrm>
        </p:spPr>
        <p:txBody>
          <a:bodyPr/>
          <a:lstStyle/>
          <a:p>
            <a:pPr>
              <a:defRPr/>
            </a:pPr>
            <a:r>
              <a:rPr lang="en-US" dirty="0"/>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pic>
        <p:nvPicPr>
          <p:cNvPr id="3" name="Picture 2"/>
          <p:cNvPicPr>
            <a:picLocks noChangeAspect="1"/>
          </p:cNvPicPr>
          <p:nvPr/>
        </p:nvPicPr>
        <p:blipFill>
          <a:blip r:embed="rId2"/>
          <a:stretch>
            <a:fillRect/>
          </a:stretch>
        </p:blipFill>
        <p:spPr>
          <a:xfrm>
            <a:off x="707010" y="1680027"/>
            <a:ext cx="7767687" cy="4598225"/>
          </a:xfrm>
          <a:prstGeom prst="rect">
            <a:avLst/>
          </a:prstGeom>
        </p:spPr>
      </p:pic>
    </p:spTree>
    <p:extLst>
      <p:ext uri="{BB962C8B-B14F-4D97-AF65-F5344CB8AC3E}">
        <p14:creationId xmlns:p14="http://schemas.microsoft.com/office/powerpoint/2010/main" val="730590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433633"/>
            <a:ext cx="7293232" cy="462274"/>
          </a:xfrm>
        </p:spPr>
        <p:txBody>
          <a:bodyPr/>
          <a:lstStyle/>
          <a:p>
            <a:r>
              <a:rPr lang="en-US" dirty="0"/>
              <a:t>Activity diagram of ATM withdrawal process </a:t>
            </a:r>
            <a:br>
              <a:rPr lang="en-US" dirty="0"/>
            </a:br>
            <a:endParaRPr lang="en-US" dirty="0"/>
          </a:p>
        </p:txBody>
      </p:sp>
      <p:sp>
        <p:nvSpPr>
          <p:cNvPr id="6" name="Footer Placeholder 5"/>
          <p:cNvSpPr>
            <a:spLocks noGrp="1"/>
          </p:cNvSpPr>
          <p:nvPr>
            <p:ph type="ftr" sz="quarter" idx="11"/>
          </p:nvPr>
        </p:nvSpPr>
        <p:spPr>
          <a:xfrm>
            <a:off x="3124200" y="6501402"/>
            <a:ext cx="2895600" cy="220073"/>
          </a:xfrm>
        </p:spPr>
        <p:txBody>
          <a:bodyPr/>
          <a:lstStyle/>
          <a:p>
            <a:pPr>
              <a:defRPr/>
            </a:pPr>
            <a:r>
              <a:rPr lang="en-US" dirty="0"/>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601"/>
          <a:stretch/>
        </p:blipFill>
        <p:spPr>
          <a:xfrm>
            <a:off x="678730" y="1572117"/>
            <a:ext cx="7484882" cy="4793660"/>
          </a:xfrm>
          <a:prstGeom prst="rect">
            <a:avLst/>
          </a:prstGeom>
        </p:spPr>
      </p:pic>
    </p:spTree>
    <p:extLst>
      <p:ext uri="{BB962C8B-B14F-4D97-AF65-F5344CB8AC3E}">
        <p14:creationId xmlns:p14="http://schemas.microsoft.com/office/powerpoint/2010/main" val="2200654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Interaction Model:</a:t>
            </a:r>
            <a:br>
              <a:rPr lang="en-US" dirty="0"/>
            </a:br>
            <a:r>
              <a:rPr lang="en-US" dirty="0"/>
              <a:t>Use Case Diagram</a:t>
            </a:r>
            <a:br>
              <a:rPr lang="en-US" dirty="0"/>
            </a:br>
            <a:r>
              <a:rPr lang="en-US" dirty="0"/>
              <a:t>Sequence Diagram</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spTree>
    <p:extLst>
      <p:ext uri="{BB962C8B-B14F-4D97-AF65-F5344CB8AC3E}">
        <p14:creationId xmlns:p14="http://schemas.microsoft.com/office/powerpoint/2010/main" val="3541773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r>
              <a:rPr lang="en-US" dirty="0"/>
              <a:t>Modeling user interaction is important as it helps to identify user requirements. </a:t>
            </a:r>
          </a:p>
          <a:p>
            <a:r>
              <a:rPr lang="en-US" dirty="0"/>
              <a:t>Modeling system-to-system interaction highlights the communication problems that may arise. </a:t>
            </a:r>
          </a:p>
          <a:p>
            <a:r>
              <a:rPr lang="en-US" dirty="0"/>
              <a:t>Modeling component interaction helps us understand if a proposed system structure is likely to deliver the required system performance and dependability.</a:t>
            </a:r>
            <a:r>
              <a:rPr lang="en-GB" dirty="0"/>
              <a:t> </a:t>
            </a:r>
          </a:p>
          <a:p>
            <a:r>
              <a:rPr lang="en-GB" b="1" dirty="0"/>
              <a:t>Use case diagrams </a:t>
            </a:r>
            <a:r>
              <a:rPr lang="en-GB" dirty="0"/>
              <a:t>and </a:t>
            </a:r>
            <a:r>
              <a:rPr lang="en-GB" b="1" dirty="0"/>
              <a:t>Sequence diagrams </a:t>
            </a:r>
            <a:r>
              <a:rPr lang="en-GB" dirty="0"/>
              <a:t>may be used for interaction </a:t>
            </a:r>
            <a:r>
              <a:rPr lang="en-GB" dirty="0" err="1"/>
              <a:t>modeling</a:t>
            </a:r>
            <a:r>
              <a:rPr lang="en-GB" dirty="0"/>
              <a:t>.</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28</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r>
              <a:rPr lang="en-US" b="1" dirty="0"/>
              <a:t>Use case modeling</a:t>
            </a:r>
            <a:r>
              <a:rPr lang="en-US" dirty="0"/>
              <a:t>, which is mostly used to model interactions between a system and external actors (users or other systems).</a:t>
            </a:r>
          </a:p>
          <a:p>
            <a:r>
              <a:rPr lang="en-US" b="1" dirty="0"/>
              <a:t>Sequence diagrams</a:t>
            </a:r>
            <a:r>
              <a:rPr lang="en-US" dirty="0"/>
              <a:t>, which are used to model interactions between system components, although external agents may also be included.</a:t>
            </a:r>
          </a:p>
          <a:p>
            <a:r>
              <a:rPr lang="en-US" dirty="0"/>
              <a:t>Use case models and sequence diagrams present interaction at different levels of detail and so may be used together. </a:t>
            </a:r>
          </a:p>
          <a:p>
            <a:r>
              <a:rPr lang="en-US" dirty="0"/>
              <a:t>The details of the interactions involved in a high-level use case may be documented in a sequence diagram.</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extLst>
      <p:ext uri="{BB962C8B-B14F-4D97-AF65-F5344CB8AC3E}">
        <p14:creationId xmlns:p14="http://schemas.microsoft.com/office/powerpoint/2010/main" val="3323290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dirty="0"/>
              <a:t>System modeling is the process of developing abstract models of a system, with each model presenting a different view or perspective of that system. </a:t>
            </a:r>
          </a:p>
          <a:p>
            <a:r>
              <a:rPr lang="en-US" dirty="0"/>
              <a:t>System modeling has now come to mean representing a system using some kind of graphical notation, which is now almost always based on notations in the </a:t>
            </a:r>
            <a:r>
              <a:rPr lang="en-US" b="1" dirty="0"/>
              <a:t>Unified Modeling Language (UML)</a:t>
            </a:r>
            <a:r>
              <a:rPr lang="en-US" dirty="0"/>
              <a:t>. </a:t>
            </a:r>
          </a:p>
          <a:p>
            <a:r>
              <a:rPr lang="en-GB" dirty="0"/>
              <a:t>System modelling helps the analyst to understand the functionality of the system and models are used to communicate with customers.</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a:xfrm>
            <a:off x="457200" y="1600200"/>
            <a:ext cx="8605319" cy="4525963"/>
          </a:xfrm>
        </p:spPr>
        <p:txBody>
          <a:bodyPr/>
          <a:lstStyle/>
          <a:p>
            <a:r>
              <a:rPr lang="en-US" dirty="0"/>
              <a:t>Use cases were developed originally to support requirements elicitation and now incorporated into the UML.</a:t>
            </a:r>
          </a:p>
          <a:p>
            <a:r>
              <a:rPr lang="en-US" dirty="0"/>
              <a:t>Each use case represents a discrete task that involves external interaction with a system.</a:t>
            </a:r>
          </a:p>
          <a:p>
            <a:r>
              <a:rPr lang="en-US" dirty="0"/>
              <a:t>Actors in a use case may be user or other systems.</a:t>
            </a:r>
          </a:p>
          <a:p>
            <a:r>
              <a:rPr lang="en-US" dirty="0"/>
              <a:t>Represented diagrammatically to provide a fairly simple overview of the use case. For more detailed understanding:</a:t>
            </a:r>
          </a:p>
          <a:p>
            <a:pPr lvl="1"/>
            <a:r>
              <a:rPr lang="en-US" dirty="0"/>
              <a:t>Simple textual description</a:t>
            </a:r>
          </a:p>
          <a:p>
            <a:pPr lvl="1"/>
            <a:r>
              <a:rPr lang="en-US" b="1" dirty="0"/>
              <a:t>Structured tabular description</a:t>
            </a:r>
          </a:p>
          <a:p>
            <a:pPr lvl="1"/>
            <a:r>
              <a:rPr lang="en-US" b="1" dirty="0"/>
              <a:t>Sequence diagram</a:t>
            </a:r>
          </a:p>
        </p:txBody>
      </p:sp>
      <p:sp>
        <p:nvSpPr>
          <p:cNvPr id="5" name="Footer Placeholder 4"/>
          <p:cNvSpPr>
            <a:spLocks noGrp="1"/>
          </p:cNvSpPr>
          <p:nvPr>
            <p:ph type="ftr" sz="quarter" idx="11"/>
          </p:nvPr>
        </p:nvSpPr>
        <p:spPr/>
        <p:txBody>
          <a:bodyPr/>
          <a:lstStyle/>
          <a:p>
            <a:pPr>
              <a:defRPr/>
            </a:pPr>
            <a:r>
              <a:rPr lang="en-US" dirty="0"/>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a:xfrm>
            <a:off x="457200" y="1600200"/>
            <a:ext cx="8605319" cy="4525963"/>
          </a:xfrm>
        </p:spPr>
        <p:txBody>
          <a:bodyPr/>
          <a:lstStyle/>
          <a:p>
            <a:r>
              <a:rPr lang="en-US" dirty="0"/>
              <a:t>The stick figure notation </a:t>
            </a:r>
            <a:r>
              <a:rPr lang="en-US"/>
              <a:t>indicates user, </a:t>
            </a:r>
            <a:r>
              <a:rPr lang="en-US" dirty="0"/>
              <a:t>other external systems or hardware known as actor. </a:t>
            </a:r>
          </a:p>
          <a:p>
            <a:r>
              <a:rPr lang="en-US" dirty="0"/>
              <a:t>Formally, relationship in use case diagrams should use lines </a:t>
            </a:r>
            <a:r>
              <a:rPr lang="en-US" u="sng" dirty="0"/>
              <a:t>without arrows</a:t>
            </a:r>
            <a:r>
              <a:rPr lang="en-US" dirty="0"/>
              <a:t> because use case messages pass in </a:t>
            </a:r>
            <a:r>
              <a:rPr lang="en-US" u="sng" dirty="0"/>
              <a:t>both directions</a:t>
            </a:r>
            <a:r>
              <a:rPr lang="en-US" dirty="0"/>
              <a:t>.</a:t>
            </a:r>
          </a:p>
          <a:p>
            <a:r>
              <a:rPr lang="en-US" dirty="0"/>
              <a:t>Functionalities to be represented using oval shape known as use case.</a:t>
            </a:r>
          </a:p>
          <a:p>
            <a:r>
              <a:rPr lang="en-US" dirty="0"/>
              <a:t>The name of a use case is very important. The name should be chosen in such a way so that it can identify the functionalities performed.</a:t>
            </a:r>
          </a:p>
        </p:txBody>
      </p:sp>
      <p:sp>
        <p:nvSpPr>
          <p:cNvPr id="5" name="Footer Placeholder 4"/>
          <p:cNvSpPr>
            <a:spLocks noGrp="1"/>
          </p:cNvSpPr>
          <p:nvPr>
            <p:ph type="ftr" sz="quarter" idx="11"/>
          </p:nvPr>
        </p:nvSpPr>
        <p:spPr/>
        <p:txBody>
          <a:bodyPr/>
          <a:lstStyle/>
          <a:p>
            <a:pPr>
              <a:defRPr/>
            </a:pPr>
            <a:r>
              <a:rPr lang="en-US" dirty="0"/>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31</a:t>
            </a:fld>
            <a:endParaRPr lang="en-US"/>
          </a:p>
        </p:txBody>
      </p:sp>
    </p:spTree>
    <p:extLst>
      <p:ext uri="{BB962C8B-B14F-4D97-AF65-F5344CB8AC3E}">
        <p14:creationId xmlns:p14="http://schemas.microsoft.com/office/powerpoint/2010/main" val="3354191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Mentcare system</a:t>
            </a:r>
          </a:p>
        </p:txBody>
      </p:sp>
      <p:sp>
        <p:nvSpPr>
          <p:cNvPr id="7" name="Footer Placeholder 6"/>
          <p:cNvSpPr>
            <a:spLocks noGrp="1"/>
          </p:cNvSpPr>
          <p:nvPr>
            <p:ph type="ftr" sz="quarter" idx="11"/>
          </p:nvPr>
        </p:nvSpPr>
        <p:spPr/>
        <p:txBody>
          <a:bodyPr/>
          <a:lstStyle/>
          <a:p>
            <a:pPr>
              <a:defRPr/>
            </a:pPr>
            <a:r>
              <a:rPr lang="en-US" dirty="0"/>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pic>
        <p:nvPicPr>
          <p:cNvPr id="4" name="Picture 3" descr="5.3 UseCase.eps"/>
          <p:cNvPicPr>
            <a:picLocks noChangeAspect="1"/>
          </p:cNvPicPr>
          <p:nvPr/>
        </p:nvPicPr>
        <p:blipFill>
          <a:blip r:embed="rId2"/>
          <a:stretch>
            <a:fillRect/>
          </a:stretch>
        </p:blipFill>
        <p:spPr>
          <a:xfrm>
            <a:off x="866722" y="2837469"/>
            <a:ext cx="7486946" cy="1637112"/>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5D49F82-58D3-426F-B674-1DD98B4F52C2}"/>
                  </a:ext>
                </a:extLst>
              </p14:cNvPr>
              <p14:cNvContentPartPr/>
              <p14:nvPr/>
            </p14:nvContentPartPr>
            <p14:xfrm>
              <a:off x="2184480" y="3238560"/>
              <a:ext cx="4794480" cy="209880"/>
            </p14:xfrm>
          </p:contentPart>
        </mc:Choice>
        <mc:Fallback xmlns="">
          <p:pic>
            <p:nvPicPr>
              <p:cNvPr id="3" name="Ink 2">
                <a:extLst>
                  <a:ext uri="{FF2B5EF4-FFF2-40B4-BE49-F238E27FC236}">
                    <a16:creationId xmlns:a16="http://schemas.microsoft.com/office/drawing/2014/main" id="{15D49F82-58D3-426F-B674-1DD98B4F52C2}"/>
                  </a:ext>
                </a:extLst>
              </p:cNvPr>
              <p:cNvPicPr/>
              <p:nvPr/>
            </p:nvPicPr>
            <p:blipFill>
              <a:blip r:embed="rId4"/>
              <a:stretch>
                <a:fillRect/>
              </a:stretch>
            </p:blipFill>
            <p:spPr>
              <a:xfrm>
                <a:off x="2175120" y="3229200"/>
                <a:ext cx="4813200" cy="22860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Mentcare system involving the role ‘Medical Receptionist’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Basic registration use case</a:t>
            </a:r>
            <a:r>
              <a:rPr lang="en-GB" dirty="0"/>
              <a:t> </a:t>
            </a:r>
            <a:endParaRPr lang="en-US" dirty="0"/>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pic>
        <p:nvPicPr>
          <p:cNvPr id="3" name="Picture 2"/>
          <p:cNvPicPr>
            <a:picLocks noChangeAspect="1"/>
          </p:cNvPicPr>
          <p:nvPr/>
        </p:nvPicPr>
        <p:blipFill>
          <a:blip r:embed="rId2"/>
          <a:stretch>
            <a:fillRect/>
          </a:stretch>
        </p:blipFill>
        <p:spPr>
          <a:xfrm>
            <a:off x="1883830" y="1531938"/>
            <a:ext cx="4988457" cy="4824412"/>
          </a:xfrm>
          <a:prstGeom prst="rect">
            <a:avLst/>
          </a:prstGeom>
        </p:spPr>
      </p:pic>
    </p:spTree>
    <p:extLst>
      <p:ext uri="{BB962C8B-B14F-4D97-AF65-F5344CB8AC3E}">
        <p14:creationId xmlns:p14="http://schemas.microsoft.com/office/powerpoint/2010/main" val="991102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Online shopping system use case</a:t>
            </a:r>
            <a:r>
              <a:rPr lang="en-GB" dirty="0"/>
              <a:t> </a:t>
            </a:r>
            <a:endParaRPr lang="en-US" dirty="0"/>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pic>
        <p:nvPicPr>
          <p:cNvPr id="2" name="Picture 1"/>
          <p:cNvPicPr>
            <a:picLocks noChangeAspect="1"/>
          </p:cNvPicPr>
          <p:nvPr/>
        </p:nvPicPr>
        <p:blipFill>
          <a:blip r:embed="rId2"/>
          <a:stretch>
            <a:fillRect/>
          </a:stretch>
        </p:blipFill>
        <p:spPr>
          <a:xfrm>
            <a:off x="1359184" y="1780673"/>
            <a:ext cx="5965085" cy="4836695"/>
          </a:xfrm>
          <a:prstGeom prst="rect">
            <a:avLst/>
          </a:prstGeom>
        </p:spPr>
      </p:pic>
    </p:spTree>
    <p:extLst>
      <p:ext uri="{BB962C8B-B14F-4D97-AF65-F5344CB8AC3E}">
        <p14:creationId xmlns:p14="http://schemas.microsoft.com/office/powerpoint/2010/main" val="332794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Online video distribution system use case</a:t>
            </a:r>
            <a:r>
              <a:rPr lang="en-GB" dirty="0"/>
              <a:t> </a:t>
            </a:r>
            <a:endParaRPr lang="en-US" dirty="0"/>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36</a:t>
            </a:fld>
            <a:endParaRPr lang="en-US"/>
          </a:p>
        </p:txBody>
      </p:sp>
      <p:pic>
        <p:nvPicPr>
          <p:cNvPr id="2" name="Picture 1"/>
          <p:cNvPicPr>
            <a:picLocks noChangeAspect="1"/>
          </p:cNvPicPr>
          <p:nvPr/>
        </p:nvPicPr>
        <p:blipFill>
          <a:blip r:embed="rId2"/>
          <a:stretch>
            <a:fillRect/>
          </a:stretch>
        </p:blipFill>
        <p:spPr>
          <a:xfrm>
            <a:off x="622169" y="1595763"/>
            <a:ext cx="8210747" cy="4791938"/>
          </a:xfrm>
          <a:prstGeom prst="rect">
            <a:avLst/>
          </a:prstGeom>
        </p:spPr>
      </p:pic>
    </p:spTree>
    <p:extLst>
      <p:ext uri="{BB962C8B-B14F-4D97-AF65-F5344CB8AC3E}">
        <p14:creationId xmlns:p14="http://schemas.microsoft.com/office/powerpoint/2010/main" val="3322255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Online order management system use case</a:t>
            </a:r>
            <a:r>
              <a:rPr lang="en-GB" dirty="0"/>
              <a:t> (</a:t>
            </a:r>
            <a:r>
              <a:rPr lang="en-GB" sz="3600" dirty="0">
                <a:solidFill>
                  <a:srgbClr val="FF0000"/>
                </a:solidFill>
              </a:rPr>
              <a:t>optional</a:t>
            </a:r>
            <a:r>
              <a:rPr lang="en-GB" dirty="0"/>
              <a:t>)</a:t>
            </a:r>
            <a:endParaRPr lang="en-US" dirty="0"/>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pic>
        <p:nvPicPr>
          <p:cNvPr id="2" name="Picture 1"/>
          <p:cNvPicPr>
            <a:picLocks noChangeAspect="1"/>
          </p:cNvPicPr>
          <p:nvPr/>
        </p:nvPicPr>
        <p:blipFill>
          <a:blip r:embed="rId3"/>
          <a:stretch>
            <a:fillRect/>
          </a:stretch>
        </p:blipFill>
        <p:spPr>
          <a:xfrm>
            <a:off x="457201" y="1550300"/>
            <a:ext cx="4788864" cy="4806049"/>
          </a:xfrm>
          <a:prstGeom prst="rect">
            <a:avLst/>
          </a:prstGeom>
        </p:spPr>
      </p:pic>
      <p:pic>
        <p:nvPicPr>
          <p:cNvPr id="4" name="Picture 3"/>
          <p:cNvPicPr>
            <a:picLocks noChangeAspect="1"/>
          </p:cNvPicPr>
          <p:nvPr/>
        </p:nvPicPr>
        <p:blipFill>
          <a:blip r:embed="rId4"/>
          <a:stretch>
            <a:fillRect/>
          </a:stretch>
        </p:blipFill>
        <p:spPr>
          <a:xfrm>
            <a:off x="5070957" y="2429893"/>
            <a:ext cx="3943350" cy="1400175"/>
          </a:xfrm>
          <a:prstGeom prst="rect">
            <a:avLst/>
          </a:prstGeom>
        </p:spPr>
      </p:pic>
      <p:pic>
        <p:nvPicPr>
          <p:cNvPr id="5" name="Picture 4"/>
          <p:cNvPicPr>
            <a:picLocks noChangeAspect="1"/>
          </p:cNvPicPr>
          <p:nvPr/>
        </p:nvPicPr>
        <p:blipFill>
          <a:blip r:embed="rId5"/>
          <a:stretch>
            <a:fillRect/>
          </a:stretch>
        </p:blipFill>
        <p:spPr>
          <a:xfrm>
            <a:off x="5047145" y="4842323"/>
            <a:ext cx="3990975" cy="1428750"/>
          </a:xfrm>
          <a:prstGeom prst="rect">
            <a:avLst/>
          </a:prstGeom>
        </p:spPr>
      </p:pic>
    </p:spTree>
    <p:extLst>
      <p:ext uri="{BB962C8B-B14F-4D97-AF65-F5344CB8AC3E}">
        <p14:creationId xmlns:p14="http://schemas.microsoft.com/office/powerpoint/2010/main" val="2889948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7293232" cy="979127"/>
          </a:xfrm>
        </p:spPr>
        <p:txBody>
          <a:bodyPr/>
          <a:lstStyle/>
          <a:p>
            <a:r>
              <a:rPr lang="en-US" dirty="0"/>
              <a:t>Tabular description of the ‘Transfer data’ use-case</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907759235"/>
              </p:ext>
            </p:extLst>
          </p:nvPr>
        </p:nvGraphicFramePr>
        <p:xfrm>
          <a:off x="457199" y="1866900"/>
          <a:ext cx="8394569" cy="4364220"/>
        </p:xfrm>
        <a:graphic>
          <a:graphicData uri="http://schemas.openxmlformats.org/drawingml/2006/table">
            <a:tbl>
              <a:tblPr/>
              <a:tblGrid>
                <a:gridCol w="2254456">
                  <a:extLst>
                    <a:ext uri="{9D8B030D-6E8A-4147-A177-3AD203B41FA5}">
                      <a16:colId xmlns:a16="http://schemas.microsoft.com/office/drawing/2014/main" val="20000"/>
                    </a:ext>
                  </a:extLst>
                </a:gridCol>
                <a:gridCol w="6140113">
                  <a:extLst>
                    <a:ext uri="{9D8B030D-6E8A-4147-A177-3AD203B41FA5}">
                      <a16:colId xmlns:a16="http://schemas.microsoft.com/office/drawing/2014/main" val="20001"/>
                    </a:ext>
                  </a:extLst>
                </a:gridCol>
              </a:tblGrid>
              <a:tr h="40010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40010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57579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rial" charset="0"/>
                          <a:ea typeface="Times New Roman" charset="0"/>
                        </a:rPr>
                        <a:t>Mentcare</a:t>
                      </a:r>
                      <a:r>
                        <a:rPr kumimoji="0" lang="en-GB" sz="1600" b="0" i="0" u="none" strike="noStrike" cap="none" normalizeH="0" baseline="0" dirty="0">
                          <a:ln>
                            <a:noFill/>
                          </a:ln>
                          <a:solidFill>
                            <a:srgbClr val="000000"/>
                          </a:solidFill>
                          <a:effectLst/>
                          <a:latin typeface="Arial"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0010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0010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0010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78789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dirty="0"/>
              <a:t>Sequence diagrams are used to model the interactions between – </a:t>
            </a:r>
          </a:p>
          <a:p>
            <a:pPr lvl="1"/>
            <a:r>
              <a:rPr lang="en-US" dirty="0"/>
              <a:t>the actors and the objects (entity) in a system</a:t>
            </a:r>
          </a:p>
          <a:p>
            <a:pPr lvl="1"/>
            <a:r>
              <a:rPr lang="en-US" dirty="0"/>
              <a:t>the interactions between the objects themselves</a:t>
            </a:r>
          </a:p>
          <a:p>
            <a:r>
              <a:rPr lang="en-US" dirty="0"/>
              <a:t>A sequence diagram shows the sequence of interactions that take place during a particular use case or use case instance.</a:t>
            </a:r>
          </a:p>
          <a:p>
            <a:r>
              <a:rPr lang="en-US" dirty="0"/>
              <a:t>A sequence diagram simply depicts interaction between objects in a sequential order i.e. the order in which these interactions take place.</a:t>
            </a:r>
          </a:p>
          <a:p>
            <a:r>
              <a:rPr lang="en-US" dirty="0"/>
              <a:t>Sequence diagrams can be more than one.</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Tree>
    <p:extLst>
      <p:ext uri="{BB962C8B-B14F-4D97-AF65-F5344CB8AC3E}">
        <p14:creationId xmlns:p14="http://schemas.microsoft.com/office/powerpoint/2010/main" val="1493115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Existing and planned system models</a:t>
            </a:r>
          </a:p>
        </p:txBody>
      </p:sp>
      <p:sp>
        <p:nvSpPr>
          <p:cNvPr id="7171" name="Rectangle 3"/>
          <p:cNvSpPr>
            <a:spLocks noGrp="1" noChangeArrowheads="1"/>
          </p:cNvSpPr>
          <p:nvPr>
            <p:ph idx="1"/>
          </p:nvPr>
        </p:nvSpPr>
        <p:spPr>
          <a:noFill/>
          <a:ln/>
        </p:spPr>
        <p:txBody>
          <a:bodyPr lIns="90487" tIns="44450" rIns="90487" bIns="44450"/>
          <a:lstStyle/>
          <a:p>
            <a:r>
              <a:rPr lang="en-US" sz="2200" i="1" dirty="0"/>
              <a:t>Models of the existing system </a:t>
            </a:r>
            <a:r>
              <a:rPr lang="en-US" sz="2200" dirty="0"/>
              <a:t>are used during requirements engineering. They help clarify what the existing system does and can be used as a basis for discussing its strengths and weaknesses. These then lead to requirements for the new system.</a:t>
            </a:r>
            <a:endParaRPr lang="en-GB" sz="2200" dirty="0"/>
          </a:p>
          <a:p>
            <a:r>
              <a:rPr lang="en-US" sz="2200" i="1" dirty="0"/>
              <a:t>Models of the new system </a:t>
            </a:r>
            <a:r>
              <a:rPr lang="en-US" sz="2200" dirty="0"/>
              <a:t>are used during requirements engineering to help explain the proposed requirements to other system stakeholders. Engineers use these models to discuss design proposals and to document the system for implementation. </a:t>
            </a:r>
          </a:p>
          <a:p>
            <a:r>
              <a:rPr lang="en-US" sz="2200" dirty="0"/>
              <a:t>In a </a:t>
            </a:r>
            <a:r>
              <a:rPr lang="en-US" sz="2200" i="1" dirty="0"/>
              <a:t>model-driven engineering process</a:t>
            </a:r>
            <a:r>
              <a:rPr lang="en-US" sz="2200" dirty="0"/>
              <a:t>, it is possible to generate a complete or partial system implementation from the system model.</a:t>
            </a:r>
            <a:r>
              <a:rPr lang="en-US" dirty="0"/>
              <a:t> </a:t>
            </a:r>
            <a:endParaRPr lang="en-GB" dirty="0"/>
          </a:p>
          <a:p>
            <a:endParaRPr lang="en-GB" sz="2000"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 notations</a:t>
            </a:r>
          </a:p>
        </p:txBody>
      </p:sp>
      <p:sp>
        <p:nvSpPr>
          <p:cNvPr id="3" name="Content Placeholder 2"/>
          <p:cNvSpPr>
            <a:spLocks noGrp="1"/>
          </p:cNvSpPr>
          <p:nvPr>
            <p:ph idx="1"/>
          </p:nvPr>
        </p:nvSpPr>
        <p:spPr/>
        <p:txBody>
          <a:bodyPr/>
          <a:lstStyle/>
          <a:p>
            <a:r>
              <a:rPr lang="en-US" dirty="0"/>
              <a:t>An </a:t>
            </a:r>
            <a:r>
              <a:rPr lang="en-US" b="1" dirty="0"/>
              <a:t>Actor </a:t>
            </a:r>
            <a:r>
              <a:rPr lang="en-US" dirty="0"/>
              <a:t>element can be used to represent the user initiating the flow of events.</a:t>
            </a:r>
          </a:p>
          <a:p>
            <a:pPr lvl="1"/>
            <a:r>
              <a:rPr lang="en-US" dirty="0"/>
              <a:t>actors are used to depict objects external to the system</a:t>
            </a:r>
          </a:p>
          <a:p>
            <a:pPr lvl="1"/>
            <a:r>
              <a:rPr lang="en-US" dirty="0"/>
              <a:t>actors can mean a human user, a machine, or even another system or subsystem</a:t>
            </a:r>
          </a:p>
          <a:p>
            <a:pPr marL="400050"/>
            <a:r>
              <a:rPr lang="en-US" dirty="0"/>
              <a:t>An </a:t>
            </a:r>
            <a:r>
              <a:rPr lang="en-US" b="1" dirty="0"/>
              <a:t>Entity</a:t>
            </a:r>
            <a:r>
              <a:rPr lang="en-US" dirty="0"/>
              <a:t> is a stereotyped </a:t>
            </a:r>
            <a:r>
              <a:rPr lang="en-US" b="1" dirty="0"/>
              <a:t>Object</a:t>
            </a:r>
            <a:r>
              <a:rPr lang="en-US" dirty="0"/>
              <a:t> that models a storage or persistence mechanism that captures the information or knowledge in a system.</a:t>
            </a:r>
          </a:p>
          <a:p>
            <a:pPr marL="800100" lvl="1"/>
            <a:r>
              <a:rPr lang="en-US" dirty="0"/>
              <a:t>Objects are internal to the system</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40</a:t>
            </a:fld>
            <a:endParaRPr lang="en-US"/>
          </a:p>
        </p:txBody>
      </p:sp>
    </p:spTree>
    <p:extLst>
      <p:ext uri="{BB962C8B-B14F-4D97-AF65-F5344CB8AC3E}">
        <p14:creationId xmlns:p14="http://schemas.microsoft.com/office/powerpoint/2010/main" val="3904588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 notations</a:t>
            </a:r>
          </a:p>
        </p:txBody>
      </p:sp>
      <p:sp>
        <p:nvSpPr>
          <p:cNvPr id="3" name="Content Placeholder 2"/>
          <p:cNvSpPr>
            <a:spLocks noGrp="1"/>
          </p:cNvSpPr>
          <p:nvPr>
            <p:ph idx="1"/>
          </p:nvPr>
        </p:nvSpPr>
        <p:spPr/>
        <p:txBody>
          <a:bodyPr/>
          <a:lstStyle/>
          <a:p>
            <a:r>
              <a:rPr lang="en-US" dirty="0"/>
              <a:t>The objects and actors involved are listed along the top of the diagram, with a </a:t>
            </a:r>
            <a:r>
              <a:rPr lang="en-US" b="1" dirty="0"/>
              <a:t>dotted line drawn vertically</a:t>
            </a:r>
            <a:r>
              <a:rPr lang="en-US" dirty="0"/>
              <a:t> from these.</a:t>
            </a:r>
          </a:p>
          <a:p>
            <a:pPr lvl="1"/>
            <a:r>
              <a:rPr lang="en-US" dirty="0"/>
              <a:t>the </a:t>
            </a:r>
            <a:r>
              <a:rPr lang="en-US" b="1" dirty="0"/>
              <a:t>rectangle on the dotted lines</a:t>
            </a:r>
            <a:r>
              <a:rPr lang="en-US" dirty="0"/>
              <a:t> indicates the </a:t>
            </a:r>
            <a:r>
              <a:rPr lang="en-US" b="1" dirty="0"/>
              <a:t>lifeline</a:t>
            </a:r>
            <a:r>
              <a:rPr lang="en-US" dirty="0"/>
              <a:t> of the object concerned (i.e., the time that object instance is involved in the computation)</a:t>
            </a:r>
          </a:p>
          <a:p>
            <a:pPr lvl="1"/>
            <a:r>
              <a:rPr lang="en-US" dirty="0"/>
              <a:t>read the sequence of interactions from top to bottom</a:t>
            </a:r>
          </a:p>
          <a:p>
            <a:r>
              <a:rPr lang="en-US" dirty="0"/>
              <a:t>Interactions between objects are indicated by </a:t>
            </a:r>
            <a:r>
              <a:rPr lang="en-US" b="1" dirty="0"/>
              <a:t>annotated arrows</a:t>
            </a:r>
            <a:r>
              <a:rPr lang="en-US" dirty="0"/>
              <a:t> known as </a:t>
            </a:r>
            <a:r>
              <a:rPr lang="en-US" b="1" dirty="0"/>
              <a:t>communication messages </a:t>
            </a:r>
            <a:r>
              <a:rPr lang="en-US" dirty="0"/>
              <a:t>between objects.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41</a:t>
            </a:fld>
            <a:endParaRPr lang="en-US"/>
          </a:p>
        </p:txBody>
      </p:sp>
    </p:spTree>
    <p:extLst>
      <p:ext uri="{BB962C8B-B14F-4D97-AF65-F5344CB8AC3E}">
        <p14:creationId xmlns:p14="http://schemas.microsoft.com/office/powerpoint/2010/main" val="1085212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42</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378" y="1842857"/>
            <a:ext cx="6202876" cy="3843568"/>
          </a:xfrm>
          <a:prstGeom prst="rect">
            <a:avLst/>
          </a:prstGeom>
        </p:spPr>
      </p:pic>
    </p:spTree>
    <p:extLst>
      <p:ext uri="{BB962C8B-B14F-4D97-AF65-F5344CB8AC3E}">
        <p14:creationId xmlns:p14="http://schemas.microsoft.com/office/powerpoint/2010/main" val="2630334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924" y="1774234"/>
            <a:ext cx="7172457" cy="4582116"/>
          </a:xfrm>
          <a:prstGeom prst="rect">
            <a:avLst/>
          </a:prstGeom>
        </p:spPr>
      </p:pic>
    </p:spTree>
    <p:extLst>
      <p:ext uri="{BB962C8B-B14F-4D97-AF65-F5344CB8AC3E}">
        <p14:creationId xmlns:p14="http://schemas.microsoft.com/office/powerpoint/2010/main" val="1709992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pic>
        <p:nvPicPr>
          <p:cNvPr id="4" name="Picture 3"/>
          <p:cNvPicPr>
            <a:picLocks noChangeAspect="1"/>
          </p:cNvPicPr>
          <p:nvPr/>
        </p:nvPicPr>
        <p:blipFill>
          <a:blip r:embed="rId2"/>
          <a:stretch>
            <a:fillRect/>
          </a:stretch>
        </p:blipFill>
        <p:spPr>
          <a:xfrm>
            <a:off x="1276350" y="1620044"/>
            <a:ext cx="6591300" cy="4533900"/>
          </a:xfrm>
          <a:prstGeom prst="rect">
            <a:avLst/>
          </a:prstGeom>
        </p:spPr>
      </p:pic>
    </p:spTree>
    <p:extLst>
      <p:ext uri="{BB962C8B-B14F-4D97-AF65-F5344CB8AC3E}">
        <p14:creationId xmlns:p14="http://schemas.microsoft.com/office/powerpoint/2010/main" val="1732322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7293232" cy="639762"/>
          </a:xfrm>
        </p:spPr>
        <p:txBody>
          <a:bodyPr/>
          <a:lstStyle/>
          <a:p>
            <a:r>
              <a:rPr lang="en-US" dirty="0"/>
              <a:t>Sequence diagram for Transfer data</a:t>
            </a:r>
          </a:p>
        </p:txBody>
      </p:sp>
      <p:sp>
        <p:nvSpPr>
          <p:cNvPr id="6" name="Footer Placeholder 5"/>
          <p:cNvSpPr>
            <a:spLocks noGrp="1"/>
          </p:cNvSpPr>
          <p:nvPr>
            <p:ph type="ftr" sz="quarter" idx="11"/>
          </p:nvPr>
        </p:nvSpPr>
        <p:spPr>
          <a:xfrm>
            <a:off x="3124200" y="6492875"/>
            <a:ext cx="2895600" cy="365125"/>
          </a:xfrm>
        </p:spPr>
        <p:txBody>
          <a:bodyPr/>
          <a:lstStyle/>
          <a:p>
            <a:pPr>
              <a:defRPr/>
            </a:pPr>
            <a:r>
              <a:rPr lang="en-US" dirty="0"/>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pic>
        <p:nvPicPr>
          <p:cNvPr id="2" name="Picture 1"/>
          <p:cNvPicPr>
            <a:picLocks noChangeAspect="1"/>
          </p:cNvPicPr>
          <p:nvPr/>
        </p:nvPicPr>
        <p:blipFill>
          <a:blip r:embed="rId2"/>
          <a:stretch>
            <a:fillRect/>
          </a:stretch>
        </p:blipFill>
        <p:spPr>
          <a:xfrm>
            <a:off x="377073" y="1562100"/>
            <a:ext cx="8587818" cy="4794250"/>
          </a:xfrm>
          <a:prstGeom prst="rect">
            <a:avLst/>
          </a:prstGeom>
        </p:spPr>
      </p:pic>
    </p:spTree>
    <p:extLst>
      <p:ext uri="{BB962C8B-B14F-4D97-AF65-F5344CB8AC3E}">
        <p14:creationId xmlns:p14="http://schemas.microsoft.com/office/powerpoint/2010/main" val="430409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a:t>Structural models:</a:t>
            </a:r>
            <a:br>
              <a:rPr lang="en-US" dirty="0"/>
            </a:br>
            <a:r>
              <a:rPr lang="en-US" dirty="0"/>
              <a:t>Class Diagrams</a:t>
            </a:r>
          </a:p>
        </p:txBody>
      </p:sp>
      <p:sp>
        <p:nvSpPr>
          <p:cNvPr id="3" name="Footer Placeholder 2"/>
          <p:cNvSpPr>
            <a:spLocks noGrp="1"/>
          </p:cNvSpPr>
          <p:nvPr>
            <p:ph type="ftr" sz="quarter" idx="11"/>
          </p:nvPr>
        </p:nvSpPr>
        <p:spPr>
          <a:xfrm>
            <a:off x="3124200" y="6356350"/>
            <a:ext cx="2895600" cy="365125"/>
          </a:xfrm>
        </p:spPr>
        <p:txBody>
          <a:bodyPr/>
          <a:lstStyle/>
          <a:p>
            <a:pPr>
              <a:defRPr/>
            </a:pPr>
            <a:r>
              <a:rPr lang="en-US" dirty="0"/>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extLst>
      <p:ext uri="{BB962C8B-B14F-4D97-AF65-F5344CB8AC3E}">
        <p14:creationId xmlns:p14="http://schemas.microsoft.com/office/powerpoint/2010/main" val="254917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display the organization of a system in terms of the </a:t>
            </a:r>
            <a:r>
              <a:rPr lang="en-US" b="1" dirty="0"/>
              <a:t>components</a:t>
            </a:r>
            <a:r>
              <a:rPr lang="en-US" dirty="0"/>
              <a:t> that make up that system and </a:t>
            </a:r>
            <a:r>
              <a:rPr lang="en-US" b="1" dirty="0"/>
              <a:t>their relationships</a:t>
            </a:r>
            <a:r>
              <a:rPr lang="en-US" dirty="0"/>
              <a:t>. </a:t>
            </a:r>
          </a:p>
          <a:p>
            <a:r>
              <a:rPr lang="en-US" dirty="0"/>
              <a:t>Structural models may be </a:t>
            </a:r>
            <a:r>
              <a:rPr lang="en-US" b="1" dirty="0"/>
              <a:t>static models</a:t>
            </a:r>
            <a:r>
              <a:rPr lang="en-US" dirty="0"/>
              <a:t>, which show the structure of the system design, or </a:t>
            </a:r>
            <a:r>
              <a:rPr lang="en-US" b="1" dirty="0"/>
              <a:t>dynamic models</a:t>
            </a:r>
            <a:r>
              <a:rPr lang="en-US" dirty="0"/>
              <a:t>, which show the organization of the system when it is executing. </a:t>
            </a:r>
          </a:p>
          <a:p>
            <a:r>
              <a:rPr lang="en-US" dirty="0"/>
              <a:t>Generally class diagram refers to static model.</a:t>
            </a:r>
          </a:p>
          <a:p>
            <a:r>
              <a:rPr lang="en-US" dirty="0"/>
              <a:t>Provides a view of a system that emphasizes the structure of the objects, including their classifiers, relationships, attributes and operations.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Tree>
    <p:extLst>
      <p:ext uri="{BB962C8B-B14F-4D97-AF65-F5344CB8AC3E}">
        <p14:creationId xmlns:p14="http://schemas.microsoft.com/office/powerpoint/2010/main" val="185223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dirty="0"/>
              <a:t>Class diagrams are used when developing an object-oriented system model to show the </a:t>
            </a:r>
            <a:r>
              <a:rPr lang="en-US" b="1" dirty="0"/>
              <a:t>classes in a system</a:t>
            </a:r>
            <a:r>
              <a:rPr lang="en-US" dirty="0"/>
              <a:t> and the </a:t>
            </a:r>
            <a:r>
              <a:rPr lang="en-US" b="1" dirty="0"/>
              <a:t>associations between these classes</a:t>
            </a:r>
            <a:r>
              <a:rPr lang="en-US" dirty="0"/>
              <a:t>. </a:t>
            </a:r>
          </a:p>
          <a:p>
            <a:r>
              <a:rPr lang="en-US" dirty="0"/>
              <a:t>An </a:t>
            </a:r>
            <a:r>
              <a:rPr lang="en-US" b="1" dirty="0"/>
              <a:t>object class </a:t>
            </a:r>
            <a:r>
              <a:rPr lang="en-US" dirty="0"/>
              <a:t>can be thought of as a general definition of one kind of system object. </a:t>
            </a:r>
          </a:p>
          <a:p>
            <a:r>
              <a:rPr lang="en-US" dirty="0"/>
              <a:t>An </a:t>
            </a:r>
            <a:r>
              <a:rPr lang="en-US" b="1" dirty="0"/>
              <a:t>association</a:t>
            </a:r>
            <a:r>
              <a:rPr lang="en-US" dirty="0"/>
              <a:t> is a link between classes that indicates that there is some relationship between these classes.</a:t>
            </a:r>
            <a:r>
              <a:rPr lang="en-GB" dirty="0"/>
              <a:t> </a:t>
            </a:r>
          </a:p>
          <a:p>
            <a:r>
              <a:rPr lang="en-US" dirty="0"/>
              <a:t>Objects represent something in the real world, such as a patient, a prescription, doctor, etc.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48</a:t>
            </a:fld>
            <a:endParaRPr lang="en-US"/>
          </a:p>
        </p:txBody>
      </p:sp>
    </p:spTree>
    <p:extLst>
      <p:ext uri="{BB962C8B-B14F-4D97-AF65-F5344CB8AC3E}">
        <p14:creationId xmlns:p14="http://schemas.microsoft.com/office/powerpoint/2010/main" val="1135424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 notation</a:t>
            </a:r>
          </a:p>
        </p:txBody>
      </p:sp>
      <p:sp>
        <p:nvSpPr>
          <p:cNvPr id="3" name="Content Placeholder 2"/>
          <p:cNvSpPr>
            <a:spLocks noGrp="1"/>
          </p:cNvSpPr>
          <p:nvPr>
            <p:ph idx="1"/>
          </p:nvPr>
        </p:nvSpPr>
        <p:spPr/>
        <p:txBody>
          <a:bodyPr/>
          <a:lstStyle/>
          <a:p>
            <a:r>
              <a:rPr lang="en-US" b="1" dirty="0"/>
              <a:t>Rectangles</a:t>
            </a:r>
            <a:r>
              <a:rPr lang="en-US" dirty="0"/>
              <a:t> with two segments are used to represent an object class.</a:t>
            </a:r>
          </a:p>
          <a:p>
            <a:pPr lvl="1"/>
            <a:r>
              <a:rPr lang="en-US" dirty="0"/>
              <a:t>one segment for different attributes/properties</a:t>
            </a:r>
          </a:p>
          <a:p>
            <a:pPr lvl="1"/>
            <a:r>
              <a:rPr lang="en-US" dirty="0"/>
              <a:t>Another segment for associated functions</a:t>
            </a:r>
          </a:p>
          <a:p>
            <a:pPr marL="400050"/>
            <a:r>
              <a:rPr lang="en-US" dirty="0"/>
              <a:t>Association is represent using </a:t>
            </a:r>
            <a:r>
              <a:rPr lang="en-US" b="1" dirty="0"/>
              <a:t>annotated straight lines</a:t>
            </a:r>
            <a:r>
              <a:rPr lang="en-US" dirty="0"/>
              <a:t>.</a:t>
            </a:r>
          </a:p>
          <a:p>
            <a:pPr marL="800100" lvl="1"/>
            <a:r>
              <a:rPr lang="en-US" dirty="0"/>
              <a:t>type of relationship must be specified (one-to-one, one-to-many, many-to-many etc.)</a:t>
            </a:r>
          </a:p>
          <a:p>
            <a:pPr marL="457200"/>
            <a:r>
              <a:rPr lang="en-US" dirty="0"/>
              <a:t>Aggregation and generalization must be specified if required.</a:t>
            </a:r>
          </a:p>
          <a:p>
            <a:pPr marL="800100" lvl="1"/>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49</a:t>
            </a:fld>
            <a:endParaRPr lang="en-US"/>
          </a:p>
        </p:txBody>
      </p:sp>
    </p:spTree>
    <p:extLst>
      <p:ext uri="{BB962C8B-B14F-4D97-AF65-F5344CB8AC3E}">
        <p14:creationId xmlns:p14="http://schemas.microsoft.com/office/powerpoint/2010/main" val="1444063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dirty="0"/>
              <a:t>An </a:t>
            </a:r>
            <a:r>
              <a:rPr lang="en-US" b="1" dirty="0"/>
              <a:t>external perspective</a:t>
            </a:r>
            <a:r>
              <a:rPr lang="en-US" dirty="0"/>
              <a:t>, where you model the context or environment of the system.</a:t>
            </a:r>
            <a:endParaRPr lang="en-GB" dirty="0"/>
          </a:p>
          <a:p>
            <a:r>
              <a:rPr lang="en-US" dirty="0"/>
              <a:t>An </a:t>
            </a:r>
            <a:r>
              <a:rPr lang="en-US" b="1" dirty="0"/>
              <a:t>interaction perspective</a:t>
            </a:r>
            <a:r>
              <a:rPr lang="en-US" dirty="0"/>
              <a:t>, where you model the interactions between a system and its environment, or between the components of a system.</a:t>
            </a:r>
            <a:endParaRPr lang="en-GB" dirty="0"/>
          </a:p>
          <a:p>
            <a:r>
              <a:rPr lang="en-US" dirty="0"/>
              <a:t>A </a:t>
            </a:r>
            <a:r>
              <a:rPr lang="en-US" b="1" dirty="0"/>
              <a:t>structural perspective</a:t>
            </a:r>
            <a:r>
              <a:rPr lang="en-US" dirty="0"/>
              <a:t>, where you model the organization of a system or the structure of the data that is processed by the system.</a:t>
            </a:r>
            <a:endParaRPr lang="en-GB" dirty="0"/>
          </a:p>
          <a:p>
            <a:r>
              <a:rPr lang="en-US" dirty="0"/>
              <a:t>A </a:t>
            </a:r>
            <a:r>
              <a:rPr lang="en-US" b="1" dirty="0"/>
              <a:t>behavioral perspective</a:t>
            </a:r>
            <a:r>
              <a:rPr lang="en-US" dirty="0"/>
              <a:t>, where you model the dynamic behavior of the system and how it responds to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Tree>
    <p:extLst>
      <p:ext uri="{BB962C8B-B14F-4D97-AF65-F5344CB8AC3E}">
        <p14:creationId xmlns:p14="http://schemas.microsoft.com/office/powerpoint/2010/main" val="2623685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51</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Tree>
    <p:extLst>
      <p:ext uri="{BB962C8B-B14F-4D97-AF65-F5344CB8AC3E}">
        <p14:creationId xmlns:p14="http://schemas.microsoft.com/office/powerpoint/2010/main" val="3055399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Tree>
    <p:extLst>
      <p:ext uri="{BB962C8B-B14F-4D97-AF65-F5344CB8AC3E}">
        <p14:creationId xmlns:p14="http://schemas.microsoft.com/office/powerpoint/2010/main" val="2338009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pPr algn="just"/>
            <a:r>
              <a:rPr lang="en-US" dirty="0"/>
              <a:t>Generalization is an everyday technique that we use to manage complexity. </a:t>
            </a:r>
          </a:p>
          <a:p>
            <a:pPr algn="just"/>
            <a:r>
              <a:rPr lang="en-US" dirty="0"/>
              <a:t>Entities are defined by more general classes (animals, cars, houses, etc.) and learn the characteristics of these classes. </a:t>
            </a:r>
          </a:p>
          <a:p>
            <a:pPr algn="just"/>
            <a:r>
              <a:rPr lang="en-US" dirty="0"/>
              <a:t>This allows us to infer that different members of these classes have some common characteristics e.g. owl and parrot are birds.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Tree>
    <p:extLst>
      <p:ext uri="{BB962C8B-B14F-4D97-AF65-F5344CB8AC3E}">
        <p14:creationId xmlns:p14="http://schemas.microsoft.com/office/powerpoint/2010/main" val="2058538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a generalization, the attributes and operations associated with higher-level classes are also associated with the lower-level classes.</a:t>
            </a:r>
          </a:p>
          <a:p>
            <a:pPr algn="just"/>
            <a:r>
              <a:rPr lang="en-US" sz="2100" dirty="0"/>
              <a:t>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a:defRPr/>
            </a:pPr>
            <a:r>
              <a:rPr lang="en-US"/>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54</a:t>
            </a:fld>
            <a:endParaRPr lang="en-US"/>
          </a:p>
        </p:txBody>
      </p:sp>
      <p:pic>
        <p:nvPicPr>
          <p:cNvPr id="7" name="Picture 6" descr="5.11 GeneralizationHierarchy.eps"/>
          <p:cNvPicPr>
            <a:picLocks noChangeAspect="1"/>
          </p:cNvPicPr>
          <p:nvPr/>
        </p:nvPicPr>
        <p:blipFill>
          <a:blip r:embed="rId2"/>
          <a:stretch>
            <a:fillRect/>
          </a:stretch>
        </p:blipFill>
        <p:spPr>
          <a:xfrm>
            <a:off x="457200" y="3863181"/>
            <a:ext cx="3461104" cy="2493169"/>
          </a:xfrm>
          <a:prstGeom prst="rect">
            <a:avLst/>
          </a:prstGeom>
        </p:spPr>
      </p:pic>
      <p:pic>
        <p:nvPicPr>
          <p:cNvPr id="8" name="Picture 7" descr="5.12 GeneralisationDetail.eps"/>
          <p:cNvPicPr>
            <a:picLocks noChangeAspect="1"/>
          </p:cNvPicPr>
          <p:nvPr/>
        </p:nvPicPr>
        <p:blipFill>
          <a:blip r:embed="rId3"/>
          <a:stretch>
            <a:fillRect/>
          </a:stretch>
        </p:blipFill>
        <p:spPr>
          <a:xfrm>
            <a:off x="4847338" y="3863181"/>
            <a:ext cx="3839462" cy="2530245"/>
          </a:xfrm>
          <a:prstGeom prst="rect">
            <a:avLst/>
          </a:prstGeom>
        </p:spPr>
      </p:pic>
    </p:spTree>
    <p:extLst>
      <p:ext uri="{BB962C8B-B14F-4D97-AF65-F5344CB8AC3E}">
        <p14:creationId xmlns:p14="http://schemas.microsoft.com/office/powerpoint/2010/main" val="1339258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pic>
        <p:nvPicPr>
          <p:cNvPr id="7" name="Picture 6" descr="5.13 Aggregation.eps"/>
          <p:cNvPicPr>
            <a:picLocks noChangeAspect="1"/>
          </p:cNvPicPr>
          <p:nvPr/>
        </p:nvPicPr>
        <p:blipFill>
          <a:blip r:embed="rId2"/>
          <a:stretch>
            <a:fillRect/>
          </a:stretch>
        </p:blipFill>
        <p:spPr>
          <a:xfrm>
            <a:off x="2472266" y="2878932"/>
            <a:ext cx="4199467" cy="2362200"/>
          </a:xfrm>
          <a:prstGeom prst="rect">
            <a:avLst/>
          </a:prstGeom>
        </p:spPr>
      </p:pic>
    </p:spTree>
    <p:extLst>
      <p:ext uri="{BB962C8B-B14F-4D97-AF65-F5344CB8AC3E}">
        <p14:creationId xmlns:p14="http://schemas.microsoft.com/office/powerpoint/2010/main" val="2802581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Class diagram of an ATM system</a:t>
            </a:r>
          </a:p>
        </p:txBody>
      </p:sp>
      <p:sp>
        <p:nvSpPr>
          <p:cNvPr id="6" name="Footer Placeholder 5"/>
          <p:cNvSpPr>
            <a:spLocks noGrp="1"/>
          </p:cNvSpPr>
          <p:nvPr>
            <p:ph type="ftr" sz="quarter" idx="11"/>
          </p:nvPr>
        </p:nvSpPr>
        <p:spPr/>
        <p:txBody>
          <a:bodyPr/>
          <a:lstStyle/>
          <a:p>
            <a:pPr>
              <a:defRPr/>
            </a:pPr>
            <a:r>
              <a:rPr lang="en-US" dirty="0"/>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56</a:t>
            </a:fld>
            <a:endParaRPr lang="en-US"/>
          </a:p>
        </p:txBody>
      </p:sp>
      <p:pic>
        <p:nvPicPr>
          <p:cNvPr id="2" name="Picture 1"/>
          <p:cNvPicPr>
            <a:picLocks noChangeAspect="1"/>
          </p:cNvPicPr>
          <p:nvPr/>
        </p:nvPicPr>
        <p:blipFill>
          <a:blip r:embed="rId2"/>
          <a:stretch>
            <a:fillRect/>
          </a:stretch>
        </p:blipFill>
        <p:spPr>
          <a:xfrm>
            <a:off x="547795" y="1771853"/>
            <a:ext cx="8048410" cy="4343197"/>
          </a:xfrm>
          <a:prstGeom prst="rect">
            <a:avLst/>
          </a:prstGeom>
        </p:spPr>
      </p:pic>
    </p:spTree>
    <p:extLst>
      <p:ext uri="{BB962C8B-B14F-4D97-AF65-F5344CB8AC3E}">
        <p14:creationId xmlns:p14="http://schemas.microsoft.com/office/powerpoint/2010/main" val="4198568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a:t>Behavioral models:</a:t>
            </a:r>
            <a:br>
              <a:rPr lang="en-US" dirty="0"/>
            </a:br>
            <a:r>
              <a:rPr lang="en-US" dirty="0"/>
              <a:t>State diagrams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57</a:t>
            </a:fld>
            <a:endParaRPr lang="en-US"/>
          </a:p>
        </p:txBody>
      </p:sp>
    </p:spTree>
    <p:extLst>
      <p:ext uri="{BB962C8B-B14F-4D97-AF65-F5344CB8AC3E}">
        <p14:creationId xmlns:p14="http://schemas.microsoft.com/office/powerpoint/2010/main" val="140231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b="1" dirty="0">
                <a:solidFill>
                  <a:schemeClr val="tx1"/>
                </a:solidFill>
              </a:rPr>
              <a:t>Data</a:t>
            </a:r>
            <a:r>
              <a:rPr lang="en-US" dirty="0">
                <a:solidFill>
                  <a:srgbClr val="FF0000"/>
                </a:solidFill>
              </a:rPr>
              <a:t> </a:t>
            </a:r>
            <a:r>
              <a:rPr lang="en-US" dirty="0"/>
              <a:t>Some data arrives that has to be processed by the system.</a:t>
            </a:r>
            <a:endParaRPr lang="en-GB" dirty="0"/>
          </a:p>
          <a:p>
            <a:pPr lvl="1"/>
            <a:r>
              <a:rPr lang="en-US" b="1" dirty="0">
                <a:solidFill>
                  <a:schemeClr val="tx1"/>
                </a:solidFill>
              </a:rPr>
              <a:t>Events</a:t>
            </a:r>
            <a:r>
              <a:rPr lang="en-US" dirty="0">
                <a:solidFill>
                  <a:srgbClr val="FF0000"/>
                </a:solidFill>
              </a:rPr>
              <a:t> </a:t>
            </a:r>
            <a:r>
              <a:rPr lang="en-US" dirty="0"/>
              <a:t>Some event happens that triggers system processing. Events may have associated data, although this is not always the case.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58</a:t>
            </a:fld>
            <a:endParaRPr lang="en-US"/>
          </a:p>
        </p:txBody>
      </p:sp>
    </p:spTree>
    <p:extLst>
      <p:ext uri="{BB962C8B-B14F-4D97-AF65-F5344CB8AC3E}">
        <p14:creationId xmlns:p14="http://schemas.microsoft.com/office/powerpoint/2010/main" val="2292676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pPr algn="just"/>
            <a:r>
              <a:rPr lang="en-US" dirty="0"/>
              <a:t>Many business systems are data-processing systems that are primarily </a:t>
            </a:r>
            <a:r>
              <a:rPr lang="en-US" b="1" dirty="0"/>
              <a:t>driven by data</a:t>
            </a:r>
            <a:r>
              <a:rPr lang="en-US" dirty="0"/>
              <a:t>. They are controlled by the data input to the system, with relatively little external event processing. </a:t>
            </a:r>
          </a:p>
          <a:p>
            <a:r>
              <a:rPr lang="en-US" dirty="0"/>
              <a:t>Data-driven models 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59</a:t>
            </a:fld>
            <a:endParaRPr lang="en-US"/>
          </a:p>
        </p:txBody>
      </p:sp>
    </p:spTree>
    <p:extLst>
      <p:ext uri="{BB962C8B-B14F-4D97-AF65-F5344CB8AC3E}">
        <p14:creationId xmlns:p14="http://schemas.microsoft.com/office/powerpoint/2010/main" val="1129348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93232" cy="762310"/>
          </a:xfrm>
        </p:spPr>
        <p:txBody>
          <a:bodyPr/>
          <a:lstStyle/>
          <a:p>
            <a:r>
              <a:rPr lang="en-US" dirty="0"/>
              <a:t>System perspectives – External</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pic>
        <p:nvPicPr>
          <p:cNvPr id="7" name="Picture 6"/>
          <p:cNvPicPr>
            <a:picLocks noChangeAspect="1"/>
          </p:cNvPicPr>
          <p:nvPr/>
        </p:nvPicPr>
        <p:blipFill>
          <a:blip r:embed="rId2"/>
          <a:stretch>
            <a:fillRect/>
          </a:stretch>
        </p:blipFill>
        <p:spPr>
          <a:xfrm>
            <a:off x="534935" y="1574276"/>
            <a:ext cx="8151865" cy="4782074"/>
          </a:xfrm>
          <a:prstGeom prst="rect">
            <a:avLst/>
          </a:prstGeom>
        </p:spPr>
      </p:pic>
    </p:spTree>
    <p:extLst>
      <p:ext uri="{BB962C8B-B14F-4D97-AF65-F5344CB8AC3E}">
        <p14:creationId xmlns:p14="http://schemas.microsoft.com/office/powerpoint/2010/main" val="2420463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60</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Tree>
    <p:extLst>
      <p:ext uri="{BB962C8B-B14F-4D97-AF65-F5344CB8AC3E}">
        <p14:creationId xmlns:p14="http://schemas.microsoft.com/office/powerpoint/2010/main" val="3990907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p:txBody>
          <a:bodyPr/>
          <a:lstStyle/>
          <a:p>
            <a:r>
              <a:rPr lang="en-US" dirty="0"/>
              <a:t>Real-time systems are often </a:t>
            </a:r>
            <a:r>
              <a:rPr lang="en-US" b="1" dirty="0"/>
              <a:t>event-driven</a:t>
            </a:r>
            <a:r>
              <a:rPr lang="en-US" dirty="0"/>
              <a:t>, with minimal data processing. </a:t>
            </a:r>
          </a:p>
          <a:p>
            <a:r>
              <a:rPr lang="en-US" dirty="0"/>
              <a:t>Event-driven modeling shows how a system responds to external and internal events. </a:t>
            </a:r>
          </a:p>
          <a:p>
            <a:pPr algn="just"/>
            <a:r>
              <a:rPr lang="en-US" dirty="0"/>
              <a:t>It is based on the assumption that a system has a finite number of states and that events (stimuli) may cause a transition from one state to another.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61</a:t>
            </a:fld>
            <a:endParaRPr lang="en-US"/>
          </a:p>
        </p:txBody>
      </p:sp>
    </p:spTree>
    <p:extLst>
      <p:ext uri="{BB962C8B-B14F-4D97-AF65-F5344CB8AC3E}">
        <p14:creationId xmlns:p14="http://schemas.microsoft.com/office/powerpoint/2010/main" val="4042269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62</a:t>
            </a:fld>
            <a:endParaRPr lang="en-US"/>
          </a:p>
        </p:txBody>
      </p:sp>
      <p:pic>
        <p:nvPicPr>
          <p:cNvPr id="7" name="Picture 6"/>
          <p:cNvPicPr>
            <a:picLocks noChangeAspect="1"/>
          </p:cNvPicPr>
          <p:nvPr/>
        </p:nvPicPr>
        <p:blipFill>
          <a:blip r:embed="rId2"/>
          <a:stretch>
            <a:fillRect/>
          </a:stretch>
        </p:blipFill>
        <p:spPr>
          <a:xfrm>
            <a:off x="2576512" y="1662111"/>
            <a:ext cx="3529847" cy="4694239"/>
          </a:xfrm>
          <a:prstGeom prst="rect">
            <a:avLst/>
          </a:prstGeom>
        </p:spPr>
      </p:pic>
    </p:spTree>
    <p:extLst>
      <p:ext uri="{BB962C8B-B14F-4D97-AF65-F5344CB8AC3E}">
        <p14:creationId xmlns:p14="http://schemas.microsoft.com/office/powerpoint/2010/main" val="3387896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dirty="0"/>
              <a:t>These model the behaviour of the system in response to external and internal events.</a:t>
            </a:r>
          </a:p>
          <a:p>
            <a:r>
              <a:rPr lang="en-GB" sz="2400" dirty="0"/>
              <a:t>They show the system’s responses to stimuli so are often used for modelling real-time systems.</a:t>
            </a:r>
          </a:p>
          <a:p>
            <a:r>
              <a:rPr lang="en-GB" sz="2400" dirty="0"/>
              <a:t>State machine models show </a:t>
            </a:r>
            <a:r>
              <a:rPr lang="en-GB" sz="2400" b="1" dirty="0"/>
              <a:t>system states as nodes </a:t>
            </a:r>
            <a:r>
              <a:rPr lang="en-GB" sz="2400" dirty="0"/>
              <a:t>and </a:t>
            </a:r>
            <a:r>
              <a:rPr lang="en-GB" sz="2400" b="1" dirty="0"/>
              <a:t>events as arcs between these nodes</a:t>
            </a:r>
            <a:r>
              <a:rPr lang="en-GB" sz="2400" dirty="0"/>
              <a:t>. </a:t>
            </a:r>
          </a:p>
          <a:p>
            <a:r>
              <a:rPr lang="en-GB" sz="2400" dirty="0"/>
              <a:t>When an event occurs, the system moves from one state to another.</a:t>
            </a:r>
          </a:p>
          <a:p>
            <a:r>
              <a:rPr lang="en-GB" dirty="0"/>
              <a:t>Start (solid circle) and end nodes (solid circle inside another circle) should be specified.</a:t>
            </a:r>
            <a:endParaRPr lang="en-GB" sz="2400"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63</a:t>
            </a:fld>
            <a:endParaRPr lang="en-US"/>
          </a:p>
        </p:txBody>
      </p:sp>
    </p:spTree>
    <p:extLst>
      <p:ext uri="{BB962C8B-B14F-4D97-AF65-F5344CB8AC3E}">
        <p14:creationId xmlns:p14="http://schemas.microsoft.com/office/powerpoint/2010/main" val="864536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64</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Tree>
    <p:extLst>
      <p:ext uri="{BB962C8B-B14F-4D97-AF65-F5344CB8AC3E}">
        <p14:creationId xmlns:p14="http://schemas.microsoft.com/office/powerpoint/2010/main" val="2876170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65</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32599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en-US" dirty="0"/>
              <a:t>Model-driven engineering</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66</a:t>
            </a:fld>
            <a:endParaRPr lang="en-US"/>
          </a:p>
        </p:txBody>
      </p:sp>
    </p:spTree>
    <p:extLst>
      <p:ext uri="{BB962C8B-B14F-4D97-AF65-F5344CB8AC3E}">
        <p14:creationId xmlns:p14="http://schemas.microsoft.com/office/powerpoint/2010/main" val="1808564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engineering</a:t>
            </a:r>
          </a:p>
        </p:txBody>
      </p:sp>
      <p:sp>
        <p:nvSpPr>
          <p:cNvPr id="5" name="Content Placeholder 4"/>
          <p:cNvSpPr>
            <a:spLocks noGrp="1"/>
          </p:cNvSpPr>
          <p:nvPr>
            <p:ph idx="1"/>
          </p:nvPr>
        </p:nvSpPr>
        <p:spPr/>
        <p:txBody>
          <a:bodyPr/>
          <a:lstStyle/>
          <a:p>
            <a:pPr algn="just"/>
            <a:r>
              <a:rPr lang="en-US" dirty="0"/>
              <a:t>Model-driven engineering (MDE) is an approach to software development where models rather than programs are the principal outputs of the development process. </a:t>
            </a:r>
          </a:p>
          <a:p>
            <a:pPr algn="just"/>
            <a:r>
              <a:rPr lang="en-US" dirty="0"/>
              <a:t>The programs that execute on a hardware/software platform are then generated automatically from the models. </a:t>
            </a:r>
          </a:p>
          <a:p>
            <a:pPr algn="just"/>
            <a:r>
              <a:rPr lang="en-US" dirty="0"/>
              <a:t>Proponents of MDE argue that this raises the level of abstraction in software engineering so that engineers no longer have to be concerned with programming language details or the specifics of execution platforms.</a:t>
            </a:r>
            <a:r>
              <a:rPr lang="en-GB" dirty="0"/>
              <a:t> </a:t>
            </a:r>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67</a:t>
            </a:fld>
            <a:endParaRPr lang="en-US"/>
          </a:p>
        </p:txBody>
      </p:sp>
    </p:spTree>
    <p:extLst>
      <p:ext uri="{BB962C8B-B14F-4D97-AF65-F5344CB8AC3E}">
        <p14:creationId xmlns:p14="http://schemas.microsoft.com/office/powerpoint/2010/main" val="2198640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model-driven engineering</a:t>
            </a:r>
          </a:p>
        </p:txBody>
      </p:sp>
      <p:sp>
        <p:nvSpPr>
          <p:cNvPr id="3" name="Content Placeholder 2"/>
          <p:cNvSpPr>
            <a:spLocks noGrp="1"/>
          </p:cNvSpPr>
          <p:nvPr>
            <p:ph idx="1"/>
          </p:nvPr>
        </p:nvSpPr>
        <p:spPr/>
        <p:txBody>
          <a:bodyPr/>
          <a:lstStyle/>
          <a:p>
            <a:pPr algn="just"/>
            <a:r>
              <a:rPr lang="en-US" dirty="0"/>
              <a:t>Model-driven engineering is still at an early stage of development, and it is unclear whether or not it will have a significant effect on software engineering practice.</a:t>
            </a:r>
            <a:r>
              <a:rPr lang="en-GB" dirty="0"/>
              <a:t> </a:t>
            </a:r>
          </a:p>
          <a:p>
            <a:pPr algn="just"/>
            <a:r>
              <a:rPr lang="en-GB" dirty="0"/>
              <a:t>Pros</a:t>
            </a:r>
          </a:p>
          <a:p>
            <a:pPr lvl="1" algn="just"/>
            <a:r>
              <a:rPr lang="en-GB" dirty="0"/>
              <a:t>Allows systems to be considered at higher levels of abstraction</a:t>
            </a:r>
          </a:p>
          <a:p>
            <a:pPr lvl="1" algn="just"/>
            <a:r>
              <a:rPr lang="en-GB" dirty="0"/>
              <a:t>Generating code automatically means that it is cheaper to adapt systems to new platforms.</a:t>
            </a:r>
          </a:p>
          <a:p>
            <a:pPr algn="just"/>
            <a:r>
              <a:rPr lang="en-GB" dirty="0"/>
              <a:t>Cons</a:t>
            </a:r>
          </a:p>
          <a:p>
            <a:pPr lvl="1" algn="just"/>
            <a:r>
              <a:rPr lang="en-GB" dirty="0"/>
              <a:t>Informal models are abstract but not necessarily right for implementation.</a:t>
            </a:r>
          </a:p>
          <a:p>
            <a:pPr lvl="1" algn="just"/>
            <a:r>
              <a:rPr lang="en-GB" dirty="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68</a:t>
            </a:fld>
            <a:endParaRPr lang="en-US"/>
          </a:p>
        </p:txBody>
      </p:sp>
    </p:spTree>
    <p:extLst>
      <p:ext uri="{BB962C8B-B14F-4D97-AF65-F5344CB8AC3E}">
        <p14:creationId xmlns:p14="http://schemas.microsoft.com/office/powerpoint/2010/main" val="1630208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pPr algn="just"/>
            <a:r>
              <a:rPr lang="en-US" dirty="0"/>
              <a:t>A range of factors has limited the adoption of MDE/MDA</a:t>
            </a:r>
          </a:p>
          <a:p>
            <a:pPr algn="just"/>
            <a:r>
              <a:rPr lang="en-US" dirty="0"/>
              <a:t>Specialized tool support is required to convert models from one level to another</a:t>
            </a:r>
          </a:p>
          <a:p>
            <a:pPr algn="just"/>
            <a:r>
              <a:rPr lang="en-US" dirty="0"/>
              <a:t>There is limited tool availability and organizations may require tool adaptation and customization to their environment</a:t>
            </a:r>
          </a:p>
          <a:p>
            <a:pPr algn="just"/>
            <a:r>
              <a:rPr lang="en-US" dirty="0"/>
              <a:t>For the long-lifetime systems developed using MDA, companies are reluctant to develop their own tools or rely on small companies that may go out of business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69</a:t>
            </a:fld>
            <a:endParaRPr lang="en-US"/>
          </a:p>
        </p:txBody>
      </p:sp>
    </p:spTree>
    <p:extLst>
      <p:ext uri="{BB962C8B-B14F-4D97-AF65-F5344CB8AC3E}">
        <p14:creationId xmlns:p14="http://schemas.microsoft.com/office/powerpoint/2010/main" val="3795937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 – Interaction</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pic>
        <p:nvPicPr>
          <p:cNvPr id="3" name="Picture 2"/>
          <p:cNvPicPr>
            <a:picLocks noChangeAspect="1"/>
          </p:cNvPicPr>
          <p:nvPr/>
        </p:nvPicPr>
        <p:blipFill>
          <a:blip r:embed="rId2"/>
          <a:stretch>
            <a:fillRect/>
          </a:stretch>
        </p:blipFill>
        <p:spPr>
          <a:xfrm>
            <a:off x="1744986" y="1621517"/>
            <a:ext cx="5162808" cy="4810944"/>
          </a:xfrm>
          <a:prstGeom prst="rect">
            <a:avLst/>
          </a:prstGeom>
        </p:spPr>
      </p:pic>
    </p:spTree>
    <p:extLst>
      <p:ext uri="{BB962C8B-B14F-4D97-AF65-F5344CB8AC3E}">
        <p14:creationId xmlns:p14="http://schemas.microsoft.com/office/powerpoint/2010/main" val="109012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pPr algn="just"/>
            <a:r>
              <a:rPr lang="en-US" dirty="0"/>
              <a:t>Models are a good way of facilitating discussions about a software design. However the abstractions that are useful for discussions may not be the right abstractions for implementation. </a:t>
            </a:r>
          </a:p>
          <a:p>
            <a:r>
              <a:rPr lang="en-US" dirty="0"/>
              <a:t>For most complex systems, implementation is not the major problem – requirements engineering, security and dependability, integration with legacy systems and testing are all more significant. </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70</a:t>
            </a:fld>
            <a:endParaRPr lang="en-US"/>
          </a:p>
        </p:txBody>
      </p:sp>
    </p:spTree>
    <p:extLst>
      <p:ext uri="{BB962C8B-B14F-4D97-AF65-F5344CB8AC3E}">
        <p14:creationId xmlns:p14="http://schemas.microsoft.com/office/powerpoint/2010/main" val="3089940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The arguments for platform-independence are only valid for large, long-lifetime systems. For software products and information systems, the savings from the use of MDA are likely to be outweighed by the costs of its introduction and tooling.</a:t>
            </a:r>
            <a:endParaRPr lang="en-GB" dirty="0"/>
          </a:p>
          <a:p>
            <a:pPr algn="just"/>
            <a:r>
              <a:rPr lang="en-GB" dirty="0"/>
              <a:t>The widespread adoption of agile methods over the same period that MDA was evolving has diverted attention away from model-driven approaches.</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71</a:t>
            </a:fld>
            <a:endParaRPr lang="en-US"/>
          </a:p>
        </p:txBody>
      </p:sp>
    </p:spTree>
    <p:extLst>
      <p:ext uri="{BB962C8B-B14F-4D97-AF65-F5344CB8AC3E}">
        <p14:creationId xmlns:p14="http://schemas.microsoft.com/office/powerpoint/2010/main" val="3137409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GB" sz="2000" dirty="0"/>
              <a:t>A model is an abstract view of a system that ignores system details. Complementary system models can be developed to show the system’s context, interactions, structure and </a:t>
            </a:r>
            <a:r>
              <a:rPr lang="en-GB" sz="2000" dirty="0" err="1"/>
              <a:t>behavior</a:t>
            </a:r>
            <a:r>
              <a:rPr lang="en-GB" sz="2000" dirty="0"/>
              <a:t>.</a:t>
            </a:r>
          </a:p>
          <a:p>
            <a:r>
              <a:rPr lang="en-GB" sz="2000" dirty="0"/>
              <a:t>Context models show how a system that is being </a:t>
            </a:r>
            <a:r>
              <a:rPr lang="en-US" sz="2000" dirty="0"/>
              <a:t>modeled is positioned in an environment with other systems and processes. </a:t>
            </a:r>
            <a:endParaRPr lang="en-GB" sz="2000" dirty="0"/>
          </a:p>
          <a:p>
            <a:r>
              <a:rPr lang="en-US" sz="20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t>Structural models show the organization and architecture of a system. Class diagrams are used to define the static structure of classes in a system and their associations.</a:t>
            </a:r>
            <a:endParaRPr lang="en-GB" sz="2000" dirty="0"/>
          </a:p>
          <a:p>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72</a:t>
            </a:fld>
            <a:endParaRPr lang="en-US"/>
          </a:p>
        </p:txBody>
      </p:sp>
    </p:spTree>
    <p:extLst>
      <p:ext uri="{BB962C8B-B14F-4D97-AF65-F5344CB8AC3E}">
        <p14:creationId xmlns:p14="http://schemas.microsoft.com/office/powerpoint/2010/main" val="2324516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lstStyle/>
          <a:p>
            <a:r>
              <a:rPr lang="en-US" sz="2200" dirty="0"/>
              <a:t>Behavioral models 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t>Activity diagrams may be used to model the processing of data, where each activity represents one process step.</a:t>
            </a:r>
            <a:endParaRPr lang="en-GB" sz="2200" dirty="0"/>
          </a:p>
          <a:p>
            <a:r>
              <a:rPr lang="en-US" sz="2200" dirty="0"/>
              <a:t>State diagrams are used to model a system’s behavior in response to internal or external events. </a:t>
            </a:r>
            <a:endParaRPr lang="en-GB" sz="2200" dirty="0"/>
          </a:p>
          <a:p>
            <a:r>
              <a:rPr lang="en-US" sz="2200" dirty="0"/>
              <a:t>Model-driven engineering is an approach to software development in which a system is represented as a set of models that can be automatically transformed to executable code. </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73</a:t>
            </a:fld>
            <a:endParaRPr lang="en-US"/>
          </a:p>
        </p:txBody>
      </p:sp>
    </p:spTree>
    <p:extLst>
      <p:ext uri="{BB962C8B-B14F-4D97-AF65-F5344CB8AC3E}">
        <p14:creationId xmlns:p14="http://schemas.microsoft.com/office/powerpoint/2010/main" val="14546354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74</a:t>
            </a:fld>
            <a:endParaRPr lang="en-US"/>
          </a:p>
        </p:txBody>
      </p:sp>
      <p:sp>
        <p:nvSpPr>
          <p:cNvPr id="8" name="TextBox 7"/>
          <p:cNvSpPr txBox="1"/>
          <p:nvPr/>
        </p:nvSpPr>
        <p:spPr>
          <a:xfrm>
            <a:off x="2014537" y="3129557"/>
            <a:ext cx="5114925" cy="769441"/>
          </a:xfrm>
          <a:prstGeom prst="rect">
            <a:avLst/>
          </a:prstGeom>
          <a:noFill/>
        </p:spPr>
        <p:txBody>
          <a:bodyPr wrap="square" rtlCol="0">
            <a:spAutoFit/>
          </a:bodyPr>
          <a:lstStyle/>
          <a:p>
            <a:pPr algn="ctr"/>
            <a:r>
              <a:rPr lang="en-US" sz="4400" b="1" dirty="0"/>
              <a:t>THANK YOU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 – Structural</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pic>
        <p:nvPicPr>
          <p:cNvPr id="3" name="Picture 2"/>
          <p:cNvPicPr>
            <a:picLocks noChangeAspect="1"/>
          </p:cNvPicPr>
          <p:nvPr/>
        </p:nvPicPr>
        <p:blipFill>
          <a:blip r:embed="rId2"/>
          <a:stretch>
            <a:fillRect/>
          </a:stretch>
        </p:blipFill>
        <p:spPr>
          <a:xfrm>
            <a:off x="1674558" y="1583800"/>
            <a:ext cx="5794883" cy="4881192"/>
          </a:xfrm>
          <a:prstGeom prst="rect">
            <a:avLst/>
          </a:prstGeom>
        </p:spPr>
      </p:pic>
    </p:spTree>
    <p:extLst>
      <p:ext uri="{BB962C8B-B14F-4D97-AF65-F5344CB8AC3E}">
        <p14:creationId xmlns:p14="http://schemas.microsoft.com/office/powerpoint/2010/main" val="2852035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 – Behavioral</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pic>
        <p:nvPicPr>
          <p:cNvPr id="3" name="Picture 2"/>
          <p:cNvPicPr>
            <a:picLocks noChangeAspect="1"/>
          </p:cNvPicPr>
          <p:nvPr/>
        </p:nvPicPr>
        <p:blipFill>
          <a:blip r:embed="rId2"/>
          <a:stretch>
            <a:fillRect/>
          </a:stretch>
        </p:blipFill>
        <p:spPr>
          <a:xfrm>
            <a:off x="823865" y="1579307"/>
            <a:ext cx="7017992" cy="4850765"/>
          </a:xfrm>
          <a:prstGeom prst="rect">
            <a:avLst/>
          </a:prstGeom>
        </p:spPr>
      </p:pic>
    </p:spTree>
    <p:extLst>
      <p:ext uri="{BB962C8B-B14F-4D97-AF65-F5344CB8AC3E}">
        <p14:creationId xmlns:p14="http://schemas.microsoft.com/office/powerpoint/2010/main" val="122051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4646</TotalTime>
  <Words>3742</Words>
  <Application>Microsoft Office PowerPoint</Application>
  <PresentationFormat>On-screen Show (4:3)</PresentationFormat>
  <Paragraphs>424</Paragraphs>
  <Slides>74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Calibri</vt:lpstr>
      <vt:lpstr>Wingdings</vt:lpstr>
      <vt:lpstr>SE10 slides</vt:lpstr>
      <vt:lpstr>Chapter 5 – System Modeling</vt:lpstr>
      <vt:lpstr>Topics covered</vt:lpstr>
      <vt:lpstr>System modeling</vt:lpstr>
      <vt:lpstr>Existing and planned system models</vt:lpstr>
      <vt:lpstr>System perspectives</vt:lpstr>
      <vt:lpstr>System perspectives – External</vt:lpstr>
      <vt:lpstr>System perspectives – Interaction</vt:lpstr>
      <vt:lpstr>System perspectives – Structural</vt:lpstr>
      <vt:lpstr>System perspectives – Behavioral</vt:lpstr>
      <vt:lpstr>UML diagram types</vt:lpstr>
      <vt:lpstr>Use of graphical models</vt:lpstr>
      <vt:lpstr>External Model: Context Model</vt:lpstr>
      <vt:lpstr>Context models</vt:lpstr>
      <vt:lpstr>Context models</vt:lpstr>
      <vt:lpstr>Context models</vt:lpstr>
      <vt:lpstr>The context of the Mentcare system</vt:lpstr>
      <vt:lpstr>The context of the ATM system</vt:lpstr>
      <vt:lpstr>The context of the Library Management system</vt:lpstr>
      <vt:lpstr>The context of the ATM system</vt:lpstr>
      <vt:lpstr>Process perspective</vt:lpstr>
      <vt:lpstr>External Model: Activity Diagram</vt:lpstr>
      <vt:lpstr>Activity Diagram</vt:lpstr>
      <vt:lpstr>Activity Diagram</vt:lpstr>
      <vt:lpstr>Activity diagram of involuntary detention process of Mentcare system</vt:lpstr>
      <vt:lpstr>Activity diagram of online order process  (seller side)</vt:lpstr>
      <vt:lpstr>Activity diagram of ATM withdrawal process  </vt:lpstr>
      <vt:lpstr>Interaction Model: Use Case Diagram Sequence Diagram</vt:lpstr>
      <vt:lpstr>Interaction models</vt:lpstr>
      <vt:lpstr>Interaction models</vt:lpstr>
      <vt:lpstr>Use case modeling</vt:lpstr>
      <vt:lpstr>Use case modeling</vt:lpstr>
      <vt:lpstr>Transfer-data use case </vt:lpstr>
      <vt:lpstr>Use cases in the Mentcare system involving the role ‘Medical Receptionist’ </vt:lpstr>
      <vt:lpstr>Basic registration use case </vt:lpstr>
      <vt:lpstr>Online shopping system use case </vt:lpstr>
      <vt:lpstr>Online video distribution system use case </vt:lpstr>
      <vt:lpstr>Online order management system use case (optional)</vt:lpstr>
      <vt:lpstr>Tabular description of the ‘Transfer data’ use-case </vt:lpstr>
      <vt:lpstr>Sequence diagrams</vt:lpstr>
      <vt:lpstr>Sequence diagrams notations</vt:lpstr>
      <vt:lpstr>Sequence diagrams notations</vt:lpstr>
      <vt:lpstr>Sequence diagrams</vt:lpstr>
      <vt:lpstr>Sequence diagrams</vt:lpstr>
      <vt:lpstr>Sequence diagram for View patient information </vt:lpstr>
      <vt:lpstr>Sequence diagram for Transfer data</vt:lpstr>
      <vt:lpstr>Structural models: Class Diagrams</vt:lpstr>
      <vt:lpstr>Structural models</vt:lpstr>
      <vt:lpstr>Class diagrams</vt:lpstr>
      <vt:lpstr>Class diagram notation</vt:lpstr>
      <vt:lpstr>UML classes and association </vt:lpstr>
      <vt:lpstr>Classes and associations in the MHC-PMS </vt:lpstr>
      <vt:lpstr>The Consultation class </vt:lpstr>
      <vt:lpstr>Generalization</vt:lpstr>
      <vt:lpstr>Generalization</vt:lpstr>
      <vt:lpstr>Object class aggregation models</vt:lpstr>
      <vt:lpstr>Class diagram of an ATM system</vt:lpstr>
      <vt:lpstr>Behavioral models: State diagrams</vt:lpstr>
      <vt:lpstr>Behavioral models</vt:lpstr>
      <vt:lpstr>Data-driven modeling</vt:lpstr>
      <vt:lpstr>An activity model of the insulin pump’s operation </vt:lpstr>
      <vt:lpstr>Event-driven modeling</vt:lpstr>
      <vt:lpstr>Event-driven modeling</vt:lpstr>
      <vt:lpstr>State machine models</vt:lpstr>
      <vt:lpstr>State diagram of a microwave oven </vt:lpstr>
      <vt:lpstr>States and stimuli for the microwave oven (a) </vt:lpstr>
      <vt:lpstr>Model-driven engineering</vt:lpstr>
      <vt:lpstr>Model-driven engineering</vt:lpstr>
      <vt:lpstr>Usage of model-driven engineering</vt:lpstr>
      <vt:lpstr>Adoption of MDA</vt:lpstr>
      <vt:lpstr>Adoption of MDA</vt:lpstr>
      <vt:lpstr>Adoption of MDA</vt:lpstr>
      <vt:lpstr>Key points</vt:lpstr>
      <vt:lpstr>Key points</vt:lpstr>
      <vt:lpstr>PowerPoint Presentation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201914012</cp:lastModifiedBy>
  <cp:revision>110</cp:revision>
  <dcterms:created xsi:type="dcterms:W3CDTF">2010-01-15T13:50:47Z</dcterms:created>
  <dcterms:modified xsi:type="dcterms:W3CDTF">2021-12-24T17:15:26Z</dcterms:modified>
</cp:coreProperties>
</file>