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4"/>
  </p:notesMasterIdLst>
  <p:handoutMasterIdLst>
    <p:handoutMasterId r:id="rId55"/>
  </p:handoutMasterIdLst>
  <p:sldIdLst>
    <p:sldId id="328" r:id="rId2"/>
    <p:sldId id="277" r:id="rId3"/>
    <p:sldId id="278" r:id="rId4"/>
    <p:sldId id="320" r:id="rId5"/>
    <p:sldId id="308" r:id="rId6"/>
    <p:sldId id="280" r:id="rId7"/>
    <p:sldId id="309" r:id="rId8"/>
    <p:sldId id="329" r:id="rId9"/>
    <p:sldId id="310" r:id="rId10"/>
    <p:sldId id="319" r:id="rId11"/>
    <p:sldId id="285" r:id="rId12"/>
    <p:sldId id="321" r:id="rId13"/>
    <p:sldId id="311" r:id="rId14"/>
    <p:sldId id="322" r:id="rId15"/>
    <p:sldId id="298" r:id="rId16"/>
    <p:sldId id="323" r:id="rId17"/>
    <p:sldId id="312" r:id="rId18"/>
    <p:sldId id="324" r:id="rId19"/>
    <p:sldId id="325" r:id="rId20"/>
    <p:sldId id="299" r:id="rId21"/>
    <p:sldId id="331"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327" r:id="rId35"/>
    <p:sldId id="300" r:id="rId36"/>
    <p:sldId id="302" r:id="rId37"/>
    <p:sldId id="303" r:id="rId38"/>
    <p:sldId id="304" r:id="rId39"/>
    <p:sldId id="270" r:id="rId40"/>
    <p:sldId id="271" r:id="rId41"/>
    <p:sldId id="305" r:id="rId42"/>
    <p:sldId id="272" r:id="rId43"/>
    <p:sldId id="273" r:id="rId44"/>
    <p:sldId id="306" r:id="rId45"/>
    <p:sldId id="274" r:id="rId46"/>
    <p:sldId id="315" r:id="rId47"/>
    <p:sldId id="316" r:id="rId48"/>
    <p:sldId id="276" r:id="rId49"/>
    <p:sldId id="275" r:id="rId50"/>
    <p:sldId id="326" r:id="rId51"/>
    <p:sldId id="307" r:id="rId52"/>
    <p:sldId id="33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72" autoAdjust="0"/>
  </p:normalViewPr>
  <p:slideViewPr>
    <p:cSldViewPr snapToGrid="0" snapToObjects="1">
      <p:cViewPr varScale="1">
        <p:scale>
          <a:sx n="100" d="100"/>
          <a:sy n="100" d="100"/>
        </p:scale>
        <p:origin x="1914"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1</a:t>
            </a:fld>
            <a:endParaRPr lang="en-US"/>
          </a:p>
        </p:txBody>
      </p:sp>
    </p:spTree>
    <p:extLst>
      <p:ext uri="{BB962C8B-B14F-4D97-AF65-F5344CB8AC3E}">
        <p14:creationId xmlns:p14="http://schemas.microsoft.com/office/powerpoint/2010/main" val="327568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Invoice </a:t>
            </a:r>
            <a:r>
              <a:rPr lang="en-US" dirty="0"/>
              <a:t>processing</a:t>
            </a:r>
          </a:p>
        </p:txBody>
      </p:sp>
      <p:sp>
        <p:nvSpPr>
          <p:cNvPr id="4" name="Slide Number Placeholder 3"/>
          <p:cNvSpPr>
            <a:spLocks noGrp="1"/>
          </p:cNvSpPr>
          <p:nvPr>
            <p:ph type="sldNum" sz="quarter" idx="10"/>
          </p:nvPr>
        </p:nvSpPr>
        <p:spPr/>
        <p:txBody>
          <a:bodyPr/>
          <a:lstStyle/>
          <a:p>
            <a:fld id="{4158DA69-A571-1F49-91C0-61EBFAAB21F4}" type="slidenum">
              <a:rPr lang="en-US" smtClean="0"/>
              <a:pPr/>
              <a:t>32</a:t>
            </a:fld>
            <a:endParaRPr lang="en-US"/>
          </a:p>
        </p:txBody>
      </p:sp>
    </p:spTree>
    <p:extLst>
      <p:ext uri="{BB962C8B-B14F-4D97-AF65-F5344CB8AC3E}">
        <p14:creationId xmlns:p14="http://schemas.microsoft.com/office/powerpoint/2010/main" val="261800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DA69-A571-1F49-91C0-61EBFAAB21F4}" type="slidenum">
              <a:rPr lang="en-US" smtClean="0"/>
              <a:pPr/>
              <a:t>2</a:t>
            </a:fld>
            <a:endParaRPr lang="en-US"/>
          </a:p>
        </p:txBody>
      </p:sp>
    </p:spTree>
    <p:extLst>
      <p:ext uri="{BB962C8B-B14F-4D97-AF65-F5344CB8AC3E}">
        <p14:creationId xmlns:p14="http://schemas.microsoft.com/office/powerpoint/2010/main" val="3343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conflict: using large components improves performance and using small, fine-grain</a:t>
            </a:r>
          </a:p>
          <a:p>
            <a:r>
              <a:rPr lang="en-US" dirty="0"/>
              <a:t>components improves maintainability. If both performance and maintainability are</a:t>
            </a:r>
          </a:p>
          <a:p>
            <a:r>
              <a:rPr lang="en-US" dirty="0"/>
              <a:t>important system requirements, then some compromise must be found.</a:t>
            </a:r>
          </a:p>
        </p:txBody>
      </p:sp>
      <p:sp>
        <p:nvSpPr>
          <p:cNvPr id="4" name="Slide Number Placeholder 3"/>
          <p:cNvSpPr>
            <a:spLocks noGrp="1"/>
          </p:cNvSpPr>
          <p:nvPr>
            <p:ph type="sldNum" sz="quarter" idx="10"/>
          </p:nvPr>
        </p:nvSpPr>
        <p:spPr/>
        <p:txBody>
          <a:bodyPr/>
          <a:lstStyle/>
          <a:p>
            <a:fld id="{4158DA69-A571-1F49-91C0-61EBFAAB21F4}" type="slidenum">
              <a:rPr lang="en-US" smtClean="0"/>
              <a:pPr/>
              <a:t>13</a:t>
            </a:fld>
            <a:endParaRPr lang="en-US"/>
          </a:p>
        </p:txBody>
      </p:sp>
    </p:spTree>
    <p:extLst>
      <p:ext uri="{BB962C8B-B14F-4D97-AF65-F5344CB8AC3E}">
        <p14:creationId xmlns:p14="http://schemas.microsoft.com/office/powerpoint/2010/main" val="406848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15</a:t>
            </a:fld>
            <a:endParaRPr lang="en-US"/>
          </a:p>
        </p:txBody>
      </p:sp>
    </p:spTree>
    <p:extLst>
      <p:ext uri="{BB962C8B-B14F-4D97-AF65-F5344CB8AC3E}">
        <p14:creationId xmlns:p14="http://schemas.microsoft.com/office/powerpoint/2010/main" val="353854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Commercial</a:t>
            </a:r>
            <a:r>
              <a:rPr lang="en-US" baseline="0" dirty="0"/>
              <a:t> web application</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22</a:t>
            </a:fld>
            <a:endParaRPr lang="en-US"/>
          </a:p>
        </p:txBody>
      </p:sp>
    </p:spTree>
    <p:extLst>
      <p:ext uri="{BB962C8B-B14F-4D97-AF65-F5344CB8AC3E}">
        <p14:creationId xmlns:p14="http://schemas.microsoft.com/office/powerpoint/2010/main" val="161167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Educational</a:t>
            </a:r>
            <a:r>
              <a:rPr lang="en-US" baseline="0" dirty="0"/>
              <a:t> management system (ems)</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25</a:t>
            </a:fld>
            <a:endParaRPr lang="en-US"/>
          </a:p>
        </p:txBody>
      </p:sp>
    </p:spTree>
    <p:extLst>
      <p:ext uri="{BB962C8B-B14F-4D97-AF65-F5344CB8AC3E}">
        <p14:creationId xmlns:p14="http://schemas.microsoft.com/office/powerpoint/2010/main" val="407824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Banking IT system</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28</a:t>
            </a:fld>
            <a:endParaRPr lang="en-US"/>
          </a:p>
        </p:txBody>
      </p:sp>
    </p:spTree>
    <p:extLst>
      <p:ext uri="{BB962C8B-B14F-4D97-AF65-F5344CB8AC3E}">
        <p14:creationId xmlns:p14="http://schemas.microsoft.com/office/powerpoint/2010/main" val="378486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29</a:t>
            </a:fld>
            <a:endParaRPr lang="en-US"/>
          </a:p>
        </p:txBody>
      </p:sp>
    </p:spTree>
    <p:extLst>
      <p:ext uri="{BB962C8B-B14F-4D97-AF65-F5344CB8AC3E}">
        <p14:creationId xmlns:p14="http://schemas.microsoft.com/office/powerpoint/2010/main" val="3954159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Email, </a:t>
            </a:r>
            <a:r>
              <a:rPr lang="en-US" dirty="0" err="1"/>
              <a:t>google</a:t>
            </a:r>
            <a:r>
              <a:rPr lang="en-US" dirty="0"/>
              <a:t> drive</a:t>
            </a:r>
          </a:p>
        </p:txBody>
      </p:sp>
      <p:sp>
        <p:nvSpPr>
          <p:cNvPr id="4" name="Slide Number Placeholder 3"/>
          <p:cNvSpPr>
            <a:spLocks noGrp="1"/>
          </p:cNvSpPr>
          <p:nvPr>
            <p:ph type="sldNum" sz="quarter" idx="10"/>
          </p:nvPr>
        </p:nvSpPr>
        <p:spPr/>
        <p:txBody>
          <a:bodyPr/>
          <a:lstStyle/>
          <a:p>
            <a:fld id="{4158DA69-A571-1F49-91C0-61EBFAAB21F4}" type="slidenum">
              <a:rPr lang="en-US" smtClean="0"/>
              <a:pPr/>
              <a:t>30</a:t>
            </a:fld>
            <a:endParaRPr lang="en-US"/>
          </a:p>
        </p:txBody>
      </p:sp>
    </p:spTree>
    <p:extLst>
      <p:ext uri="{BB962C8B-B14F-4D97-AF65-F5344CB8AC3E}">
        <p14:creationId xmlns:p14="http://schemas.microsoft.com/office/powerpoint/2010/main" val="1323840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BE2FDD0-D160-4DEE-B6CE-D49B6DA42047}" type="datetime1">
              <a:rPr lang="en-GB" smtClean="0"/>
              <a:t>06/12/2021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D8AB0BB-F850-4D17-A0F6-76D89B145A91}" type="datetime1">
              <a:rPr lang="en-GB" smtClean="0"/>
              <a:t>06/12/2021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854C5AC-DBC9-4736-8F3C-1EE2AD341C09}" type="datetime1">
              <a:rPr lang="en-GB" smtClean="0"/>
              <a:t>06/12/2021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3EC49C02-04E7-4D57-B03C-F5BAAECF3527}" type="datetime1">
              <a:rPr lang="en-GB" smtClean="0"/>
              <a:t>06/12/2021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13EF759-5E80-446F-8765-9C7BBA2B2901}" type="datetime1">
              <a:rPr lang="en-GB" smtClean="0"/>
              <a:t>06/12/2021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7B4B5B7B-0AF5-4DCE-8141-613FAB703580}" type="datetime1">
              <a:rPr lang="en-GB" smtClean="0"/>
              <a:t>06/12/2021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44A33738-67AA-4C5D-9955-A203B3288B18}" type="datetime1">
              <a:rPr lang="en-GB" smtClean="0"/>
              <a:t>06/12/2021</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3647CD4-F990-481A-A860-255964748128}" type="datetime1">
              <a:rPr lang="en-GB" smtClean="0"/>
              <a:t>06/12/2021</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B13D9E3-E1A4-4F6A-AC2E-95C596F40F05}" type="datetime1">
              <a:rPr lang="en-GB" smtClean="0"/>
              <a:t>06/12/2021</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9327170-983A-4C4C-B7D8-2ADC82465105}" type="datetime1">
              <a:rPr lang="en-GB" smtClean="0"/>
              <a:t>06/12/2021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DDB0108-6BB5-4C15-AD54-3DCD6798E850}" type="datetime1">
              <a:rPr lang="en-GB" smtClean="0"/>
              <a:t>06/12/2021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A0430BC-78B9-42AD-A22A-A296E5424B2B}" type="datetime1">
              <a:rPr lang="en-GB" smtClean="0"/>
              <a:t>06/12/2021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6 – Architectural Design</a:t>
            </a:r>
          </a:p>
        </p:txBody>
      </p:sp>
      <p:sp>
        <p:nvSpPr>
          <p:cNvPr id="6" name="Footer Placeholder 5"/>
          <p:cNvSpPr>
            <a:spLocks noGrp="1"/>
          </p:cNvSpPr>
          <p:nvPr>
            <p:ph type="ftr" sz="quarter" idx="11"/>
          </p:nvPr>
        </p:nvSpPr>
        <p:spPr/>
        <p:txBody>
          <a:bodyPr/>
          <a:lstStyle/>
          <a:p>
            <a:pPr>
              <a:defRPr/>
            </a:pPr>
            <a:r>
              <a:rPr lang="en-US"/>
              <a:t>Chapter 6 Architectural Design</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7" name="TextBox 6"/>
          <p:cNvSpPr txBox="1"/>
          <p:nvPr/>
        </p:nvSpPr>
        <p:spPr>
          <a:xfrm>
            <a:off x="5554301" y="5006566"/>
            <a:ext cx="3132499" cy="923330"/>
          </a:xfrm>
          <a:prstGeom prst="rect">
            <a:avLst/>
          </a:prstGeom>
          <a:noFill/>
        </p:spPr>
        <p:txBody>
          <a:bodyPr wrap="square" rtlCol="0">
            <a:spAutoFit/>
          </a:bodyPr>
          <a:lstStyle/>
          <a:p>
            <a:pPr algn="r"/>
            <a:r>
              <a:rPr lang="en-US" dirty="0" err="1"/>
              <a:t>Lec</a:t>
            </a:r>
            <a:r>
              <a:rPr lang="en-US" dirty="0"/>
              <a:t> </a:t>
            </a:r>
            <a:r>
              <a:rPr lang="en-US" dirty="0" err="1"/>
              <a:t>Tarannum</a:t>
            </a:r>
            <a:r>
              <a:rPr lang="en-US" dirty="0"/>
              <a:t> </a:t>
            </a:r>
            <a:r>
              <a:rPr lang="en-US" dirty="0" err="1"/>
              <a:t>Zaki</a:t>
            </a:r>
            <a:endParaRPr lang="en-US" dirty="0"/>
          </a:p>
          <a:p>
            <a:pPr algn="r"/>
            <a:r>
              <a:rPr lang="en-US" dirty="0" err="1"/>
              <a:t>Dept</a:t>
            </a:r>
            <a:r>
              <a:rPr lang="en-US" dirty="0"/>
              <a:t> of CSE</a:t>
            </a:r>
          </a:p>
          <a:p>
            <a:pPr algn="r"/>
            <a:r>
              <a:rPr lang="en-US" dirty="0"/>
              <a:t>MIST</a:t>
            </a:r>
          </a:p>
        </p:txBody>
      </p:sp>
      <p:sp>
        <p:nvSpPr>
          <p:cNvPr id="9" name="TextBox 8"/>
          <p:cNvSpPr txBox="1"/>
          <p:nvPr/>
        </p:nvSpPr>
        <p:spPr>
          <a:xfrm>
            <a:off x="457200" y="5023165"/>
            <a:ext cx="3671180" cy="923330"/>
          </a:xfrm>
          <a:prstGeom prst="rect">
            <a:avLst/>
          </a:prstGeom>
          <a:noFill/>
        </p:spPr>
        <p:txBody>
          <a:bodyPr wrap="square" rtlCol="0">
            <a:spAutoFit/>
          </a:bodyPr>
          <a:lstStyle/>
          <a:p>
            <a:r>
              <a:rPr lang="en-US" dirty="0"/>
              <a:t>CSE 319</a:t>
            </a:r>
          </a:p>
          <a:p>
            <a:r>
              <a:rPr lang="en-US" dirty="0"/>
              <a:t>Software Engineering </a:t>
            </a:r>
          </a:p>
          <a:p>
            <a:r>
              <a:rPr lang="en-US" dirty="0"/>
              <a:t>Credit Hr. 3.00, Contact Hr. 3.00</a:t>
            </a:r>
          </a:p>
        </p:txBody>
      </p:sp>
    </p:spTree>
    <p:extLst>
      <p:ext uri="{BB962C8B-B14F-4D97-AF65-F5344CB8AC3E}">
        <p14:creationId xmlns:p14="http://schemas.microsoft.com/office/powerpoint/2010/main" val="3003341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2139175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a:t>
            </a:r>
            <a:r>
              <a:rPr lang="en-US" b="1" dirty="0"/>
              <a:t>type of system </a:t>
            </a:r>
            <a:r>
              <a:rPr lang="en-US" dirty="0"/>
              <a:t>being developed.</a:t>
            </a:r>
          </a:p>
          <a:p>
            <a:r>
              <a:rPr lang="en-US" dirty="0"/>
              <a:t>However, a number of </a:t>
            </a:r>
            <a:r>
              <a:rPr lang="en-US" b="1" dirty="0"/>
              <a:t>common decisions </a:t>
            </a:r>
            <a:r>
              <a:rPr lang="en-US" dirty="0"/>
              <a:t>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Tree>
    <p:extLst>
      <p:ext uri="{BB962C8B-B14F-4D97-AF65-F5344CB8AC3E}">
        <p14:creationId xmlns:p14="http://schemas.microsoft.com/office/powerpoint/2010/main" val="326788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non-functional requirements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a:t>Localize critical operations and minimize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a:t>Localize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solidFill>
                  <a:srgbClr val="FF0000"/>
                </a:solidFill>
              </a:rPr>
              <a:t>Slide:14 to 18 Not Covered</a:t>
            </a:r>
            <a:br>
              <a:rPr lang="en-US" dirty="0">
                <a:solidFill>
                  <a:srgbClr val="FF0000"/>
                </a:solidFill>
              </a:rPr>
            </a:b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4050912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 or perspectives  </a:t>
            </a:r>
          </a:p>
        </p:txBody>
      </p:sp>
      <p:sp>
        <p:nvSpPr>
          <p:cNvPr id="3" name="Content Placeholder 2"/>
          <p:cNvSpPr>
            <a:spLocks noGrp="1"/>
          </p:cNvSpPr>
          <p:nvPr>
            <p:ph idx="1"/>
          </p:nvPr>
        </p:nvSpPr>
        <p:spPr/>
        <p:txBody>
          <a:bodyPr/>
          <a:lstStyle/>
          <a:p>
            <a:r>
              <a:rPr lang="en-US" dirty="0"/>
              <a:t>It is impossible to represent all relevant information about a system’s architecture in a single architectural model.</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a:t>
            </a:r>
          </a:p>
          <a:p>
            <a:pPr lvl="1"/>
            <a:r>
              <a:rPr lang="en-US" dirty="0"/>
              <a:t>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Tree>
    <p:extLst>
      <p:ext uri="{BB962C8B-B14F-4D97-AF65-F5344CB8AC3E}">
        <p14:creationId xmlns:p14="http://schemas.microsoft.com/office/powerpoint/2010/main" val="3448338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b="1" dirty="0"/>
              <a:t>A logical view</a:t>
            </a:r>
            <a:r>
              <a:rPr lang="en-US" dirty="0"/>
              <a:t>, which shows the key abstractions in the system as objects or object classes. </a:t>
            </a:r>
            <a:endParaRPr lang="en-GB" dirty="0"/>
          </a:p>
          <a:p>
            <a:r>
              <a:rPr lang="en-US" b="1" dirty="0"/>
              <a:t>A process view</a:t>
            </a:r>
            <a:r>
              <a:rPr lang="en-US" dirty="0"/>
              <a:t>, which shows how, at run-time, the system is composed of interacting processes. </a:t>
            </a:r>
            <a:endParaRPr lang="en-GB" dirty="0"/>
          </a:p>
          <a:p>
            <a:r>
              <a:rPr lang="en-US" b="1" dirty="0"/>
              <a:t>A development view</a:t>
            </a:r>
            <a:r>
              <a:rPr lang="en-US" dirty="0"/>
              <a:t>, which shows how the software is decomposed for development.</a:t>
            </a:r>
            <a:endParaRPr lang="en-GB" dirty="0"/>
          </a:p>
          <a:p>
            <a:r>
              <a:rPr lang="en-US" b="1" dirty="0"/>
              <a:t>A physical view</a:t>
            </a:r>
            <a:r>
              <a:rPr lang="en-US" dirty="0"/>
              <a:t>,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Disagreement: UML does not include abstractions appropriate for high-level system description.</a:t>
            </a:r>
          </a:p>
          <a:p>
            <a:r>
              <a:rPr lang="en-US" b="1" dirty="0"/>
              <a:t>Architectural description languages (ADLs) </a:t>
            </a:r>
            <a:r>
              <a:rPr lang="en-US" dirty="0"/>
              <a:t>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extLst>
      <p:ext uri="{BB962C8B-B14F-4D97-AF65-F5344CB8AC3E}">
        <p14:creationId xmlns:p14="http://schemas.microsoft.com/office/powerpoint/2010/main" val="241184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br>
              <a:rPr lang="en-US" dirty="0"/>
            </a:br>
            <a:r>
              <a:rPr lang="en-US" dirty="0">
                <a:solidFill>
                  <a:srgbClr val="FF0000"/>
                </a:solidFill>
              </a:rPr>
              <a:t>(Only get knowledge about description and when used)</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Tree>
    <p:extLst>
      <p:ext uri="{BB962C8B-B14F-4D97-AF65-F5344CB8AC3E}">
        <p14:creationId xmlns:p14="http://schemas.microsoft.com/office/powerpoint/2010/main" val="2437121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br>
              <a:rPr lang="en-US" dirty="0"/>
            </a:br>
            <a:r>
              <a:rPr lang="en-US" dirty="0"/>
              <a:t>(types of architecture based on organization)</a:t>
            </a:r>
          </a:p>
        </p:txBody>
      </p:sp>
      <p:sp>
        <p:nvSpPr>
          <p:cNvPr id="3" name="Content Placeholder 2"/>
          <p:cNvSpPr>
            <a:spLocks noGrp="1"/>
          </p:cNvSpPr>
          <p:nvPr>
            <p:ph idx="1"/>
          </p:nvPr>
        </p:nvSpPr>
        <p:spPr>
          <a:xfrm>
            <a:off x="457200" y="1600200"/>
            <a:ext cx="8686800" cy="4525963"/>
          </a:xfrm>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An architectural pattern is a general, reusable solution to a commonly occurring problem in software architecture within a given context. </a:t>
            </a:r>
          </a:p>
          <a:p>
            <a:r>
              <a:rPr lang="en-US" dirty="0"/>
              <a:t>Patterns should include information about when they are and when the are not useful.</a:t>
            </a:r>
          </a:p>
          <a:p>
            <a:r>
              <a:rPr lang="en-US" dirty="0"/>
              <a:t>Patterns may be represented using </a:t>
            </a:r>
            <a:r>
              <a:rPr lang="en-US" b="1" dirty="0"/>
              <a:t>tabular</a:t>
            </a:r>
            <a:r>
              <a:rPr lang="en-US" dirty="0"/>
              <a:t> and </a:t>
            </a:r>
            <a:r>
              <a:rPr lang="en-US" b="1" dirty="0"/>
              <a:t>graphical</a:t>
            </a:r>
            <a:r>
              <a:rPr lang="en-US" dirty="0"/>
              <a:t> descriptions.</a:t>
            </a:r>
          </a:p>
          <a:p>
            <a:pPr>
              <a:buNone/>
            </a:pPr>
            <a:endParaRPr lang="en-US" dirty="0"/>
          </a:p>
        </p:txBody>
      </p:sp>
      <p:sp>
        <p:nvSpPr>
          <p:cNvPr id="5" name="Footer Placeholder 4"/>
          <p:cNvSpPr>
            <a:spLocks noGrp="1"/>
          </p:cNvSpPr>
          <p:nvPr>
            <p:ph type="ftr" sz="quarter" idx="11"/>
          </p:nvPr>
        </p:nvSpPr>
        <p:spPr/>
        <p:txBody>
          <a:bodyPr/>
          <a:lstStyle/>
          <a:p>
            <a:r>
              <a:rPr lang="en-US" dirty="0"/>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br>
              <a:rPr lang="en-US" dirty="0"/>
            </a:br>
            <a:r>
              <a:rPr lang="en-US" dirty="0"/>
              <a:t>(types of architecture based on organization)</a:t>
            </a:r>
          </a:p>
        </p:txBody>
      </p:sp>
      <p:sp>
        <p:nvSpPr>
          <p:cNvPr id="3" name="Content Placeholder 2"/>
          <p:cNvSpPr>
            <a:spLocks noGrp="1"/>
          </p:cNvSpPr>
          <p:nvPr>
            <p:ph idx="1"/>
          </p:nvPr>
        </p:nvSpPr>
        <p:spPr>
          <a:xfrm>
            <a:off x="457200" y="1600200"/>
            <a:ext cx="7976681" cy="4525963"/>
          </a:xfrm>
        </p:spPr>
        <p:txBody>
          <a:bodyPr/>
          <a:lstStyle/>
          <a:p>
            <a:r>
              <a:rPr lang="en-US" dirty="0"/>
              <a:t>The Model-View-Controller (MVC) pattern.</a:t>
            </a:r>
          </a:p>
          <a:p>
            <a:r>
              <a:rPr lang="en-US" dirty="0"/>
              <a:t>The Layered architecture pattern.</a:t>
            </a:r>
          </a:p>
          <a:p>
            <a:r>
              <a:rPr lang="en-US" dirty="0"/>
              <a:t>The Repository pattern.</a:t>
            </a:r>
          </a:p>
          <a:p>
            <a:r>
              <a:rPr lang="en-US" dirty="0"/>
              <a:t>The Client–server pattern</a:t>
            </a:r>
            <a:r>
              <a:rPr lang="en-GB" dirty="0"/>
              <a:t>.</a:t>
            </a:r>
          </a:p>
          <a:p>
            <a:r>
              <a:rPr lang="en-US" dirty="0"/>
              <a:t>The Pipe and Filter pattern.</a:t>
            </a:r>
            <a:r>
              <a:rPr lang="en-GB" dirty="0"/>
              <a:t> </a:t>
            </a:r>
            <a:endParaRPr lang="en-US" dirty="0"/>
          </a:p>
          <a:p>
            <a:endParaRPr lang="en-US" dirty="0"/>
          </a:p>
        </p:txBody>
      </p:sp>
      <p:sp>
        <p:nvSpPr>
          <p:cNvPr id="5" name="Footer Placeholder 4"/>
          <p:cNvSpPr>
            <a:spLocks noGrp="1"/>
          </p:cNvSpPr>
          <p:nvPr>
            <p:ph type="ftr" sz="quarter" idx="11"/>
          </p:nvPr>
        </p:nvSpPr>
        <p:spPr/>
        <p:txBody>
          <a:bodyPr/>
          <a:lstStyle/>
          <a:p>
            <a:r>
              <a:rPr lang="en-US" dirty="0"/>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dirty="0"/>
          </a:p>
        </p:txBody>
      </p:sp>
    </p:spTree>
    <p:extLst>
      <p:ext uri="{BB962C8B-B14F-4D97-AF65-F5344CB8AC3E}">
        <p14:creationId xmlns:p14="http://schemas.microsoft.com/office/powerpoint/2010/main" val="1773890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1954564"/>
              </p:ext>
            </p:extLst>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a:t>
                      </a:r>
                      <a:r>
                        <a:rPr lang="en-GB" sz="1400" b="1" dirty="0">
                          <a:solidFill>
                            <a:srgbClr val="000000"/>
                          </a:solidFill>
                          <a:latin typeface="Helvetica"/>
                          <a:ea typeface="Times New Roman"/>
                          <a:cs typeface="Helvetica"/>
                        </a:rPr>
                        <a:t>three logical components </a:t>
                      </a:r>
                      <a:r>
                        <a:rPr lang="en-GB" sz="1400" dirty="0">
                          <a:solidFill>
                            <a:srgbClr val="000000"/>
                          </a:solidFill>
                          <a:latin typeface="Helvetica"/>
                          <a:ea typeface="Times New Roman"/>
                          <a:cs typeface="Helvetica"/>
                        </a:rPr>
                        <a:t>that interact with each other. The </a:t>
                      </a:r>
                      <a:r>
                        <a:rPr lang="en-GB" sz="1400" b="1" dirty="0">
                          <a:solidFill>
                            <a:srgbClr val="000000"/>
                          </a:solidFill>
                          <a:latin typeface="Helvetica"/>
                          <a:ea typeface="Times New Roman"/>
                          <a:cs typeface="Helvetica"/>
                        </a:rPr>
                        <a:t>Model component </a:t>
                      </a:r>
                      <a:r>
                        <a:rPr lang="en-GB" sz="1400" dirty="0">
                          <a:solidFill>
                            <a:srgbClr val="000000"/>
                          </a:solidFill>
                          <a:latin typeface="Helvetica"/>
                          <a:ea typeface="Times New Roman"/>
                          <a:cs typeface="Helvetica"/>
                        </a:rPr>
                        <a:t>manages the </a:t>
                      </a:r>
                      <a:r>
                        <a:rPr lang="en-GB" sz="1400" b="1" dirty="0">
                          <a:solidFill>
                            <a:srgbClr val="000000"/>
                          </a:solidFill>
                          <a:latin typeface="Helvetica"/>
                          <a:ea typeface="Times New Roman"/>
                          <a:cs typeface="Helvetica"/>
                        </a:rPr>
                        <a:t>system data and associated operations </a:t>
                      </a:r>
                      <a:r>
                        <a:rPr lang="en-GB" sz="1400" dirty="0">
                          <a:solidFill>
                            <a:srgbClr val="000000"/>
                          </a:solidFill>
                          <a:latin typeface="Helvetica"/>
                          <a:ea typeface="Times New Roman"/>
                          <a:cs typeface="Helvetica"/>
                        </a:rPr>
                        <a:t>on that data. The </a:t>
                      </a:r>
                      <a:r>
                        <a:rPr lang="en-GB" sz="1400" b="1" dirty="0">
                          <a:solidFill>
                            <a:srgbClr val="000000"/>
                          </a:solidFill>
                          <a:latin typeface="Helvetica"/>
                          <a:ea typeface="Times New Roman"/>
                          <a:cs typeface="Helvetica"/>
                        </a:rPr>
                        <a:t>View component </a:t>
                      </a:r>
                      <a:r>
                        <a:rPr lang="en-GB" sz="1400" dirty="0">
                          <a:solidFill>
                            <a:srgbClr val="000000"/>
                          </a:solidFill>
                          <a:latin typeface="Helvetica"/>
                          <a:ea typeface="Times New Roman"/>
                          <a:cs typeface="Helvetica"/>
                        </a:rPr>
                        <a:t>defines and manages </a:t>
                      </a:r>
                      <a:r>
                        <a:rPr lang="en-GB" sz="1400" b="1" dirty="0">
                          <a:solidFill>
                            <a:srgbClr val="000000"/>
                          </a:solidFill>
                          <a:latin typeface="Helvetica"/>
                          <a:ea typeface="Times New Roman"/>
                          <a:cs typeface="Helvetica"/>
                        </a:rPr>
                        <a:t>how the data is presented to the user</a:t>
                      </a:r>
                      <a:r>
                        <a:rPr lang="en-GB" sz="1400" dirty="0">
                          <a:solidFill>
                            <a:srgbClr val="000000"/>
                          </a:solidFill>
                          <a:latin typeface="Helvetica"/>
                          <a:ea typeface="Times New Roman"/>
                          <a:cs typeface="Helvetica"/>
                        </a:rPr>
                        <a:t>. The </a:t>
                      </a:r>
                      <a:r>
                        <a:rPr lang="en-GB" sz="1400" b="1" dirty="0">
                          <a:solidFill>
                            <a:srgbClr val="000000"/>
                          </a:solidFill>
                          <a:latin typeface="Helvetica"/>
                          <a:ea typeface="Times New Roman"/>
                          <a:cs typeface="Helvetica"/>
                        </a:rPr>
                        <a:t>Controller component </a:t>
                      </a:r>
                      <a:r>
                        <a:rPr lang="en-GB" sz="1400" dirty="0">
                          <a:solidFill>
                            <a:srgbClr val="000000"/>
                          </a:solidFill>
                          <a:latin typeface="Helvetica"/>
                          <a:ea typeface="Times New Roman"/>
                          <a:cs typeface="Helvetica"/>
                        </a:rPr>
                        <a:t>manages </a:t>
                      </a:r>
                      <a:r>
                        <a:rPr lang="en-GB" sz="1400" b="1" dirty="0">
                          <a:solidFill>
                            <a:srgbClr val="000000"/>
                          </a:solidFill>
                          <a:latin typeface="Helvetica"/>
                          <a:ea typeface="Times New Roman"/>
                          <a:cs typeface="Helvetica"/>
                        </a:rPr>
                        <a:t>user interaction </a:t>
                      </a:r>
                      <a:r>
                        <a:rPr lang="en-GB" sz="1400" dirty="0">
                          <a:solidFill>
                            <a:srgbClr val="000000"/>
                          </a:solidFill>
                          <a:latin typeface="Helvetica"/>
                          <a:ea typeface="Times New Roman"/>
                          <a:cs typeface="Helvetica"/>
                        </a:rPr>
                        <a:t>(e.g., key presses, mouse clicks, etc.) and </a:t>
                      </a:r>
                      <a:r>
                        <a:rPr lang="en-GB" sz="1400" b="1" dirty="0">
                          <a:solidFill>
                            <a:srgbClr val="000000"/>
                          </a:solidFill>
                          <a:latin typeface="Helvetica"/>
                          <a:ea typeface="Times New Roman"/>
                          <a:cs typeface="Helvetica"/>
                        </a:rPr>
                        <a:t>passes these interactions to the View and the Model</a:t>
                      </a:r>
                      <a:r>
                        <a:rPr lang="en-GB" sz="1400" dirty="0">
                          <a:solidFill>
                            <a:srgbClr val="000000"/>
                          </a:solidFill>
                          <a:latin typeface="Helvetica"/>
                          <a:ea typeface="Times New Roman"/>
                          <a:cs typeface="Helvetica"/>
                        </a:rPr>
                        <a:t>.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there are multiple ways to view and interact with data</a:t>
                      </a:r>
                      <a:r>
                        <a:rPr lang="en-GB" sz="1400" dirty="0">
                          <a:solidFill>
                            <a:srgbClr val="000000"/>
                          </a:solidFill>
                          <a:latin typeface="Helvetica"/>
                          <a:ea typeface="Times New Roman"/>
                          <a:cs typeface="Helvetica"/>
                        </a:rPr>
                        <a:t>.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631681"/>
              </p:ext>
            </p:extLst>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a:t>
                      </a:r>
                      <a:r>
                        <a:rPr lang="en-GB" sz="1400" b="1" dirty="0">
                          <a:solidFill>
                            <a:srgbClr val="000000"/>
                          </a:solidFill>
                          <a:latin typeface="Helvetica"/>
                          <a:ea typeface="Times New Roman"/>
                          <a:cs typeface="Helvetica"/>
                        </a:rPr>
                        <a:t>the system into layers with related functionality associated with each layer</a:t>
                      </a:r>
                      <a:r>
                        <a:rPr lang="en-GB" sz="1400" dirty="0">
                          <a:solidFill>
                            <a:srgbClr val="000000"/>
                          </a:solidFill>
                          <a:latin typeface="Helvetica"/>
                          <a:ea typeface="Times New Roman"/>
                          <a:cs typeface="Helvetica"/>
                        </a:rPr>
                        <a:t>.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building new facilities on top of existing systems</a:t>
                      </a:r>
                      <a:r>
                        <a:rPr lang="en-GB" sz="1400" dirty="0">
                          <a:solidFill>
                            <a:srgbClr val="000000"/>
                          </a:solidFill>
                          <a:latin typeface="Helvetica"/>
                          <a:ea typeface="Times New Roman"/>
                          <a:cs typeface="Helvetica"/>
                        </a:rPr>
                        <a:t>;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6199439" cy="48102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740322"/>
              </p:ext>
            </p:extLst>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All data in a system is managed in a central repository that is accessible to all system components</a:t>
                      </a:r>
                      <a:r>
                        <a:rPr lang="en-GB" sz="1400" dirty="0">
                          <a:solidFill>
                            <a:srgbClr val="000000"/>
                          </a:solidFill>
                          <a:latin typeface="Helvetica"/>
                          <a:ea typeface="Times New Roman"/>
                          <a:cs typeface="Helvetica"/>
                        </a:rPr>
                        <a:t>.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You should use this pattern when you have a system in which large volumes of information are generated that has to be stored for a long time</a:t>
                      </a:r>
                      <a:r>
                        <a:rPr lang="en-GB" sz="1400" dirty="0">
                          <a:solidFill>
                            <a:srgbClr val="000000"/>
                          </a:solidFill>
                          <a:latin typeface="Helvetica"/>
                          <a:ea typeface="Times New Roman"/>
                          <a:cs typeface="Helvetica"/>
                        </a:rPr>
                        <a:t>.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3"/>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a:t>
            </a:r>
            <a:r>
              <a:rPr lang="en-US" b="1" dirty="0"/>
              <a:t>should be organized</a:t>
            </a:r>
            <a:r>
              <a:rPr lang="en-US" dirty="0"/>
              <a:t> and </a:t>
            </a:r>
            <a:r>
              <a:rPr lang="en-US" b="1" dirty="0"/>
              <a:t>designing the overall structure</a:t>
            </a:r>
            <a:r>
              <a:rPr lang="en-US" dirty="0"/>
              <a:t>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3926881"/>
              </p:ext>
            </p:extLst>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 a client–server architecture, </a:t>
                      </a:r>
                      <a:r>
                        <a:rPr lang="en-GB" sz="1400" b="1" dirty="0">
                          <a:solidFill>
                            <a:srgbClr val="000000"/>
                          </a:solidFill>
                          <a:latin typeface="Helvetica"/>
                          <a:ea typeface="Times New Roman"/>
                          <a:cs typeface="Helvetica"/>
                        </a:rPr>
                        <a:t>the functionality of the system is organized into services, with each service delivered from a separate server</a:t>
                      </a:r>
                      <a:r>
                        <a:rPr lang="en-GB" sz="1400" dirty="0">
                          <a:solidFill>
                            <a:srgbClr val="000000"/>
                          </a:solidFill>
                          <a:latin typeface="Helvetica"/>
                          <a:ea typeface="Times New Roman"/>
                          <a:cs typeface="Helvetica"/>
                        </a:rPr>
                        <a:t>.</a:t>
                      </a:r>
                      <a:r>
                        <a:rPr lang="en-GB" sz="1400" baseline="0" dirty="0">
                          <a:solidFill>
                            <a:srgbClr val="000000"/>
                          </a:solidFill>
                          <a:latin typeface="Helvetica"/>
                          <a:ea typeface="Times New Roman"/>
                          <a:cs typeface="Helvetica"/>
                        </a:rPr>
                        <a:t> </a:t>
                      </a:r>
                      <a:r>
                        <a:rPr lang="en-GB" sz="1400" b="1" dirty="0">
                          <a:solidFill>
                            <a:srgbClr val="000000"/>
                          </a:solidFill>
                          <a:latin typeface="Helvetica"/>
                          <a:ea typeface="Times New Roman"/>
                          <a:cs typeface="Helvetica"/>
                        </a:rPr>
                        <a:t>Clients are users of these services and access servers to make use of them</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Used when data in a shared database has to be accessed from a range of locations</a:t>
                      </a:r>
                      <a:r>
                        <a:rPr lang="en-GB" sz="1400" dirty="0">
                          <a:solidFill>
                            <a:srgbClr val="000000"/>
                          </a:solidFill>
                          <a:latin typeface="Helvetica"/>
                          <a:ea typeface="Times New Roman"/>
                          <a:cs typeface="Helvetica"/>
                        </a:rPr>
                        <a:t>.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9785705"/>
              </p:ext>
            </p:extLst>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Tree>
    <p:extLst>
      <p:ext uri="{BB962C8B-B14F-4D97-AF65-F5344CB8AC3E}">
        <p14:creationId xmlns:p14="http://schemas.microsoft.com/office/powerpoint/2010/main" val="1230688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a:xfrm>
            <a:off x="457199" y="1600200"/>
            <a:ext cx="8589523" cy="4525963"/>
          </a:xfrm>
        </p:spPr>
        <p:txBody>
          <a:bodyPr lIns="91797" tIns="45898" rIns="91797" bIns="45898"/>
          <a:lstStyle/>
          <a:p>
            <a:r>
              <a:rPr lang="en-US" dirty="0"/>
              <a:t>Application systems are designed to meet an organizational need.</a:t>
            </a:r>
          </a:p>
          <a:p>
            <a:r>
              <a:rPr lang="en-US" dirty="0"/>
              <a:t>As businesses have much in common, their application systems also tend to have a common architecture that reflects the application requirements.</a:t>
            </a:r>
          </a:p>
          <a:p>
            <a:r>
              <a:rPr lang="en-US" dirty="0"/>
              <a:t>A </a:t>
            </a:r>
            <a:r>
              <a:rPr lang="en-US" b="1" dirty="0"/>
              <a:t>generic application architecture </a:t>
            </a:r>
            <a:r>
              <a:rPr lang="en-US" dirty="0"/>
              <a:t>is an architecture for a type of software system that may be configured and adapted to create a system that meets specific requirements.</a:t>
            </a:r>
          </a:p>
          <a:p>
            <a:pPr lvl="1"/>
            <a:r>
              <a:rPr lang="en-US" dirty="0"/>
              <a:t>For example, a system for supply chain management can be adapted for different types of suppliers, goods, and contractual arrangements.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Examples of application types</a:t>
            </a:r>
            <a:br>
              <a:rPr lang="en-US" dirty="0"/>
            </a:br>
            <a:r>
              <a:rPr lang="en-US" dirty="0"/>
              <a:t>(types of architecture based on application type)</a:t>
            </a:r>
          </a:p>
        </p:txBody>
      </p:sp>
      <p:sp>
        <p:nvSpPr>
          <p:cNvPr id="139267" name="Rectangle 3"/>
          <p:cNvSpPr>
            <a:spLocks noGrp="1" noChangeArrowheads="1"/>
          </p:cNvSpPr>
          <p:nvPr>
            <p:ph idx="1"/>
          </p:nvPr>
        </p:nvSpPr>
        <p:spPr>
          <a:xfrm>
            <a:off x="457200" y="1600200"/>
            <a:ext cx="8501974" cy="4525963"/>
          </a:xfrm>
        </p:spPr>
        <p:txBody>
          <a:bodyPr/>
          <a:lstStyle/>
          <a:p>
            <a:r>
              <a:rPr lang="en-US" sz="1800" b="1" dirty="0"/>
              <a:t>Data processing applications (inventory management system)</a:t>
            </a:r>
          </a:p>
          <a:p>
            <a:pPr lvl="1"/>
            <a:r>
              <a:rPr lang="en-US" sz="1800" dirty="0"/>
              <a:t>Data driven applications that process data in batches without explicit user intervention during the processing.</a:t>
            </a:r>
          </a:p>
          <a:p>
            <a:r>
              <a:rPr lang="en-US" sz="1800" b="1" dirty="0"/>
              <a:t>Transaction processing applications (banking system)</a:t>
            </a:r>
          </a:p>
          <a:p>
            <a:pPr lvl="1"/>
            <a:r>
              <a:rPr lang="en-US" sz="1800" dirty="0"/>
              <a:t>Data-</a:t>
            </a:r>
            <a:r>
              <a:rPr lang="en-US" sz="1800" dirty="0" err="1"/>
              <a:t>centred</a:t>
            </a:r>
            <a:r>
              <a:rPr lang="en-US" sz="1800" dirty="0"/>
              <a:t> applications that process user requests and update information in a system database.</a:t>
            </a:r>
          </a:p>
          <a:p>
            <a:r>
              <a:rPr lang="en-US" sz="1800" b="1" dirty="0"/>
              <a:t>Event processing systems (fraud detection system)</a:t>
            </a:r>
          </a:p>
          <a:p>
            <a:pPr lvl="1"/>
            <a:r>
              <a:rPr lang="en-US" sz="1800" dirty="0"/>
              <a:t>Applications where system actions depend on interpreting events from the system’s environment.</a:t>
            </a:r>
          </a:p>
          <a:p>
            <a:r>
              <a:rPr lang="en-US" sz="1800" b="1" dirty="0"/>
              <a:t>Language processing systems (smart assistants: Alexa, </a:t>
            </a:r>
            <a:r>
              <a:rPr lang="en-US" sz="1800" b="1" dirty="0" err="1"/>
              <a:t>Siri</a:t>
            </a:r>
            <a:r>
              <a:rPr lang="en-US" sz="1800" b="1" dirty="0"/>
              <a:t>)</a:t>
            </a:r>
          </a:p>
          <a:p>
            <a:pPr lvl="1"/>
            <a:r>
              <a:rPr lang="en-US" sz="1800" dirty="0"/>
              <a:t>Applications where the users’ intentions are specified in a formal language that is processed and interpreted by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a:t>
            </a:r>
            <a:r>
              <a:rPr lang="en-US" sz="2300" i="1" dirty="0"/>
              <a:t>transaction processing systems </a:t>
            </a:r>
            <a:r>
              <a:rPr lang="en-US" sz="2300" dirty="0"/>
              <a:t>and </a:t>
            </a:r>
            <a:r>
              <a:rPr lang="en-US" sz="2300" i="1" dirty="0"/>
              <a:t>language processing systems</a:t>
            </a:r>
            <a:r>
              <a:rPr lang="en-US" sz="2300" dirty="0"/>
              <a:t>.</a:t>
            </a:r>
          </a:p>
          <a:p>
            <a:pPr>
              <a:lnSpc>
                <a:spcPct val="90000"/>
              </a:lnSpc>
            </a:pPr>
            <a:r>
              <a:rPr lang="en-US" sz="2300" b="1"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b="1"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In agile processes, it is generally accepted that an early stage of the development process should be concerned with establishing an overall system architecture.</a:t>
            </a:r>
          </a:p>
          <a:p>
            <a:r>
              <a:rPr lang="en-US" dirty="0"/>
              <a:t>Incremental development of architectures is not usually successful.</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Tree>
    <p:extLst>
      <p:ext uri="{BB962C8B-B14F-4D97-AF65-F5344CB8AC3E}">
        <p14:creationId xmlns:p14="http://schemas.microsoft.com/office/powerpoint/2010/main" val="2417976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Transaction processing systems:</a:t>
            </a:r>
            <a:br>
              <a:rPr lang="en-US" dirty="0"/>
            </a:br>
            <a:r>
              <a:rPr lang="en-US" dirty="0"/>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organized as a layered architecture.</a:t>
            </a:r>
          </a:p>
          <a:p>
            <a:r>
              <a:rPr lang="en-US" dirty="0"/>
              <a:t>Allows controlled access to a large base of information, such as a library catalog, a flight timetable, or the records of patients in a hospital.</a:t>
            </a:r>
          </a:p>
          <a:p>
            <a:r>
              <a:rPr lang="en-US" dirty="0"/>
              <a:t>These are transaction-based systems as interaction with these systems generally involves database transactions.</a:t>
            </a:r>
          </a:p>
          <a:p>
            <a:r>
              <a:rPr lang="en-US" dirty="0"/>
              <a:t>Layers include:</a:t>
            </a:r>
          </a:p>
          <a:p>
            <a:pPr lvl="1"/>
            <a:r>
              <a:rPr lang="en-US" sz="1800" dirty="0"/>
              <a:t>The user interface</a:t>
            </a:r>
          </a:p>
          <a:p>
            <a:pPr lvl="1"/>
            <a:r>
              <a:rPr lang="en-US" sz="1800" dirty="0"/>
              <a:t>User communications</a:t>
            </a:r>
          </a:p>
          <a:p>
            <a:pPr lvl="1"/>
            <a:r>
              <a:rPr lang="en-US" sz="1800" dirty="0"/>
              <a:t>Information retrieval</a:t>
            </a:r>
          </a:p>
          <a:p>
            <a:pPr lvl="1"/>
            <a:r>
              <a:rPr lang="en-US" sz="1800"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 level</a:t>
            </a:r>
          </a:p>
        </p:txBody>
      </p:sp>
      <p:sp>
        <p:nvSpPr>
          <p:cNvPr id="3" name="Content Placeholder 2"/>
          <p:cNvSpPr>
            <a:spLocks noGrp="1"/>
          </p:cNvSpPr>
          <p:nvPr>
            <p:ph idx="1"/>
          </p:nvPr>
        </p:nvSpPr>
        <p:spPr/>
        <p:txBody>
          <a:bodyPr/>
          <a:lstStyle/>
          <a:p>
            <a:r>
              <a:rPr lang="en-US" b="1" dirty="0">
                <a:solidFill>
                  <a:srgbClr val="000000"/>
                </a:solidFill>
              </a:rPr>
              <a:t>Architecture in the small </a:t>
            </a:r>
            <a:r>
              <a:rPr lang="en-US" dirty="0">
                <a:solidFill>
                  <a:srgbClr val="000000"/>
                </a:solidFill>
              </a:rPr>
              <a:t>is concerned with the architecture of individual programs. At this level, we are concerned with the way that an individual program is decomposed into components.  </a:t>
            </a:r>
            <a:endParaRPr lang="en-GB" dirty="0">
              <a:solidFill>
                <a:srgbClr val="000000"/>
              </a:solidFill>
            </a:endParaRPr>
          </a:p>
          <a:p>
            <a:r>
              <a:rPr lang="en-US" b="1" dirty="0">
                <a:solidFill>
                  <a:srgbClr val="000000"/>
                </a:solidFill>
              </a:rPr>
              <a:t>Architecture in the large </a:t>
            </a:r>
            <a:r>
              <a:rPr lang="en-US" dirty="0">
                <a:solidFill>
                  <a:srgbClr val="000000"/>
                </a:solidFill>
              </a:rPr>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extLst>
      <p:ext uri="{BB962C8B-B14F-4D97-AF65-F5344CB8AC3E}">
        <p14:creationId xmlns:p14="http://schemas.microsoft.com/office/powerpoint/2010/main" val="342672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a:t>THANK YOU</a:t>
            </a:r>
          </a:p>
        </p:txBody>
      </p:sp>
    </p:spTree>
    <p:extLst>
      <p:ext uri="{BB962C8B-B14F-4D97-AF65-F5344CB8AC3E}">
        <p14:creationId xmlns:p14="http://schemas.microsoft.com/office/powerpoint/2010/main" val="248329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b="1" dirty="0"/>
              <a:t>Stakeholder communication</a:t>
            </a:r>
          </a:p>
          <a:p>
            <a:pPr lvl="1">
              <a:lnSpc>
                <a:spcPct val="90000"/>
              </a:lnSpc>
            </a:pPr>
            <a:r>
              <a:rPr lang="en-GB" dirty="0"/>
              <a:t>Architecture may be used as a focus of discussion by system stakeholders.</a:t>
            </a:r>
          </a:p>
          <a:p>
            <a:pPr>
              <a:lnSpc>
                <a:spcPct val="90000"/>
              </a:lnSpc>
            </a:pPr>
            <a:r>
              <a:rPr lang="en-GB" b="1" dirty="0"/>
              <a:t>System analysis</a:t>
            </a:r>
          </a:p>
          <a:p>
            <a:pPr lvl="1">
              <a:lnSpc>
                <a:spcPct val="90000"/>
              </a:lnSpc>
            </a:pPr>
            <a:r>
              <a:rPr lang="en-GB" dirty="0"/>
              <a:t>Means that analysis of whether the system can meet its non-functional requirements is possible.</a:t>
            </a:r>
          </a:p>
          <a:p>
            <a:pPr>
              <a:lnSpc>
                <a:spcPct val="90000"/>
              </a:lnSpc>
            </a:pPr>
            <a:r>
              <a:rPr lang="en-GB" b="1" dirty="0"/>
              <a:t>Large-scale reuse</a:t>
            </a:r>
          </a:p>
          <a:p>
            <a:pPr lvl="1">
              <a:lnSpc>
                <a:spcPct val="90000"/>
              </a:lnSpc>
            </a:pPr>
            <a:r>
              <a:rPr lang="en-GB" dirty="0"/>
              <a:t>The architecture may be reusable across a range of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a:t>
            </a:r>
            <a:r>
              <a:rPr lang="en-US" b="1" dirty="0"/>
              <a:t>informal block diagrams </a:t>
            </a:r>
            <a:r>
              <a:rPr lang="en-US" dirty="0"/>
              <a:t>showing </a:t>
            </a:r>
            <a:r>
              <a:rPr lang="en-US" b="1" dirty="0"/>
              <a:t>entities</a:t>
            </a:r>
            <a:r>
              <a:rPr lang="en-US" dirty="0"/>
              <a:t> and </a:t>
            </a:r>
            <a:r>
              <a:rPr lang="en-US" b="1" dirty="0"/>
              <a:t>relationships</a:t>
            </a:r>
            <a:r>
              <a:rPr lang="en-US" dirty="0"/>
              <a:t> are the most frequently used method for documenting software architectures.</a:t>
            </a:r>
          </a:p>
          <a:p>
            <a:pPr lvl="1"/>
            <a:r>
              <a:rPr lang="en-US" dirty="0"/>
              <a:t>Each box in the diagram represents a component. </a:t>
            </a:r>
          </a:p>
          <a:p>
            <a:pPr lvl="1"/>
            <a:r>
              <a:rPr lang="en-US" dirty="0"/>
              <a:t>Boxes within boxes indicate that the component has been decomposed to sub-components. </a:t>
            </a:r>
          </a:p>
          <a:p>
            <a:pPr lvl="1"/>
            <a:r>
              <a:rPr lang="en-US" dirty="0"/>
              <a:t>Arrows mean that data and or control signals are passed from component to component in the direction of the arrows.</a:t>
            </a:r>
          </a:p>
          <a:p>
            <a:pPr marL="400050"/>
            <a:r>
              <a:rPr lang="en-US" dirty="0"/>
              <a:t>But these have been criticized because they lack semantics, do not show the types of relationships between entities nor the visible properties of entities in the architecture.</a:t>
            </a:r>
          </a:p>
          <a:p>
            <a:pPr marL="57150" indent="0">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Tree>
    <p:extLst>
      <p:ext uri="{BB962C8B-B14F-4D97-AF65-F5344CB8AC3E}">
        <p14:creationId xmlns:p14="http://schemas.microsoft.com/office/powerpoint/2010/main" val="28430347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b="1"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b="1"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6628</TotalTime>
  <Words>3185</Words>
  <Application>Microsoft Office PowerPoint</Application>
  <PresentationFormat>On-screen Show (4:3)</PresentationFormat>
  <Paragraphs>350</Paragraphs>
  <Slides>52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Helvetica</vt:lpstr>
      <vt:lpstr>Wingdings</vt:lpstr>
      <vt:lpstr>SE10 slides</vt:lpstr>
      <vt:lpstr>Chapter 6 – Architectural Design</vt:lpstr>
      <vt:lpstr>Topics covered</vt:lpstr>
      <vt:lpstr>Architectural design</vt:lpstr>
      <vt:lpstr>Agility and architecture</vt:lpstr>
      <vt:lpstr>Architectural abstraction level</vt:lpstr>
      <vt:lpstr>Advantages of explicit architecture</vt:lpstr>
      <vt:lpstr>Architectural representations</vt:lpstr>
      <vt:lpstr>The architecture of a packing robot control system</vt:lpstr>
      <vt:lpstr>Use of architectural models</vt:lpstr>
      <vt:lpstr>Architectural design decisions</vt:lpstr>
      <vt:lpstr>Architectural design decisions</vt:lpstr>
      <vt:lpstr>Architectural design decisions</vt:lpstr>
      <vt:lpstr>Architecture and non-functional requirements</vt:lpstr>
      <vt:lpstr>Slide:14 to 18 Not Covered Architectural views</vt:lpstr>
      <vt:lpstr>Architectural views or perspectives  </vt:lpstr>
      <vt:lpstr>Architectural views</vt:lpstr>
      <vt:lpstr>4 + 1 view model of software architecture</vt:lpstr>
      <vt:lpstr>Representing architectural views</vt:lpstr>
      <vt:lpstr>Architectural patterns (Only get knowledge about description and when used)</vt:lpstr>
      <vt:lpstr>Architectural patterns (types of architecture based on organization)</vt:lpstr>
      <vt:lpstr>Architectural patterns (types of architecture based on organization)</vt:lpstr>
      <vt:lpstr>The Model-View-Controller (MVC) pattern </vt:lpstr>
      <vt:lpstr>The organization of the Model-View-Controller </vt:lpstr>
      <vt:lpstr>Web application architecture using the MVC pattern </vt:lpstr>
      <vt:lpstr>The Layered architecture pattern </vt:lpstr>
      <vt:lpstr>A generic layered architecture </vt:lpstr>
      <vt:lpstr>The architecture of the iLearn system </vt:lpstr>
      <vt:lpstr>The Repository pattern </vt:lpstr>
      <vt:lpstr>A repository architecture for an IDE </vt:lpstr>
      <vt:lpstr>The Client–server pattern </vt:lpstr>
      <vt:lpstr>A client–server architecture for a film library </vt:lpstr>
      <vt:lpstr>The Pipe and Filter pattern </vt:lpstr>
      <vt:lpstr>An example of the pipe and filter architecture used in a payments system </vt:lpstr>
      <vt:lpstr>Application architectures</vt:lpstr>
      <vt:lpstr>Application architectures</vt:lpstr>
      <vt:lpstr>Examples of application types (types of architecture based on application type)</vt:lpstr>
      <vt:lpstr>Application type examples</vt:lpstr>
      <vt:lpstr>Transaction processing systems</vt:lpstr>
      <vt:lpstr>The structure of transaction processing applications </vt:lpstr>
      <vt:lpstr>The software architecture of an ATM system </vt:lpstr>
      <vt:lpstr>Transaction processing systems: Information systems architecture</vt:lpstr>
      <vt:lpstr>Layered information system architecture </vt:lpstr>
      <vt:lpstr>The architecture of the Mentcare system</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201914012</cp:lastModifiedBy>
  <cp:revision>50</cp:revision>
  <dcterms:created xsi:type="dcterms:W3CDTF">2010-01-18T20:35:25Z</dcterms:created>
  <dcterms:modified xsi:type="dcterms:W3CDTF">2021-12-06T19:30:13Z</dcterms:modified>
</cp:coreProperties>
</file>