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2" r:id="rId3"/>
    <p:sldId id="273" r:id="rId4"/>
    <p:sldId id="356" r:id="rId5"/>
    <p:sldId id="274" r:id="rId6"/>
    <p:sldId id="257" r:id="rId7"/>
    <p:sldId id="258" r:id="rId8"/>
    <p:sldId id="330" r:id="rId9"/>
    <p:sldId id="293" r:id="rId10"/>
    <p:sldId id="259" r:id="rId11"/>
    <p:sldId id="357" r:id="rId12"/>
    <p:sldId id="261" r:id="rId13"/>
    <p:sldId id="318" r:id="rId14"/>
    <p:sldId id="260" r:id="rId15"/>
    <p:sldId id="297" r:id="rId16"/>
    <p:sldId id="358" r:id="rId17"/>
    <p:sldId id="262" r:id="rId18"/>
    <p:sldId id="332" r:id="rId19"/>
    <p:sldId id="350" r:id="rId20"/>
    <p:sldId id="353" r:id="rId21"/>
    <p:sldId id="360" r:id="rId22"/>
    <p:sldId id="334" r:id="rId23"/>
    <p:sldId id="336" r:id="rId24"/>
    <p:sldId id="361" r:id="rId25"/>
    <p:sldId id="333" r:id="rId26"/>
    <p:sldId id="281" r:id="rId27"/>
    <p:sldId id="362" r:id="rId28"/>
    <p:sldId id="283" r:id="rId29"/>
    <p:sldId id="264" r:id="rId30"/>
    <p:sldId id="285" r:id="rId31"/>
    <p:sldId id="348" r:id="rId32"/>
    <p:sldId id="298" r:id="rId33"/>
    <p:sldId id="305" r:id="rId34"/>
    <p:sldId id="323" r:id="rId35"/>
    <p:sldId id="331" r:id="rId36"/>
    <p:sldId id="317" r:id="rId37"/>
    <p:sldId id="349" r:id="rId38"/>
    <p:sldId id="35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7" autoAdjust="0"/>
  </p:normalViewPr>
  <p:slideViewPr>
    <p:cSldViewPr snapToGrid="0" snapToObjects="1"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329C5-A603-D44E-9C02-F8582428AA5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C96F-5831-924A-B18D-82BA0981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7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4A362-3C38-6547-ADB1-7E48AA3F528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AEBB-7EC7-6E40-BC26-41C89D26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9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AEBB-7EC7-6E40-BC26-41C89D267C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off-the-shelf (COTS) or products are packaged solutions which are </a:t>
            </a:r>
          </a:p>
          <a:p>
            <a:r>
              <a:rPr lang="en-US" dirty="0" smtClean="0"/>
              <a:t>adapted to satisfy the needs of the purchasing organization,</a:t>
            </a:r>
            <a:r>
              <a:rPr lang="en-US" baseline="0" dirty="0" smtClean="0"/>
              <a:t> </a:t>
            </a:r>
            <a:r>
              <a:rPr lang="en-US" dirty="0" smtClean="0"/>
              <a:t>delivered usually from a third party vendor.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AEBB-7EC7-6E40-BC26-41C89D267C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AEBB-7EC7-6E40-BC26-41C89D267C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0644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9736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6670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657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 – Software Evolution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4301" y="5006566"/>
            <a:ext cx="3132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err="1" smtClean="0"/>
              <a:t>Tarannum</a:t>
            </a:r>
            <a:r>
              <a:rPr lang="en-US" dirty="0" smtClean="0"/>
              <a:t> </a:t>
            </a:r>
            <a:r>
              <a:rPr lang="en-US" dirty="0" err="1" smtClean="0"/>
              <a:t>Zaki</a:t>
            </a:r>
            <a:endParaRPr lang="en-US" dirty="0" smtClean="0"/>
          </a:p>
          <a:p>
            <a:pPr algn="r"/>
            <a:r>
              <a:rPr lang="en-US" dirty="0" err="1" smtClean="0"/>
              <a:t>Dept</a:t>
            </a:r>
            <a:r>
              <a:rPr lang="en-US" dirty="0" smtClean="0"/>
              <a:t> of CSE</a:t>
            </a:r>
          </a:p>
          <a:p>
            <a:pPr algn="r"/>
            <a:r>
              <a:rPr lang="en-US" dirty="0" smtClean="0"/>
              <a:t>MIST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023165"/>
            <a:ext cx="367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319</a:t>
            </a:r>
          </a:p>
          <a:p>
            <a:r>
              <a:rPr lang="en-US" dirty="0" smtClean="0"/>
              <a:t>Software Engineering </a:t>
            </a:r>
          </a:p>
          <a:p>
            <a:r>
              <a:rPr lang="en-US" dirty="0" smtClean="0"/>
              <a:t>Credit Hr. 3.00, Contact Hr. 3.00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identification and evolution processes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3 ChangeEvolProc.eps"/>
          <p:cNvPicPr>
            <a:picLocks noGrp="1" noChangeAspect="1"/>
          </p:cNvPicPr>
          <p:nvPr>
            <p:ph idx="1"/>
          </p:nvPr>
        </p:nvPicPr>
        <p:blipFill>
          <a:blip r:embed="rId2"/>
          <a:srcRect l="-7888" r="-7888"/>
          <a:stretch>
            <a:fillRect/>
          </a:stretch>
        </p:blipFill>
        <p:spPr>
          <a:xfrm>
            <a:off x="1269968" y="1766671"/>
            <a:ext cx="6350032" cy="3492273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9968" y="5637985"/>
            <a:ext cx="701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management is an integral part of evolution process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evolution process activities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360875" cy="4525963"/>
          </a:xfrm>
        </p:spPr>
        <p:txBody>
          <a:bodyPr/>
          <a:lstStyle/>
          <a:p>
            <a:r>
              <a:rPr lang="en-US" sz="2000" dirty="0"/>
              <a:t>The process includes the fundamental activities of change analysis, release </a:t>
            </a:r>
            <a:r>
              <a:rPr lang="en-US" sz="2000" dirty="0" smtClean="0"/>
              <a:t>planning, system </a:t>
            </a:r>
            <a:r>
              <a:rPr lang="en-US" sz="2000" dirty="0"/>
              <a:t>implementation, and releasing a system to </a:t>
            </a:r>
            <a:r>
              <a:rPr lang="en-US" sz="2000" dirty="0" smtClean="0"/>
              <a:t>customers.</a:t>
            </a:r>
          </a:p>
          <a:p>
            <a:pPr lvl="1"/>
            <a:r>
              <a:rPr lang="en-US" sz="1700" dirty="0" smtClean="0"/>
              <a:t>The </a:t>
            </a:r>
            <a:r>
              <a:rPr lang="en-US" sz="1700" dirty="0"/>
              <a:t>cost and impact </a:t>
            </a:r>
            <a:r>
              <a:rPr lang="en-US" sz="1700" dirty="0" smtClean="0"/>
              <a:t>of these </a:t>
            </a:r>
            <a:r>
              <a:rPr lang="en-US" sz="1700" dirty="0"/>
              <a:t>changes are assessed to see how much of the system is affected by the change </a:t>
            </a:r>
            <a:r>
              <a:rPr lang="en-US" sz="1700" dirty="0" smtClean="0"/>
              <a:t>and how </a:t>
            </a:r>
            <a:r>
              <a:rPr lang="en-US" sz="1700" dirty="0"/>
              <a:t>much it might cost to implement the change. </a:t>
            </a:r>
            <a:endParaRPr lang="en-US" sz="1700" dirty="0" smtClean="0"/>
          </a:p>
          <a:p>
            <a:pPr lvl="1"/>
            <a:r>
              <a:rPr lang="en-US" sz="1700" dirty="0" smtClean="0"/>
              <a:t>If </a:t>
            </a:r>
            <a:r>
              <a:rPr lang="en-US" sz="1700" dirty="0"/>
              <a:t>the proposed changes are </a:t>
            </a:r>
            <a:r>
              <a:rPr lang="en-US" sz="1700" dirty="0" smtClean="0"/>
              <a:t>accepted, a </a:t>
            </a:r>
            <a:r>
              <a:rPr lang="en-US" sz="1700" dirty="0"/>
              <a:t>new release of the system is planned. </a:t>
            </a:r>
            <a:endParaRPr lang="en-US" sz="1700" dirty="0" smtClean="0"/>
          </a:p>
          <a:p>
            <a:pPr lvl="1"/>
            <a:r>
              <a:rPr lang="en-US" sz="1700" dirty="0" smtClean="0"/>
              <a:t>During </a:t>
            </a:r>
            <a:r>
              <a:rPr lang="en-US" sz="1700" dirty="0"/>
              <a:t>release planning, all proposed </a:t>
            </a:r>
            <a:r>
              <a:rPr lang="en-US" sz="1700" dirty="0" smtClean="0"/>
              <a:t>changes (fault </a:t>
            </a:r>
            <a:r>
              <a:rPr lang="en-US" sz="1700" dirty="0"/>
              <a:t>repair, adaptation, and new functionality) are considered. </a:t>
            </a:r>
            <a:endParaRPr lang="en-US" sz="1700" dirty="0" smtClean="0"/>
          </a:p>
          <a:p>
            <a:pPr lvl="1"/>
            <a:r>
              <a:rPr lang="en-US" sz="1700" dirty="0" smtClean="0"/>
              <a:t>A </a:t>
            </a:r>
            <a:r>
              <a:rPr lang="en-US" sz="1700" dirty="0"/>
              <a:t>decision is then </a:t>
            </a:r>
            <a:r>
              <a:rPr lang="en-US" sz="1700" dirty="0" smtClean="0"/>
              <a:t>made on </a:t>
            </a:r>
            <a:r>
              <a:rPr lang="en-US" sz="1700" dirty="0"/>
              <a:t>which changes to implement in the next version of the system. </a:t>
            </a:r>
            <a:endParaRPr lang="en-US" sz="1700" dirty="0" smtClean="0"/>
          </a:p>
          <a:p>
            <a:pPr lvl="1"/>
            <a:r>
              <a:rPr lang="en-US" sz="1700" dirty="0" smtClean="0"/>
              <a:t>The </a:t>
            </a:r>
            <a:r>
              <a:rPr lang="en-US" sz="1700" dirty="0"/>
              <a:t>changes </a:t>
            </a:r>
            <a:r>
              <a:rPr lang="en-US" sz="1700" dirty="0" smtClean="0"/>
              <a:t>are implemented </a:t>
            </a:r>
            <a:r>
              <a:rPr lang="en-US" sz="1700" dirty="0"/>
              <a:t>and validated, and a new version of the system is released. </a:t>
            </a:r>
            <a:endParaRPr lang="en-US" sz="1700" dirty="0" smtClean="0"/>
          </a:p>
          <a:p>
            <a:pPr lvl="1"/>
            <a:r>
              <a:rPr lang="en-US" sz="1700" dirty="0" smtClean="0"/>
              <a:t>The process then </a:t>
            </a:r>
            <a:r>
              <a:rPr lang="en-US" sz="1700" dirty="0"/>
              <a:t>iterates with a new set of changes proposed for the next release.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software evolution process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9.4 Evolution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1" y="2462142"/>
            <a:ext cx="8505504" cy="2319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change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the change implementation stage of this process should modify the </a:t>
            </a:r>
            <a:r>
              <a:rPr lang="en-US" dirty="0" smtClean="0"/>
              <a:t>system specification</a:t>
            </a:r>
            <a:r>
              <a:rPr lang="en-US" dirty="0"/>
              <a:t>, design, and implementation to reflect the changes to the system</a:t>
            </a:r>
          </a:p>
          <a:p>
            <a:r>
              <a:rPr lang="en-US" dirty="0" smtClean="0"/>
              <a:t>New </a:t>
            </a:r>
            <a:r>
              <a:rPr lang="en-US" dirty="0"/>
              <a:t>requirements that reflect the system changes are proposed, </a:t>
            </a:r>
            <a:r>
              <a:rPr lang="en-US" dirty="0" smtClean="0"/>
              <a:t>analyzed, and </a:t>
            </a:r>
            <a:r>
              <a:rPr lang="en-US" dirty="0"/>
              <a:t>validated.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components are redesigned and implemented and </a:t>
            </a:r>
            <a:r>
              <a:rPr lang="en-US" dirty="0" smtClean="0"/>
              <a:t>the system </a:t>
            </a:r>
            <a:r>
              <a:rPr lang="en-US" dirty="0"/>
              <a:t>is retested.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appropriate, prototyping of the proposed changes may be </a:t>
            </a:r>
            <a:r>
              <a:rPr lang="en-US" dirty="0" smtClean="0"/>
              <a:t>carried out </a:t>
            </a:r>
            <a:r>
              <a:rPr lang="en-US" dirty="0"/>
              <a:t>as part of the change analysis process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change </a:t>
            </a:r>
            <a:r>
              <a:rPr lang="en-US" dirty="0"/>
              <a:t>implementation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9.5 ChangeImplement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16672" b="-116672"/>
          <a:stretch>
            <a:fillRect/>
          </a:stretch>
        </p:blipFill>
        <p:spPr>
          <a:xfrm>
            <a:off x="1143644" y="1600200"/>
            <a:ext cx="6956390" cy="3825747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</a:t>
            </a:r>
            <a:r>
              <a:rPr lang="en-US" dirty="0"/>
              <a:t>change implementation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(urgent </a:t>
            </a:r>
            <a:r>
              <a:rPr lang="en-US" dirty="0"/>
              <a:t>change </a:t>
            </a:r>
            <a:r>
              <a:rPr lang="en-US" dirty="0" smtClean="0"/>
              <a:t>requests)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Urgent changes may have to be implemented without going through all stages of the software engineering process.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These </a:t>
            </a:r>
            <a:r>
              <a:rPr lang="en-US" dirty="0"/>
              <a:t>urgent changes can arise for three reasons:</a:t>
            </a:r>
          </a:p>
          <a:p>
            <a:pPr lvl="1"/>
            <a:r>
              <a:rPr lang="en-US" dirty="0"/>
              <a:t>If a serious system fault has to be </a:t>
            </a:r>
            <a:r>
              <a:rPr lang="en-US" dirty="0" smtClean="0"/>
              <a:t>repaired to allow normal operation to continue;</a:t>
            </a:r>
            <a:endParaRPr lang="en-US" dirty="0"/>
          </a:p>
          <a:p>
            <a:pPr lvl="1"/>
            <a:r>
              <a:rPr lang="en-US" dirty="0"/>
              <a:t>If changes to the system’s environment (e.g. an OS upgrade) have unexpected effects;</a:t>
            </a:r>
          </a:p>
          <a:p>
            <a:pPr lvl="1"/>
            <a:r>
              <a:rPr lang="en-US" dirty="0"/>
              <a:t>If there are business changes that require a very rapid response (e.g. the release of a competing product).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</a:t>
            </a:r>
            <a:r>
              <a:rPr lang="en-US" dirty="0"/>
              <a:t>change implementation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(urgent </a:t>
            </a:r>
            <a:r>
              <a:rPr lang="en-US" dirty="0"/>
              <a:t>change </a:t>
            </a:r>
            <a:r>
              <a:rPr lang="en-US" dirty="0" smtClean="0"/>
              <a:t>requests)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these cases, the need to make the change quickly means that you may not </a:t>
            </a:r>
            <a:r>
              <a:rPr lang="en-US" sz="2000" dirty="0" smtClean="0"/>
              <a:t>be able </a:t>
            </a:r>
            <a:r>
              <a:rPr lang="en-US" sz="2000" dirty="0"/>
              <a:t>to follow the formal change analysis process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Rather than modify the </a:t>
            </a:r>
            <a:r>
              <a:rPr lang="en-US" sz="2000" dirty="0" smtClean="0"/>
              <a:t>requirements and </a:t>
            </a:r>
            <a:r>
              <a:rPr lang="en-US" sz="2000" dirty="0"/>
              <a:t>design, you make an emergency fix to the program to solve the </a:t>
            </a:r>
            <a:r>
              <a:rPr lang="en-US" sz="2000" dirty="0" smtClean="0"/>
              <a:t>immediate problem.</a:t>
            </a:r>
          </a:p>
          <a:p>
            <a:r>
              <a:rPr lang="en-US" sz="2000" dirty="0"/>
              <a:t>You chose a quick and workable solution rather than the best </a:t>
            </a:r>
            <a:r>
              <a:rPr lang="en-US" sz="2000" dirty="0" smtClean="0"/>
              <a:t>solution</a:t>
            </a:r>
          </a:p>
          <a:p>
            <a:r>
              <a:rPr lang="en-US" sz="2000" u="sng" dirty="0" smtClean="0"/>
              <a:t>Problems that might arise:</a:t>
            </a: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danger is that the requirements, the </a:t>
            </a:r>
            <a:r>
              <a:rPr lang="en-US" sz="1600" dirty="0" smtClean="0"/>
              <a:t>software design</a:t>
            </a:r>
            <a:r>
              <a:rPr lang="en-US" sz="1600" dirty="0"/>
              <a:t>, and the code become inconsistent. </a:t>
            </a:r>
            <a:endParaRPr lang="en-US" sz="1600" dirty="0" smtClean="0"/>
          </a:p>
          <a:p>
            <a:pPr lvl="1"/>
            <a:r>
              <a:rPr lang="en-US" sz="1600" dirty="0" smtClean="0"/>
              <a:t>Although </a:t>
            </a:r>
            <a:r>
              <a:rPr lang="en-US" sz="1600" dirty="0"/>
              <a:t>you may intend to </a:t>
            </a:r>
            <a:r>
              <a:rPr lang="en-US" sz="1600" dirty="0" smtClean="0"/>
              <a:t>document the </a:t>
            </a:r>
            <a:r>
              <a:rPr lang="en-US" sz="1600" dirty="0"/>
              <a:t>change in the requirements and design, additional emergency fixes to the </a:t>
            </a:r>
            <a:r>
              <a:rPr lang="en-US" sz="1600" dirty="0" smtClean="0"/>
              <a:t>software may </a:t>
            </a:r>
            <a:r>
              <a:rPr lang="en-US" sz="1600" dirty="0"/>
              <a:t>then be needed. </a:t>
            </a:r>
            <a:endParaRPr lang="en-US" sz="1600" dirty="0" smtClean="0"/>
          </a:p>
          <a:p>
            <a:pPr lvl="1"/>
            <a:r>
              <a:rPr lang="en-US" sz="1600" dirty="0" smtClean="0"/>
              <a:t>These </a:t>
            </a:r>
            <a:r>
              <a:rPr lang="en-US" sz="1600" dirty="0"/>
              <a:t>take priority over documentation. Eventually, </a:t>
            </a:r>
            <a:r>
              <a:rPr lang="en-US" sz="1600" dirty="0" smtClean="0"/>
              <a:t>the original </a:t>
            </a:r>
            <a:r>
              <a:rPr lang="en-US" sz="1600" dirty="0"/>
              <a:t>change is forgotten and the system documentation and code are </a:t>
            </a:r>
            <a:r>
              <a:rPr lang="en-US" sz="1600" dirty="0" smtClean="0"/>
              <a:t>never realigned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9 Software Evolution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emergency repair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4" name="Content Placeholder 3" descr="9.6 EmergencyRepair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12562" b="-212562"/>
          <a:stretch>
            <a:fillRect/>
          </a:stretch>
        </p:blipFill>
        <p:spPr>
          <a:xfrm>
            <a:off x="725738" y="1580164"/>
            <a:ext cx="7699614" cy="423449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185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Legacy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Legacy systems are old software systems that are used by an organization. </a:t>
            </a:r>
            <a:endParaRPr lang="en-US" sz="2000" dirty="0" smtClean="0"/>
          </a:p>
          <a:p>
            <a:r>
              <a:rPr lang="en-US" sz="2000" dirty="0"/>
              <a:t>Technically, some computer systems, programming languages, software applications, specific processes or technologies can all fall into this category. </a:t>
            </a:r>
            <a:endParaRPr lang="en-US" sz="2000" dirty="0" smtClean="0"/>
          </a:p>
          <a:p>
            <a:r>
              <a:rPr lang="en-US" sz="2000" dirty="0" smtClean="0"/>
              <a:t>Usually</a:t>
            </a:r>
            <a:r>
              <a:rPr lang="en-US" sz="2000" dirty="0"/>
              <a:t>, they rely on obsolete technology but are still essential to the business. </a:t>
            </a:r>
            <a:endParaRPr lang="en-US" sz="2000" dirty="0" smtClean="0"/>
          </a:p>
          <a:p>
            <a:r>
              <a:rPr lang="en-US" sz="2000" dirty="0"/>
              <a:t>M</a:t>
            </a:r>
            <a:r>
              <a:rPr lang="en-US" sz="2000" dirty="0" smtClean="0"/>
              <a:t>any </a:t>
            </a:r>
            <a:r>
              <a:rPr lang="en-US" sz="2000" dirty="0"/>
              <a:t>organizations would like to use them in conjunction with more modern systems. </a:t>
            </a:r>
            <a:endParaRPr lang="en-US" sz="2000" dirty="0" smtClean="0"/>
          </a:p>
          <a:p>
            <a:pPr lvl="1"/>
            <a:r>
              <a:rPr lang="en-US" sz="1600" dirty="0" smtClean="0"/>
              <a:t>One </a:t>
            </a:r>
            <a:r>
              <a:rPr lang="en-US" sz="1600" dirty="0"/>
              <a:t>of the most important uses of services is to implement ‘wrappers’ for legacy systems that provide access to a system’s functions and data. </a:t>
            </a:r>
            <a:endParaRPr lang="en-US" sz="1600" dirty="0" smtClean="0"/>
          </a:p>
          <a:p>
            <a:pPr lvl="1"/>
            <a:r>
              <a:rPr lang="en-US" sz="1600" dirty="0" smtClean="0"/>
              <a:t>These </a:t>
            </a:r>
            <a:r>
              <a:rPr lang="en-US" sz="1600" dirty="0"/>
              <a:t>systems can then be accessed over the web and integrated with other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9 Software Evolution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processes</a:t>
            </a:r>
          </a:p>
          <a:p>
            <a:r>
              <a:rPr lang="en-US" dirty="0" smtClean="0"/>
              <a:t>Legacy systems</a:t>
            </a:r>
          </a:p>
          <a:p>
            <a:r>
              <a:rPr lang="en-US" dirty="0" smtClean="0"/>
              <a:t>Software maintenance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systems no longer receive support and maintenance, although they can’t be replaced due to being essential for many </a:t>
            </a:r>
            <a:r>
              <a:rPr lang="en-US" dirty="0" smtClean="0"/>
              <a:t>organizations.</a:t>
            </a:r>
          </a:p>
          <a:p>
            <a:endParaRPr lang="en-US" dirty="0"/>
          </a:p>
          <a:p>
            <a:r>
              <a:rPr lang="en-US" dirty="0"/>
              <a:t>They are based on outdated technology and thus, are incompatible with current, more advanced </a:t>
            </a:r>
            <a:r>
              <a:rPr lang="en-US" dirty="0" smtClean="0"/>
              <a:t>solutions.</a:t>
            </a:r>
          </a:p>
          <a:p>
            <a:endParaRPr lang="en-US" dirty="0"/>
          </a:p>
          <a:p>
            <a:r>
              <a:rPr lang="en-US" dirty="0"/>
              <a:t>Such systems are unavailable for </a:t>
            </a:r>
            <a:r>
              <a:rPr lang="en-US" dirty="0" smtClean="0"/>
              <a:t>purchase.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legacy systems cannot be replaced/changed?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software development may be late and/or over </a:t>
            </a:r>
            <a:r>
              <a:rPr lang="en-US" sz="2000" dirty="0" smtClean="0"/>
              <a:t>budget.</a:t>
            </a:r>
            <a:endParaRPr lang="en-US" sz="2000" dirty="0"/>
          </a:p>
          <a:p>
            <a:r>
              <a:rPr lang="en-US" sz="2000" dirty="0" smtClean="0"/>
              <a:t>Many </a:t>
            </a:r>
            <a:r>
              <a:rPr lang="en-US" sz="2000" dirty="0"/>
              <a:t>business processes have been tailor-made, becoming critical and fundamental for the business performance.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operational risk of some updates may be too high, especially if key data can be lost or corrupted.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software may contain some important business rules not mentioned or noted in any other document.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is rarely, if ever, a complete specification of the legacy systems which makes it impossible to specify a new one that is functionally identical.</a:t>
            </a:r>
          </a:p>
          <a:p>
            <a:r>
              <a:rPr lang="en-US" sz="2000" dirty="0" smtClean="0"/>
              <a:t>People </a:t>
            </a:r>
            <a:r>
              <a:rPr lang="en-US" sz="2000" dirty="0"/>
              <a:t>often fear the unknown. If something works, it is better not to change it, even if there are better solutions in the market.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Legacy system</a:t>
            </a:r>
            <a:r>
              <a:rPr lang="en-GB" dirty="0" smtClean="0"/>
              <a:t> management</a:t>
            </a:r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Organisations that rely on legacy systems must choose a strategy for evolving these systems</a:t>
            </a:r>
          </a:p>
          <a:p>
            <a:pPr lvl="1"/>
            <a:r>
              <a:rPr lang="en-US" sz="1800" i="1" dirty="0"/>
              <a:t>Scrap the system </a:t>
            </a:r>
            <a:r>
              <a:rPr lang="en-US" sz="1800" i="1" dirty="0" smtClean="0"/>
              <a:t>completely: </a:t>
            </a:r>
            <a:r>
              <a:rPr lang="en-US" sz="1800" dirty="0"/>
              <a:t>This option should be chosen when the system </a:t>
            </a:r>
            <a:r>
              <a:rPr lang="en-US" sz="1800" dirty="0" smtClean="0"/>
              <a:t>is not </a:t>
            </a:r>
            <a:r>
              <a:rPr lang="en-US" sz="1800" dirty="0"/>
              <a:t>making an effective contribution to business processes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i="1" dirty="0"/>
              <a:t>Leave the system unchanged and continue with regular </a:t>
            </a:r>
            <a:r>
              <a:rPr lang="en-US" sz="1800" i="1" dirty="0" smtClean="0"/>
              <a:t>maintenance: </a:t>
            </a:r>
            <a:r>
              <a:rPr lang="en-US" sz="1800" dirty="0" smtClean="0"/>
              <a:t>This option </a:t>
            </a:r>
            <a:r>
              <a:rPr lang="en-US" sz="1800" dirty="0"/>
              <a:t>should be chosen when the system is still required </a:t>
            </a:r>
            <a:r>
              <a:rPr lang="en-US" sz="1800" dirty="0" smtClean="0"/>
              <a:t>and the </a:t>
            </a:r>
            <a:r>
              <a:rPr lang="en-US" sz="1800" dirty="0"/>
              <a:t>system users make relatively few change requests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i="1" dirty="0"/>
              <a:t>Reengineer the system to improve its </a:t>
            </a:r>
            <a:r>
              <a:rPr lang="en-US" sz="1800" i="1" dirty="0" smtClean="0"/>
              <a:t>maintainability: </a:t>
            </a:r>
            <a:r>
              <a:rPr lang="en-US" sz="1800" dirty="0"/>
              <a:t>This option should </a:t>
            </a:r>
            <a:r>
              <a:rPr lang="en-US" sz="1800" dirty="0" smtClean="0"/>
              <a:t>be chosen </a:t>
            </a:r>
            <a:r>
              <a:rPr lang="en-US" sz="1800" dirty="0"/>
              <a:t>when the system quality has been degraded by change and where a </a:t>
            </a:r>
            <a:r>
              <a:rPr lang="en-US" sz="1800" dirty="0" smtClean="0"/>
              <a:t>new change </a:t>
            </a:r>
            <a:r>
              <a:rPr lang="en-US" sz="1800" dirty="0"/>
              <a:t>to the system is still being </a:t>
            </a:r>
            <a:r>
              <a:rPr lang="en-US" sz="1800" dirty="0" smtClean="0"/>
              <a:t>proposed</a:t>
            </a:r>
          </a:p>
          <a:p>
            <a:pPr lvl="1"/>
            <a:r>
              <a:rPr lang="en-US" sz="1800" i="1" dirty="0"/>
              <a:t>Replace all or part of the system with a new </a:t>
            </a:r>
            <a:r>
              <a:rPr lang="en-US" sz="1800" i="1" dirty="0" smtClean="0"/>
              <a:t>system: </a:t>
            </a:r>
            <a:r>
              <a:rPr lang="en-US" sz="1800" dirty="0"/>
              <a:t>This option should be </a:t>
            </a:r>
            <a:r>
              <a:rPr lang="en-US" sz="1800" dirty="0" smtClean="0"/>
              <a:t>chosen where </a:t>
            </a:r>
            <a:r>
              <a:rPr lang="en-US" sz="1800" dirty="0"/>
              <a:t>off-the-shelf systems would allow the new system </a:t>
            </a:r>
            <a:r>
              <a:rPr lang="en-US" sz="1800" dirty="0" smtClean="0"/>
              <a:t>to be </a:t>
            </a:r>
            <a:r>
              <a:rPr lang="en-US" sz="1800" dirty="0"/>
              <a:t>developed at a reasonable cost.</a:t>
            </a:r>
            <a:endParaRPr lang="en-GB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Legacy system categories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Low quality, low business value</a:t>
            </a:r>
          </a:p>
          <a:p>
            <a:pPr lvl="1"/>
            <a:r>
              <a:rPr lang="en-GB" sz="2000" dirty="0"/>
              <a:t>These systems should be scrapped. </a:t>
            </a:r>
          </a:p>
          <a:p>
            <a:r>
              <a:rPr lang="en-GB" sz="2400" dirty="0"/>
              <a:t>Low-quality, high-business value</a:t>
            </a:r>
          </a:p>
          <a:p>
            <a:pPr lvl="1"/>
            <a:r>
              <a:rPr lang="en-GB" sz="2000" dirty="0"/>
              <a:t>These make an important business contribution but are expensive to maintain. Should be re-engineered or replaced if a suitable system is available.</a:t>
            </a:r>
          </a:p>
          <a:p>
            <a:r>
              <a:rPr lang="en-GB" sz="2400" dirty="0"/>
              <a:t>High-quality, low-business value</a:t>
            </a:r>
          </a:p>
          <a:p>
            <a:pPr lvl="1"/>
            <a:r>
              <a:rPr lang="en-GB" sz="2000" dirty="0"/>
              <a:t>Replace with COTS, scrap completely or maintain.</a:t>
            </a:r>
          </a:p>
          <a:p>
            <a:r>
              <a:rPr lang="en-GB" sz="2400" dirty="0"/>
              <a:t>High-quality, high business value</a:t>
            </a:r>
          </a:p>
          <a:p>
            <a:pPr lvl="1"/>
            <a:r>
              <a:rPr lang="en-GB" sz="2000" dirty="0"/>
              <a:t>Continue in operation using normal system maintenance.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Companies still using legacy systems</a:t>
            </a:r>
            <a:endParaRPr lang="en-GB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Legacy </a:t>
            </a:r>
            <a:r>
              <a:rPr lang="en-US" sz="2000" dirty="0"/>
              <a:t>systems are everywhere: energy, manufacturing, transport and insurance companies, hospitals or banks, among other, use them</a:t>
            </a:r>
            <a:r>
              <a:rPr lang="en-US" sz="2000" dirty="0" smtClean="0"/>
              <a:t>. For example, </a:t>
            </a:r>
            <a:endParaRPr lang="en-US" sz="2000" dirty="0"/>
          </a:p>
          <a:p>
            <a:r>
              <a:rPr lang="en-US" sz="2000" dirty="0" smtClean="0"/>
              <a:t>Hardware </a:t>
            </a:r>
            <a:r>
              <a:rPr lang="en-US" sz="2000" dirty="0"/>
              <a:t>in power plants that's so old, the only functioning replacement parts are in the Smithsonian Museum, and the only qualified techs that can repair it are all </a:t>
            </a:r>
            <a:r>
              <a:rPr lang="en-US" sz="2000" dirty="0" smtClean="0"/>
              <a:t>retired.</a:t>
            </a:r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dirty="0"/>
              <a:t>manufacturing machine controlled by decades-old computer running </a:t>
            </a:r>
            <a:r>
              <a:rPr lang="en-US" sz="2000" dirty="0" smtClean="0"/>
              <a:t>MS-DOS.</a:t>
            </a:r>
            <a:endParaRPr lang="en-US" sz="2000" dirty="0"/>
          </a:p>
          <a:p>
            <a:r>
              <a:rPr lang="en-US" sz="2000" dirty="0" smtClean="0"/>
              <a:t>Electronic </a:t>
            </a:r>
            <a:r>
              <a:rPr lang="en-US" sz="2000" dirty="0"/>
              <a:t>microscopes powered by Windows 95 </a:t>
            </a:r>
            <a:r>
              <a:rPr lang="en-US" sz="2000" dirty="0" smtClean="0"/>
              <a:t>computers.</a:t>
            </a:r>
            <a:endParaRPr lang="en-US" sz="2000" dirty="0"/>
          </a:p>
          <a:p>
            <a:r>
              <a:rPr lang="en-US" sz="2000" dirty="0" smtClean="0"/>
              <a:t>US </a:t>
            </a:r>
            <a:r>
              <a:rPr lang="en-US" sz="2000" dirty="0"/>
              <a:t>Department of Defense computers used to operate nuclear weapons still running on computers from the </a:t>
            </a:r>
            <a:r>
              <a:rPr lang="en-US" sz="2000" dirty="0" smtClean="0"/>
              <a:t>1970s.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455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Software maintenance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Software maintenance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Modifying a program after it has been put into use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term is mostly used for changing custom software. Generic software products are said to evolve to create new versions.</a:t>
            </a:r>
          </a:p>
          <a:p>
            <a:r>
              <a:rPr lang="en-GB" dirty="0"/>
              <a:t>Maintenance does not normally involve major changes to the system’s architecture.</a:t>
            </a:r>
          </a:p>
          <a:p>
            <a:r>
              <a:rPr lang="en-GB" dirty="0"/>
              <a:t>Changes are implemented by modifying existing components and adding new components to the system.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Software evolution VS. Software </a:t>
            </a:r>
            <a:r>
              <a:rPr lang="en-GB" dirty="0"/>
              <a:t>maintenance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959617" y="2583682"/>
            <a:ext cx="7501095" cy="1966965"/>
          </a:xfrm>
          <a:noFill/>
          <a:ln/>
        </p:spPr>
        <p:txBody>
          <a:bodyPr lIns="90840" tIns="44623" rIns="90840" bIns="44623"/>
          <a:lstStyle/>
          <a:p>
            <a:pPr marL="0" indent="0" algn="ctr">
              <a:buNone/>
            </a:pPr>
            <a:r>
              <a:rPr lang="en-US" sz="2800" b="1" dirty="0"/>
              <a:t>Software maintenance </a:t>
            </a:r>
            <a:r>
              <a:rPr lang="en-US" sz="2800" dirty="0"/>
              <a:t>means to preserve from failure or decline</a:t>
            </a:r>
            <a:r>
              <a:rPr lang="en-US" sz="2800" dirty="0" smtClean="0"/>
              <a:t>. </a:t>
            </a:r>
          </a:p>
          <a:p>
            <a:pPr marL="0" indent="0" algn="ctr">
              <a:buNone/>
            </a:pPr>
            <a:r>
              <a:rPr lang="en-US" sz="2800" b="1" dirty="0" smtClean="0"/>
              <a:t>Software </a:t>
            </a:r>
            <a:r>
              <a:rPr lang="en-US" sz="2800" b="1" dirty="0"/>
              <a:t>evolution </a:t>
            </a:r>
            <a:r>
              <a:rPr lang="en-US" sz="2800" dirty="0"/>
              <a:t>means a continuous change from lesser, simpler, or worse state to a higher or better state</a:t>
            </a:r>
            <a:r>
              <a:rPr lang="en-US" sz="2800" dirty="0" smtClean="0"/>
              <a:t>.</a:t>
            </a:r>
          </a:p>
          <a:p>
            <a:pPr marL="0" indent="0" algn="ctr">
              <a:buNone/>
            </a:pPr>
            <a:r>
              <a:rPr lang="en-US" sz="2800" dirty="0" smtClean="0"/>
              <a:t>Software maintenance is a sub-part of software evolution.</a:t>
            </a:r>
            <a:endParaRPr lang="en-GB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Types of maintenance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 dirty="0" smtClean="0"/>
              <a:t>Fault repairs</a:t>
            </a:r>
          </a:p>
          <a:p>
            <a:pPr lvl="1"/>
            <a:r>
              <a:rPr lang="en-GB" sz="2000" dirty="0" smtClean="0"/>
              <a:t>Changing </a:t>
            </a:r>
            <a:r>
              <a:rPr lang="en-GB" sz="2000" dirty="0"/>
              <a:t>a system to </a:t>
            </a:r>
            <a:r>
              <a:rPr lang="en-GB" sz="2000" dirty="0" smtClean="0"/>
              <a:t>fix bugs/vulnerabilities and correct </a:t>
            </a:r>
            <a:r>
              <a:rPr lang="en-GB" sz="2000" dirty="0"/>
              <a:t>deficiencies in the way meets its requirements.</a:t>
            </a:r>
          </a:p>
          <a:p>
            <a:r>
              <a:rPr lang="en-GB" sz="2400" dirty="0" smtClean="0"/>
              <a:t>Environmental adaptation</a:t>
            </a:r>
          </a:p>
          <a:p>
            <a:pPr lvl="1"/>
            <a:r>
              <a:rPr lang="en-GB" sz="2000" dirty="0" smtClean="0"/>
              <a:t>Maintenance </a:t>
            </a:r>
            <a:r>
              <a:rPr lang="en-GB" sz="2000" dirty="0"/>
              <a:t>to adapt software to a different operating environment</a:t>
            </a:r>
          </a:p>
          <a:p>
            <a:pPr lvl="1"/>
            <a:r>
              <a:rPr lang="en-GB" sz="2000" dirty="0"/>
              <a:t>Changing a system so that it operates in a different environment (computer, OS, etc.) from its initial implementation.</a:t>
            </a:r>
          </a:p>
          <a:p>
            <a:r>
              <a:rPr lang="en-GB" sz="2400" dirty="0" smtClean="0"/>
              <a:t>Functionality addition and modification </a:t>
            </a:r>
          </a:p>
          <a:p>
            <a:pPr lvl="1"/>
            <a:r>
              <a:rPr lang="en-GB" dirty="0" smtClean="0"/>
              <a:t>Modifying </a:t>
            </a:r>
            <a:r>
              <a:rPr lang="en-GB" dirty="0"/>
              <a:t>the system to satisfy new requirements</a:t>
            </a:r>
            <a:r>
              <a:rPr lang="en-GB" sz="1600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</a:t>
            </a:r>
            <a:r>
              <a:rPr lang="en-US" dirty="0"/>
              <a:t>effort distribution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9.12 Maint Effo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98" y="1871850"/>
            <a:ext cx="4061059" cy="4061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change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Software change is inevitable</a:t>
            </a:r>
          </a:p>
          <a:p>
            <a:pPr lvl="1"/>
            <a:r>
              <a:rPr lang="en-GB" sz="2000" dirty="0"/>
              <a:t>New requirements emerge when the software is used;</a:t>
            </a:r>
          </a:p>
          <a:p>
            <a:pPr lvl="1"/>
            <a:r>
              <a:rPr lang="en-GB" sz="2000" dirty="0"/>
              <a:t>The business environment changes;</a:t>
            </a:r>
          </a:p>
          <a:p>
            <a:pPr lvl="1"/>
            <a:r>
              <a:rPr lang="en-GB" sz="2000" dirty="0"/>
              <a:t>Errors must be repaired;</a:t>
            </a:r>
          </a:p>
          <a:p>
            <a:pPr lvl="1"/>
            <a:r>
              <a:rPr lang="en-GB" sz="2000" dirty="0"/>
              <a:t>New computers and equipment is added to the system;</a:t>
            </a:r>
          </a:p>
          <a:p>
            <a:pPr lvl="1"/>
            <a:r>
              <a:rPr lang="en-GB" sz="2000" dirty="0"/>
              <a:t>The performance or reliability of the system may have to be improved.</a:t>
            </a:r>
          </a:p>
          <a:p>
            <a:r>
              <a:rPr lang="en-GB" sz="2400" dirty="0"/>
              <a:t>A key problem for</a:t>
            </a:r>
            <a:r>
              <a:rPr lang="en-GB" sz="2400" dirty="0" smtClean="0"/>
              <a:t> all organizations </a:t>
            </a:r>
            <a:r>
              <a:rPr lang="en-GB" sz="2400" dirty="0"/>
              <a:t>is implementing and managing change to their existing software systems.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Maintenance costs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 dirty="0"/>
              <a:t>Usually greater than development costs (2* to </a:t>
            </a:r>
            <a:br>
              <a:rPr lang="en-GB" sz="2400" dirty="0"/>
            </a:br>
            <a:r>
              <a:rPr lang="en-GB" sz="2400" dirty="0"/>
              <a:t>100* depending on the application).</a:t>
            </a:r>
          </a:p>
          <a:p>
            <a:r>
              <a:rPr lang="en-GB" sz="2400" dirty="0"/>
              <a:t>Affected by both technical and non-technical </a:t>
            </a:r>
            <a:br>
              <a:rPr lang="en-GB" sz="2400" dirty="0"/>
            </a:br>
            <a:r>
              <a:rPr lang="en-GB" sz="2400" dirty="0"/>
              <a:t>factors.</a:t>
            </a:r>
          </a:p>
          <a:p>
            <a:r>
              <a:rPr lang="en-GB" sz="2400" dirty="0"/>
              <a:t>Increases as software is maintained. </a:t>
            </a:r>
            <a:br>
              <a:rPr lang="en-GB" sz="2400" dirty="0"/>
            </a:br>
            <a:r>
              <a:rPr lang="en-GB" sz="2400" dirty="0"/>
              <a:t>Maintenance corrupts the software structure so </a:t>
            </a:r>
            <a:br>
              <a:rPr lang="en-GB" sz="2400" dirty="0"/>
            </a:br>
            <a:r>
              <a:rPr lang="en-GB" sz="2400" dirty="0"/>
              <a:t>makes further maintenance more difficult.</a:t>
            </a:r>
          </a:p>
          <a:p>
            <a:r>
              <a:rPr lang="en-GB" sz="2400" dirty="0"/>
              <a:t>Ageing software can have high support costs </a:t>
            </a:r>
            <a:br>
              <a:rPr lang="en-GB" sz="2400" dirty="0"/>
            </a:br>
            <a:r>
              <a:rPr lang="en-GB" sz="2400" dirty="0"/>
              <a:t>(e.g. old languages, compilers etc.).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usually more expensive to add new features to a system during maintenance than it is to add the same features during development</a:t>
            </a:r>
          </a:p>
          <a:p>
            <a:pPr lvl="1"/>
            <a:r>
              <a:rPr lang="en-US" dirty="0" smtClean="0"/>
              <a:t>A new team has to understand the programs being maintained.</a:t>
            </a:r>
          </a:p>
          <a:p>
            <a:pPr lvl="1"/>
            <a:r>
              <a:rPr lang="en-US" dirty="0"/>
              <a:t>Separating maintenance and development means there is no incentive for the development team to write maintainable </a:t>
            </a:r>
            <a:r>
              <a:rPr lang="en-US" dirty="0" smtClean="0"/>
              <a:t>software.</a:t>
            </a:r>
            <a:r>
              <a:rPr lang="en-GB" dirty="0" smtClean="0"/>
              <a:t> </a:t>
            </a:r>
          </a:p>
          <a:p>
            <a:pPr lvl="1"/>
            <a:r>
              <a:rPr lang="en-US" dirty="0"/>
              <a:t>Program maintenance work is </a:t>
            </a:r>
            <a:r>
              <a:rPr lang="en-US" dirty="0" smtClean="0"/>
              <a:t>unpopular.</a:t>
            </a:r>
            <a:r>
              <a:rPr lang="en-GB" dirty="0" smtClean="0"/>
              <a:t> </a:t>
            </a:r>
          </a:p>
          <a:p>
            <a:pPr lvl="2"/>
            <a:r>
              <a:rPr lang="en-GB" dirty="0"/>
              <a:t>Maintenance staff are often inexperienced and have limited domain knowledge</a:t>
            </a:r>
            <a:r>
              <a:rPr lang="en-GB" dirty="0" smtClean="0"/>
              <a:t>.</a:t>
            </a:r>
          </a:p>
          <a:p>
            <a:pPr lvl="1"/>
            <a:r>
              <a:rPr lang="en-US" dirty="0"/>
              <a:t>As programs age, their structure degrades and they become harder to change</a:t>
            </a:r>
            <a:r>
              <a:rPr lang="en-GB" dirty="0"/>
              <a:t> 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reengineering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Restructuring </a:t>
            </a:r>
            <a:r>
              <a:rPr lang="en-GB" sz="2400" dirty="0"/>
              <a:t>or </a:t>
            </a:r>
            <a:r>
              <a:rPr lang="en-GB" sz="2400" dirty="0" smtClean="0"/>
              <a:t>rewriting </a:t>
            </a:r>
            <a:r>
              <a:rPr lang="en-GB" sz="2400" dirty="0"/>
              <a:t>part or all of a </a:t>
            </a:r>
            <a:r>
              <a:rPr lang="en-GB" sz="2400" dirty="0" smtClean="0"/>
              <a:t>legacy </a:t>
            </a:r>
            <a:r>
              <a:rPr lang="en-GB" sz="2400" dirty="0"/>
              <a:t>system without changing its </a:t>
            </a:r>
            <a:r>
              <a:rPr lang="en-GB" sz="2400" dirty="0" smtClean="0"/>
              <a:t>functionality</a:t>
            </a:r>
            <a:r>
              <a:rPr lang="en-GB" sz="2400" dirty="0"/>
              <a:t>.</a:t>
            </a:r>
          </a:p>
          <a:p>
            <a:r>
              <a:rPr lang="en-GB" sz="2400" dirty="0"/>
              <a:t>Applicable where some but not all sub-systems </a:t>
            </a:r>
            <a:r>
              <a:rPr lang="en-GB" sz="2400" dirty="0" smtClean="0"/>
              <a:t>of </a:t>
            </a:r>
            <a:r>
              <a:rPr lang="en-GB" sz="2400" dirty="0"/>
              <a:t>a larger system require frequent </a:t>
            </a:r>
            <a:r>
              <a:rPr lang="en-GB" sz="2400" dirty="0" smtClean="0"/>
              <a:t>maintenance</a:t>
            </a:r>
            <a:r>
              <a:rPr lang="en-GB" sz="2400" dirty="0"/>
              <a:t>.</a:t>
            </a:r>
          </a:p>
          <a:p>
            <a:r>
              <a:rPr lang="en-GB" sz="2400" dirty="0" smtClean="0"/>
              <a:t>Reengineering </a:t>
            </a:r>
            <a:r>
              <a:rPr lang="en-GB" sz="2400" dirty="0"/>
              <a:t>involves adding effort to make </a:t>
            </a:r>
            <a:r>
              <a:rPr lang="en-GB" sz="2400" dirty="0" smtClean="0"/>
              <a:t>them </a:t>
            </a:r>
            <a:r>
              <a:rPr lang="en-GB" sz="2400" dirty="0"/>
              <a:t>easier to maintain. The system may be </a:t>
            </a:r>
            <a:r>
              <a:rPr lang="en-GB" sz="2400" dirty="0" smtClean="0"/>
              <a:t>re-structured </a:t>
            </a:r>
            <a:r>
              <a:rPr lang="en-GB" sz="2400" dirty="0"/>
              <a:t>and re-documented.</a:t>
            </a:r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is the process of making improvements to a program to slow down degradation through change.</a:t>
            </a:r>
          </a:p>
          <a:p>
            <a:r>
              <a:rPr lang="en-US" dirty="0" smtClean="0"/>
              <a:t>You can think of refactoring as ‘preventative maintenance’ that reduces the problems of future change. </a:t>
            </a:r>
          </a:p>
          <a:p>
            <a:r>
              <a:rPr lang="en-US" dirty="0" smtClean="0"/>
              <a:t>Refactoring involves modifying a program to improve its structure, reduce its complexity or make it easier to understand. </a:t>
            </a:r>
          </a:p>
          <a:p>
            <a:r>
              <a:rPr lang="en-US" dirty="0" smtClean="0"/>
              <a:t>When you refactor a program, you should not add functionality but rather concentrate on program improvement.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reengineering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Re-engineering</a:t>
            </a:r>
            <a:r>
              <a:rPr lang="en-US" sz="2000" dirty="0" smtClean="0"/>
              <a:t> takes place after a system has been maintained for some time and maintenance costs are increasing. You use automated tools to process and re-engineer a legacy system to create a new system that is more maintainable. </a:t>
            </a:r>
          </a:p>
          <a:p>
            <a:pPr lvl="1"/>
            <a:r>
              <a:rPr lang="en-US" dirty="0" smtClean="0"/>
              <a:t>Re-engineering </a:t>
            </a:r>
            <a:r>
              <a:rPr lang="en-US" dirty="0"/>
              <a:t>affects the entire system or part of the system and can create a whole new </a:t>
            </a:r>
            <a:r>
              <a:rPr lang="en-US" dirty="0" smtClean="0"/>
              <a:t>system. </a:t>
            </a:r>
          </a:p>
          <a:p>
            <a:r>
              <a:rPr lang="en-US" sz="2000" b="1" dirty="0" smtClean="0"/>
              <a:t>Refactoring</a:t>
            </a:r>
            <a:r>
              <a:rPr lang="en-US" sz="2000" dirty="0" smtClean="0"/>
              <a:t> is a continuous process of improvement throughout the development and evolution process. It is intended to avoid the structure and code degradation that increases the costs and difficulties of maintaining a system.</a:t>
            </a:r>
            <a:r>
              <a:rPr lang="en-GB" sz="2000" dirty="0" smtClean="0"/>
              <a:t> </a:t>
            </a:r>
          </a:p>
          <a:p>
            <a:pPr lvl="1"/>
            <a:r>
              <a:rPr lang="en-US" dirty="0" smtClean="0"/>
              <a:t>Refactoring </a:t>
            </a:r>
            <a:r>
              <a:rPr lang="en-US" dirty="0"/>
              <a:t>has many local effects and improves the structure of an existing </a:t>
            </a:r>
            <a:r>
              <a:rPr lang="en-US" dirty="0" smtClean="0"/>
              <a:t>system.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and evolution can be thought of as an integrated, iterative process that can be represented using a spiral model.</a:t>
            </a:r>
            <a:endParaRPr lang="en-GB" dirty="0" smtClean="0"/>
          </a:p>
          <a:p>
            <a:r>
              <a:rPr lang="en-US" dirty="0" smtClean="0"/>
              <a:t>For custom systems, the costs of software maintenance usually exceed the software development costs.</a:t>
            </a:r>
            <a:endParaRPr lang="en-GB" dirty="0" smtClean="0"/>
          </a:p>
          <a:p>
            <a:r>
              <a:rPr lang="en-US" dirty="0" smtClean="0"/>
              <a:t>The process of software evolution is driven by requests for changes and includes change impact analysis, release planning and change implementation. </a:t>
            </a:r>
          </a:p>
          <a:p>
            <a:r>
              <a:rPr lang="en-US" dirty="0"/>
              <a:t>Legacy systems are older software systems, developed using obsolete software and hardware technologies, that remain useful for a </a:t>
            </a:r>
            <a:r>
              <a:rPr lang="en-US" dirty="0" smtClean="0"/>
              <a:t>business.</a:t>
            </a:r>
            <a:r>
              <a:rPr lang="en-GB" dirty="0"/>
              <a:t>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cheaper and less risky to maintain a legacy system than to develop a replacement system using modern technology.</a:t>
            </a:r>
            <a:endParaRPr lang="en-GB" dirty="0"/>
          </a:p>
          <a:p>
            <a:r>
              <a:rPr lang="en-US" dirty="0" smtClean="0"/>
              <a:t>The </a:t>
            </a:r>
            <a:r>
              <a:rPr lang="en-US" dirty="0"/>
              <a:t>business value of a legacy system and the quality of the application should be assessed to help decide if a system should be replaced, transformed or maintained.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 smtClean="0"/>
              <a:t>There are 3 types of software maintenance, namely bug fixing, modifying software to work in a new environment, and implementing new or changed requirements.</a:t>
            </a:r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re-engineering is concerned with re-structuring and re-documenting software to make it easier to understand and change. </a:t>
            </a:r>
            <a:endParaRPr lang="en-GB" dirty="0"/>
          </a:p>
          <a:p>
            <a:r>
              <a:rPr lang="en-US" dirty="0"/>
              <a:t>Refactoring, making program changes that preserve functionality, is a form of preventative maintenance.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14537" y="3129557"/>
            <a:ext cx="511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484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evolution</a:t>
            </a:r>
            <a:endParaRPr lang="en-GB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Software Evolution </a:t>
            </a:r>
            <a:r>
              <a:rPr lang="en-US" dirty="0"/>
              <a:t>is a term which refers to the process of developing software initially, then timely updating it for various </a:t>
            </a:r>
            <a:r>
              <a:rPr lang="en-US" dirty="0" smtClean="0"/>
              <a:t>reasons,</a:t>
            </a:r>
          </a:p>
          <a:p>
            <a:pPr lvl="1" algn="just"/>
            <a:r>
              <a:rPr lang="en-US" dirty="0" smtClean="0"/>
              <a:t>i.e</a:t>
            </a:r>
            <a:r>
              <a:rPr lang="en-US" dirty="0"/>
              <a:t>., to add new features or to remove obsolete functionalities etc.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evolution process includes fundamental activities of change analysis, release planning, system implementation and releasing a system to customers. </a:t>
            </a:r>
            <a:endParaRPr lang="en-GB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evolution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Organizations </a:t>
            </a:r>
            <a:r>
              <a:rPr lang="en-US" dirty="0"/>
              <a:t>have huge investments in their software systems - they are critical business assets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maintain the value of these assets to the business, they must be changed and updated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majority of the software budget in large companies is devoted to</a:t>
            </a:r>
            <a:r>
              <a:rPr lang="en-US" dirty="0" smtClean="0"/>
              <a:t> changing and evolving </a:t>
            </a:r>
            <a:r>
              <a:rPr lang="en-US" dirty="0"/>
              <a:t>existing software rather than developing new software.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evolution lifecycle: View 1</a:t>
            </a:r>
            <a:endParaRPr lang="en-US" dirty="0"/>
          </a:p>
        </p:txBody>
      </p:sp>
      <p:pic>
        <p:nvPicPr>
          <p:cNvPr id="4" name="Content Placeholder 3" descr="9.1 SpiralEvolution.eps"/>
          <p:cNvPicPr>
            <a:picLocks noGrp="1" noChangeAspect="1"/>
          </p:cNvPicPr>
          <p:nvPr>
            <p:ph idx="1"/>
          </p:nvPr>
        </p:nvPicPr>
        <p:blipFill>
          <a:blip r:embed="rId2"/>
          <a:srcRect t="6875" b="6875"/>
          <a:stretch>
            <a:fillRect/>
          </a:stretch>
        </p:blipFill>
        <p:spPr>
          <a:xfrm>
            <a:off x="1948897" y="1503211"/>
            <a:ext cx="5489139" cy="3018815"/>
          </a:xfrm>
          <a:ln w="3175">
            <a:solidFill>
              <a:schemeClr val="tx1"/>
            </a:solidFill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7912" y="4624478"/>
            <a:ext cx="8040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start by creating release 1 of the system.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 delivered, changes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proposed and the development of release 2 starts almost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immediately.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fact, the need for evolution may become obvious even before the system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deployed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that later releases of the software may be under development before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current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 has been released.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evolution lifecycle: View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8556" y="3767637"/>
            <a:ext cx="73468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Evolution is the phase in which significant changes to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architecture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functionality may be made.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servicing, the only changes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made are relatively small, essential changes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final stage, phase-out, the software may still be used but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further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are being implemented. Users have to work around any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discover.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69" y="2022223"/>
            <a:ext cx="7064774" cy="1372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933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Evolution 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processes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evolution </a:t>
            </a:r>
            <a:r>
              <a:rPr lang="en-US" dirty="0"/>
              <a:t>processes depend on</a:t>
            </a:r>
          </a:p>
          <a:p>
            <a:pPr lvl="1"/>
            <a:r>
              <a:rPr lang="en-US" dirty="0"/>
              <a:t>The type of software being maintained;</a:t>
            </a:r>
          </a:p>
          <a:p>
            <a:pPr lvl="1"/>
            <a:r>
              <a:rPr lang="en-US" dirty="0"/>
              <a:t>The development processes used;</a:t>
            </a:r>
          </a:p>
          <a:p>
            <a:pPr lvl="1"/>
            <a:r>
              <a:rPr lang="en-US" dirty="0"/>
              <a:t>The skills and experience of the people involved.</a:t>
            </a:r>
          </a:p>
          <a:p>
            <a:r>
              <a:rPr lang="en-US" dirty="0"/>
              <a:t>Proposals for change are the driver for system </a:t>
            </a:r>
            <a:r>
              <a:rPr lang="en-US" dirty="0" smtClean="0"/>
              <a:t>evolution</a:t>
            </a:r>
          </a:p>
          <a:p>
            <a:pPr lvl="1"/>
            <a:r>
              <a:rPr lang="en-US" dirty="0" smtClean="0"/>
              <a:t>Should be linked with components that are affected by the change, thus allowing the cost and impact of the change to be estimated.</a:t>
            </a:r>
          </a:p>
          <a:p>
            <a:r>
              <a:rPr lang="en-US" dirty="0" smtClean="0"/>
              <a:t>Change </a:t>
            </a:r>
            <a:r>
              <a:rPr lang="en-US" dirty="0"/>
              <a:t>identification and evolution </a:t>
            </a:r>
            <a:r>
              <a:rPr lang="en-US" dirty="0" smtClean="0"/>
              <a:t>continues </a:t>
            </a:r>
            <a:r>
              <a:rPr lang="en-US" dirty="0"/>
              <a:t>throughout the system lifetime.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7502</TotalTime>
  <Words>2367</Words>
  <Application>Microsoft Office PowerPoint</Application>
  <PresentationFormat>On-screen Show (4:3)</PresentationFormat>
  <Paragraphs>259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ＭＳ Ｐゴシック</vt:lpstr>
      <vt:lpstr>Arial</vt:lpstr>
      <vt:lpstr>Calibri</vt:lpstr>
      <vt:lpstr>Wingdings</vt:lpstr>
      <vt:lpstr>SE10 slides</vt:lpstr>
      <vt:lpstr>Chapter 9 – Software Evolution</vt:lpstr>
      <vt:lpstr>Topics covered</vt:lpstr>
      <vt:lpstr>Software change</vt:lpstr>
      <vt:lpstr>Software evolution</vt:lpstr>
      <vt:lpstr>Importance of evolution</vt:lpstr>
      <vt:lpstr>Software evolution lifecycle: View 1</vt:lpstr>
      <vt:lpstr>Software evolution lifecycle: View 2</vt:lpstr>
      <vt:lpstr>Evolution processes</vt:lpstr>
      <vt:lpstr>Evolution processes</vt:lpstr>
      <vt:lpstr>Change identification and evolution processes </vt:lpstr>
      <vt:lpstr>Software evolution process activities</vt:lpstr>
      <vt:lpstr>The software evolution process </vt:lpstr>
      <vt:lpstr>Formal change implementation </vt:lpstr>
      <vt:lpstr>Formal change implementation </vt:lpstr>
      <vt:lpstr>Informal change implementation  (urgent change requests)</vt:lpstr>
      <vt:lpstr>Informal change implementation  (urgent change requests)</vt:lpstr>
      <vt:lpstr>The emergency repair process</vt:lpstr>
      <vt:lpstr>Legacy systems</vt:lpstr>
      <vt:lpstr>Legacy systems</vt:lpstr>
      <vt:lpstr>Legacy system problems</vt:lpstr>
      <vt:lpstr>Why legacy systems cannot be replaced/changed?</vt:lpstr>
      <vt:lpstr>Legacy system management</vt:lpstr>
      <vt:lpstr>Legacy system categories</vt:lpstr>
      <vt:lpstr>Companies still using legacy systems</vt:lpstr>
      <vt:lpstr>Software maintenance</vt:lpstr>
      <vt:lpstr>Software maintenance</vt:lpstr>
      <vt:lpstr>Software evolution VS. Software maintenance</vt:lpstr>
      <vt:lpstr>Types of maintenance</vt:lpstr>
      <vt:lpstr>Maintenance effort distribution </vt:lpstr>
      <vt:lpstr>Maintenance costs</vt:lpstr>
      <vt:lpstr>Maintenance costs</vt:lpstr>
      <vt:lpstr>Software reengineering</vt:lpstr>
      <vt:lpstr>Software refactoring</vt:lpstr>
      <vt:lpstr>Refactoring and reengineering</vt:lpstr>
      <vt:lpstr>Key points</vt:lpstr>
      <vt:lpstr>Key points</vt:lpstr>
      <vt:lpstr>Key points</vt:lpstr>
      <vt:lpstr>PowerPoint Presentation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9</dc:title>
  <dc:creator>Ian Sommerville</dc:creator>
  <cp:lastModifiedBy>USER</cp:lastModifiedBy>
  <cp:revision>41</cp:revision>
  <dcterms:created xsi:type="dcterms:W3CDTF">2009-12-29T15:27:38Z</dcterms:created>
  <dcterms:modified xsi:type="dcterms:W3CDTF">2021-11-06T19:11:51Z</dcterms:modified>
</cp:coreProperties>
</file>