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otYXtuf3iPqvj89//oBky1yBc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b3c8aee1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b3c8aee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b3c8aee1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b3c8aee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4b4f9dc5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4b4f9dc5ac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4b4f9dc5a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4b4f9dc5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503c2b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b503c2b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b503c2b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b503c2b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b503c2bf9_0_5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4b503c2bf9_0_5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g14b503c2bf9_0_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b3c8aee16_0_0"/>
          <p:cNvSpPr txBox="1"/>
          <p:nvPr>
            <p:ph type="ctrTitle"/>
          </p:nvPr>
        </p:nvSpPr>
        <p:spPr>
          <a:xfrm>
            <a:off x="1605300" y="458652"/>
            <a:ext cx="9062700" cy="117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ML?</a:t>
            </a:r>
            <a:endParaRPr/>
          </a:p>
        </p:txBody>
      </p:sp>
      <p:pic>
        <p:nvPicPr>
          <p:cNvPr id="89" name="Google Shape;89;g14b3c8aee1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050" y="1635625"/>
            <a:ext cx="9144000" cy="54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Pandas – getting to know about your data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iterate through each row as well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F00DB"/>
              </a:buClr>
              <a:buSzPts val="2800"/>
              <a:buNone/>
            </a:pPr>
            <a:r>
              <a:rPr b="0" lang="en-US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index,row </a:t>
            </a:r>
            <a:r>
              <a:rPr b="0"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df.iterrows():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b="0" lang="en-US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'index=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{index}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b="0" lang="en-US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'row=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{row}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Here we can row is a object of type series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convert it into list for further manipulation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Checking your data using some conditions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df.loc[(df[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‘col1'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]==</a:t>
            </a:r>
            <a:r>
              <a:rPr b="0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0.76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 &amp; (df[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‘col2'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]==</a:t>
            </a:r>
            <a:r>
              <a:rPr b="0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2.3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Making changes to the dataframe</a:t>
            </a:r>
            <a:endParaRPr/>
          </a:p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838200" y="1825625"/>
            <a:ext cx="1103295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Dropping a column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df=df.drop(columns=[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‘col1'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Creating a new column using other columns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'new col'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]= df[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‘col1'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]+df[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‘col2'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changes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df.loc[ (df[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‘col</a:t>
            </a:r>
            <a:r>
              <a:rPr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]==</a:t>
            </a:r>
            <a:r>
              <a:rPr b="0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7.4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 &amp; (</a:t>
            </a:r>
            <a:r>
              <a:rPr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‘col</a:t>
            </a:r>
            <a:r>
              <a:rPr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]==</a:t>
            </a:r>
            <a:r>
              <a:rPr b="0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0.70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),[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‘col1, col2'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]]=[</a:t>
            </a:r>
            <a:r>
              <a:rPr b="0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 out statistical stuffs  about your column</a:t>
            </a:r>
            <a:endParaRPr/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838200" y="1825625"/>
            <a:ext cx="1069607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df[[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“col1"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“col2"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]].mean()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df[[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“col1"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“col2"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]].median()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df[[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“col1"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“col2"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]].cov()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Feature Reduction</a:t>
            </a:r>
            <a:endParaRPr/>
          </a:p>
        </p:txBody>
      </p:sp>
      <p:sp>
        <p:nvSpPr>
          <p:cNvPr id="162" name="Google Shape;162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Principal Component Analysis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Univariate Selection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Principal Component Analysis</a:t>
            </a:r>
            <a:endParaRPr/>
          </a:p>
        </p:txBody>
      </p:sp>
      <p:sp>
        <p:nvSpPr>
          <p:cNvPr id="168" name="Google Shape;16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Mathematical terms you will encounter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Standard Deviation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Variance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Covariance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Eigen value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Eigen Vector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PCA is performed</a:t>
            </a:r>
            <a:endParaRPr/>
          </a:p>
        </p:txBody>
      </p:sp>
      <p:sp>
        <p:nvSpPr>
          <p:cNvPr id="174" name="Google Shape;17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the following dataset (3 features, 1 output class/value)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does not depend on the output value</a:t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89891" y="3519055"/>
            <a:ext cx="628073" cy="25492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1787237" y="3519055"/>
            <a:ext cx="628073" cy="25492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2484583" y="3519055"/>
            <a:ext cx="628073" cy="25492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3366656" y="3519055"/>
            <a:ext cx="628073" cy="2549236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1089891" y="2985510"/>
            <a:ext cx="628073" cy="4248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1787237" y="2985510"/>
            <a:ext cx="628073" cy="4248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2484583" y="2985510"/>
            <a:ext cx="628073" cy="4248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3366655" y="2985510"/>
            <a:ext cx="628073" cy="4248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4599709" y="4100945"/>
            <a:ext cx="1385455" cy="4710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6332680" y="3482109"/>
            <a:ext cx="628073" cy="254923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7030026" y="3482109"/>
            <a:ext cx="628073" cy="254923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7727372" y="3482109"/>
            <a:ext cx="628073" cy="254923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6332680" y="2894228"/>
            <a:ext cx="628073" cy="4248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7030026" y="2894228"/>
            <a:ext cx="628073" cy="4248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7727372" y="2894228"/>
            <a:ext cx="628073" cy="4248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4284918" y="4706937"/>
            <a:ext cx="180992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Subtract the column wise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from each column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PCA is performed (cont.)</a:t>
            </a:r>
            <a:endParaRPr/>
          </a:p>
        </p:txBody>
      </p:sp>
      <p:sp>
        <p:nvSpPr>
          <p:cNvPr id="196" name="Google Shape;19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out the covariance matrix</a:t>
            </a:r>
            <a:endParaRPr/>
          </a:p>
        </p:txBody>
      </p:sp>
      <p:sp>
        <p:nvSpPr>
          <p:cNvPr id="197" name="Google Shape;197;p12"/>
          <p:cNvSpPr/>
          <p:nvPr/>
        </p:nvSpPr>
        <p:spPr>
          <a:xfrm>
            <a:off x="929407" y="3315855"/>
            <a:ext cx="628073" cy="254923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1626753" y="3315855"/>
            <a:ext cx="628073" cy="254923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2324099" y="3315855"/>
            <a:ext cx="628073" cy="254923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9407" y="2727974"/>
            <a:ext cx="628073" cy="4248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1626753" y="2727974"/>
            <a:ext cx="628073" cy="4248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2324099" y="2727974"/>
            <a:ext cx="628073" cy="4248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3215409" y="4100945"/>
            <a:ext cx="2049318" cy="6373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Covariance -- from Wolfram MathWorld" id="204" name="Google Shape;204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Covariance -- from Wolfram MathWorld" id="205" name="Google Shape;205;p1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variance and Correlation - Coding Ninjas CodeStudio" id="206" name="Google Shape;2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8696" y="3242863"/>
            <a:ext cx="2385869" cy="858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12"/>
          <p:cNvGrpSpPr/>
          <p:nvPr/>
        </p:nvGrpSpPr>
        <p:grpSpPr>
          <a:xfrm>
            <a:off x="5883564" y="2808720"/>
            <a:ext cx="5126181" cy="3547378"/>
            <a:chOff x="5883564" y="2808720"/>
            <a:chExt cx="5126181" cy="3547378"/>
          </a:xfrm>
        </p:grpSpPr>
        <p:grpSp>
          <p:nvGrpSpPr>
            <p:cNvPr id="208" name="Google Shape;208;p12"/>
            <p:cNvGrpSpPr/>
            <p:nvPr/>
          </p:nvGrpSpPr>
          <p:grpSpPr>
            <a:xfrm>
              <a:off x="6349855" y="3315855"/>
              <a:ext cx="4128654" cy="2718955"/>
              <a:chOff x="5809673" y="3592945"/>
              <a:chExt cx="3325090" cy="2048308"/>
            </a:xfrm>
          </p:grpSpPr>
          <p:sp>
            <p:nvSpPr>
              <p:cNvPr id="209" name="Google Shape;209;p12"/>
              <p:cNvSpPr/>
              <p:nvPr/>
            </p:nvSpPr>
            <p:spPr>
              <a:xfrm>
                <a:off x="5809673" y="3592945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COV(X1X1)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7005782" y="3592945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COV(X1X2)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8201891" y="3592945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COV(X1X3)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09673" y="4363099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COV(X2X1)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7005782" y="4363099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COV(X2X2)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8201891" y="4363099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COV(X2X3)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809673" y="5133253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COV(X3X1)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7005782" y="5133253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COV(X3X2)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8201891" y="5133253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COV(X3X3)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8" name="Google Shape;218;p12"/>
            <p:cNvSpPr/>
            <p:nvPr/>
          </p:nvSpPr>
          <p:spPr>
            <a:xfrm>
              <a:off x="5883564" y="2808720"/>
              <a:ext cx="397163" cy="3531251"/>
            </a:xfrm>
            <a:prstGeom prst="leftBracket">
              <a:avLst>
                <a:gd fmla="val 8333" name="adj"/>
              </a:avLst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 flipH="1">
              <a:off x="10532479" y="2824847"/>
              <a:ext cx="477266" cy="3531251"/>
            </a:xfrm>
            <a:prstGeom prst="leftBracket">
              <a:avLst>
                <a:gd fmla="val 8333" name="adj"/>
              </a:avLst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PCA is performed (cont.)</a:t>
            </a:r>
            <a:endParaRPr/>
          </a:p>
        </p:txBody>
      </p: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From the 3X3 Covariance Matrix, calculate 3 eigen values and 3 eigen vectors</a:t>
            </a:r>
            <a:endParaRPr/>
          </a:p>
        </p:txBody>
      </p:sp>
      <p:grpSp>
        <p:nvGrpSpPr>
          <p:cNvPr id="226" name="Google Shape;226;p13"/>
          <p:cNvGrpSpPr/>
          <p:nvPr/>
        </p:nvGrpSpPr>
        <p:grpSpPr>
          <a:xfrm>
            <a:off x="480292" y="2938030"/>
            <a:ext cx="5126181" cy="3547378"/>
            <a:chOff x="5883564" y="2808720"/>
            <a:chExt cx="5126181" cy="3547378"/>
          </a:xfrm>
        </p:grpSpPr>
        <p:grpSp>
          <p:nvGrpSpPr>
            <p:cNvPr id="227" name="Google Shape;227;p13"/>
            <p:cNvGrpSpPr/>
            <p:nvPr/>
          </p:nvGrpSpPr>
          <p:grpSpPr>
            <a:xfrm>
              <a:off x="6349855" y="3315855"/>
              <a:ext cx="4128654" cy="2718955"/>
              <a:chOff x="5809673" y="3592945"/>
              <a:chExt cx="3325090" cy="2048308"/>
            </a:xfrm>
          </p:grpSpPr>
          <p:sp>
            <p:nvSpPr>
              <p:cNvPr id="228" name="Google Shape;228;p13"/>
              <p:cNvSpPr/>
              <p:nvPr/>
            </p:nvSpPr>
            <p:spPr>
              <a:xfrm>
                <a:off x="5809673" y="3592945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COV(X1X1)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7005782" y="3592945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COV(X1X2)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8201891" y="3592945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COV(X1X3)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5809673" y="4363099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COV(X2X1)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7005782" y="4363099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COV(X2X2)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8201891" y="4363099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COV(X2X3)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5809673" y="5133253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COV(X3X1)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7005782" y="5133253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COV(X3X2)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8201891" y="5133253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COV(X3X3)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7" name="Google Shape;237;p13"/>
            <p:cNvSpPr/>
            <p:nvPr/>
          </p:nvSpPr>
          <p:spPr>
            <a:xfrm>
              <a:off x="5883564" y="2808720"/>
              <a:ext cx="397163" cy="3531251"/>
            </a:xfrm>
            <a:prstGeom prst="leftBracket">
              <a:avLst>
                <a:gd fmla="val 8333" name="adj"/>
              </a:avLst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 flipH="1">
              <a:off x="10532479" y="2824847"/>
              <a:ext cx="477266" cy="3531251"/>
            </a:xfrm>
            <a:prstGeom prst="leftBracket">
              <a:avLst>
                <a:gd fmla="val 8333" name="adj"/>
              </a:avLst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13"/>
          <p:cNvSpPr/>
          <p:nvPr/>
        </p:nvSpPr>
        <p:spPr>
          <a:xfrm>
            <a:off x="5792502" y="4167333"/>
            <a:ext cx="1725898" cy="6373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5798055" y="3320663"/>
            <a:ext cx="17880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methods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learned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7841673" y="3320663"/>
            <a:ext cx="988291" cy="6325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7841672" y="4243993"/>
            <a:ext cx="988291" cy="6325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7841671" y="5167323"/>
            <a:ext cx="988291" cy="6325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3"/>
          <p:cNvSpPr/>
          <p:nvPr/>
        </p:nvSpPr>
        <p:spPr>
          <a:xfrm>
            <a:off x="9187870" y="3320663"/>
            <a:ext cx="988291" cy="6325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9187869" y="4243993"/>
            <a:ext cx="988291" cy="6325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9187868" y="5167323"/>
            <a:ext cx="988291" cy="6325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3"/>
          <p:cNvSpPr/>
          <p:nvPr/>
        </p:nvSpPr>
        <p:spPr>
          <a:xfrm>
            <a:off x="10534067" y="3320663"/>
            <a:ext cx="988291" cy="6325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3"/>
          <p:cNvSpPr/>
          <p:nvPr/>
        </p:nvSpPr>
        <p:spPr>
          <a:xfrm>
            <a:off x="10534066" y="4243993"/>
            <a:ext cx="988291" cy="6325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3"/>
          <p:cNvSpPr/>
          <p:nvPr/>
        </p:nvSpPr>
        <p:spPr>
          <a:xfrm>
            <a:off x="10534065" y="5167323"/>
            <a:ext cx="988291" cy="6325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3"/>
          <p:cNvSpPr/>
          <p:nvPr/>
        </p:nvSpPr>
        <p:spPr>
          <a:xfrm>
            <a:off x="7891870" y="2569972"/>
            <a:ext cx="738911" cy="517237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9215849" y="2569972"/>
            <a:ext cx="738911" cy="517237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10534065" y="2569972"/>
            <a:ext cx="738911" cy="517237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PCA is performed (cont.)</a:t>
            </a:r>
            <a:endParaRPr/>
          </a:p>
        </p:txBody>
      </p:sp>
      <p:sp>
        <p:nvSpPr>
          <p:cNvPr id="258" name="Google Shape;258;p14"/>
          <p:cNvSpPr txBox="1"/>
          <p:nvPr>
            <p:ph idx="1" type="body"/>
          </p:nvPr>
        </p:nvSpPr>
        <p:spPr>
          <a:xfrm>
            <a:off x="838200" y="1376218"/>
            <a:ext cx="10515600" cy="4800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select the largest Eigen values (you may select 2 or 1 here depending on your requirements for this example)</a:t>
            </a:r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480292" y="2938030"/>
            <a:ext cx="5126181" cy="3547378"/>
            <a:chOff x="5883564" y="2808720"/>
            <a:chExt cx="5126181" cy="3547378"/>
          </a:xfrm>
        </p:grpSpPr>
        <p:grpSp>
          <p:nvGrpSpPr>
            <p:cNvPr id="260" name="Google Shape;260;p14"/>
            <p:cNvGrpSpPr/>
            <p:nvPr/>
          </p:nvGrpSpPr>
          <p:grpSpPr>
            <a:xfrm>
              <a:off x="6349855" y="3315855"/>
              <a:ext cx="4128654" cy="2718955"/>
              <a:chOff x="5809673" y="3592945"/>
              <a:chExt cx="3325090" cy="2048308"/>
            </a:xfrm>
          </p:grpSpPr>
          <p:sp>
            <p:nvSpPr>
              <p:cNvPr id="261" name="Google Shape;261;p14"/>
              <p:cNvSpPr/>
              <p:nvPr/>
            </p:nvSpPr>
            <p:spPr>
              <a:xfrm>
                <a:off x="5809673" y="3592945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COV(X1X1)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7005782" y="3592945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COV(X1X2)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8201891" y="3592945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COV(X1X3)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5809673" y="4363099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COV(X2X1)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7005782" y="4363099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COV(X2X2)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4"/>
              <p:cNvSpPr/>
              <p:nvPr/>
            </p:nvSpPr>
            <p:spPr>
              <a:xfrm>
                <a:off x="8201891" y="4363099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COV(X2X3)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4"/>
              <p:cNvSpPr/>
              <p:nvPr/>
            </p:nvSpPr>
            <p:spPr>
              <a:xfrm>
                <a:off x="5809673" y="5133253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COV(X3X1)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7005782" y="5133253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COV(X3X2)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>
                <a:off x="8201891" y="5133253"/>
                <a:ext cx="932872" cy="508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COV(X3X3)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0" name="Google Shape;270;p14"/>
            <p:cNvSpPr/>
            <p:nvPr/>
          </p:nvSpPr>
          <p:spPr>
            <a:xfrm>
              <a:off x="5883564" y="2808720"/>
              <a:ext cx="397163" cy="3531251"/>
            </a:xfrm>
            <a:prstGeom prst="leftBracket">
              <a:avLst>
                <a:gd fmla="val 8333" name="adj"/>
              </a:avLst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10532479" y="2824847"/>
              <a:ext cx="477266" cy="3531251"/>
            </a:xfrm>
            <a:prstGeom prst="leftBracket">
              <a:avLst>
                <a:gd fmla="val 8333" name="adj"/>
              </a:avLst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14"/>
          <p:cNvSpPr/>
          <p:nvPr/>
        </p:nvSpPr>
        <p:spPr>
          <a:xfrm>
            <a:off x="5792502" y="4167333"/>
            <a:ext cx="1725898" cy="6373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5798055" y="3320663"/>
            <a:ext cx="17880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methods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learned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7841673" y="3320663"/>
            <a:ext cx="988291" cy="6325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7841672" y="4243993"/>
            <a:ext cx="988291" cy="6325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7841671" y="5167323"/>
            <a:ext cx="988291" cy="6325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"/>
          <p:cNvSpPr/>
          <p:nvPr/>
        </p:nvSpPr>
        <p:spPr>
          <a:xfrm>
            <a:off x="9187870" y="3320663"/>
            <a:ext cx="988291" cy="6325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9187869" y="4243993"/>
            <a:ext cx="988291" cy="6325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9187868" y="5167323"/>
            <a:ext cx="988291" cy="6325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10534067" y="3320663"/>
            <a:ext cx="988291" cy="6325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4"/>
          <p:cNvSpPr/>
          <p:nvPr/>
        </p:nvSpPr>
        <p:spPr>
          <a:xfrm>
            <a:off x="10534066" y="4243993"/>
            <a:ext cx="988291" cy="6325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/>
          <p:nvPr/>
        </p:nvSpPr>
        <p:spPr>
          <a:xfrm>
            <a:off x="10534065" y="5167323"/>
            <a:ext cx="988291" cy="6325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4"/>
          <p:cNvSpPr/>
          <p:nvPr/>
        </p:nvSpPr>
        <p:spPr>
          <a:xfrm>
            <a:off x="7891870" y="2569972"/>
            <a:ext cx="738911" cy="517237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9215849" y="2569972"/>
            <a:ext cx="738911" cy="517237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10534065" y="2569972"/>
            <a:ext cx="738911" cy="517237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PCA is performed (cont.)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multiply your entire dataset using the chosen eigen vectors (in this case 2)</a:t>
            </a:r>
            <a:endParaRPr/>
          </a:p>
        </p:txBody>
      </p:sp>
      <p:grpSp>
        <p:nvGrpSpPr>
          <p:cNvPr id="292" name="Google Shape;292;p15"/>
          <p:cNvGrpSpPr/>
          <p:nvPr/>
        </p:nvGrpSpPr>
        <p:grpSpPr>
          <a:xfrm rot="-5400000">
            <a:off x="3589480" y="3143610"/>
            <a:ext cx="2022765" cy="3137117"/>
            <a:chOff x="6332680" y="2894228"/>
            <a:chExt cx="2022765" cy="3137117"/>
          </a:xfrm>
        </p:grpSpPr>
        <p:sp>
          <p:nvSpPr>
            <p:cNvPr id="293" name="Google Shape;293;p15"/>
            <p:cNvSpPr/>
            <p:nvPr/>
          </p:nvSpPr>
          <p:spPr>
            <a:xfrm>
              <a:off x="6332680" y="3482109"/>
              <a:ext cx="628073" cy="2549236"/>
            </a:xfrm>
            <a:prstGeom prst="rect">
              <a:avLst/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7030026" y="3482109"/>
              <a:ext cx="628073" cy="2549236"/>
            </a:xfrm>
            <a:prstGeom prst="rect">
              <a:avLst/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7727372" y="3482109"/>
              <a:ext cx="628073" cy="2549236"/>
            </a:xfrm>
            <a:prstGeom prst="rect">
              <a:avLst/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6332680" y="2894228"/>
              <a:ext cx="628073" cy="42487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030026" y="2894228"/>
              <a:ext cx="628073" cy="42487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7727372" y="2894228"/>
              <a:ext cx="628073" cy="42487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5"/>
          <p:cNvGrpSpPr/>
          <p:nvPr/>
        </p:nvGrpSpPr>
        <p:grpSpPr>
          <a:xfrm>
            <a:off x="838200" y="3029528"/>
            <a:ext cx="1595579" cy="2694024"/>
            <a:chOff x="7841671" y="2569972"/>
            <a:chExt cx="2334490" cy="3229852"/>
          </a:xfrm>
        </p:grpSpPr>
        <p:sp>
          <p:nvSpPr>
            <p:cNvPr id="300" name="Google Shape;300;p15"/>
            <p:cNvSpPr/>
            <p:nvPr/>
          </p:nvSpPr>
          <p:spPr>
            <a:xfrm>
              <a:off x="7841673" y="3320663"/>
              <a:ext cx="988291" cy="63250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7841672" y="4243993"/>
              <a:ext cx="988291" cy="63250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7841671" y="5167323"/>
              <a:ext cx="988291" cy="63250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9187870" y="3320663"/>
              <a:ext cx="988291" cy="63250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9187869" y="4243993"/>
              <a:ext cx="988291" cy="63250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9187868" y="5167323"/>
              <a:ext cx="988291" cy="63250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7891870" y="2569972"/>
              <a:ext cx="738911" cy="517237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9215849" y="2569972"/>
              <a:ext cx="738911" cy="517237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15"/>
          <p:cNvSpPr/>
          <p:nvPr/>
        </p:nvSpPr>
        <p:spPr>
          <a:xfrm>
            <a:off x="2632364" y="4398131"/>
            <a:ext cx="249381" cy="395542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b3c8aee16_0_18"/>
          <p:cNvSpPr txBox="1"/>
          <p:nvPr>
            <p:ph type="ctrTitle"/>
          </p:nvPr>
        </p:nvSpPr>
        <p:spPr>
          <a:xfrm>
            <a:off x="1524000" y="1122367"/>
            <a:ext cx="9144000" cy="712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 your new best friends</a:t>
            </a:r>
            <a:endParaRPr/>
          </a:p>
        </p:txBody>
      </p:sp>
      <p:pic>
        <p:nvPicPr>
          <p:cNvPr id="95" name="Google Shape;95;g14b3c8aee16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00" y="1986973"/>
            <a:ext cx="5602650" cy="373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4b3c8aee16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496" y="2380929"/>
            <a:ext cx="4659780" cy="262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PCA is performed (cont.)</a:t>
            </a:r>
            <a:endParaRPr/>
          </a:p>
        </p:txBody>
      </p:sp>
      <p:sp>
        <p:nvSpPr>
          <p:cNvPr id="314" name="Google Shape;31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multiply your entire dataset using the chosen eigen vectors (in this case 2)</a:t>
            </a:r>
            <a:endParaRPr/>
          </a:p>
        </p:txBody>
      </p:sp>
      <p:sp>
        <p:nvSpPr>
          <p:cNvPr id="315" name="Google Shape;315;p16"/>
          <p:cNvSpPr/>
          <p:nvPr/>
        </p:nvSpPr>
        <p:spPr>
          <a:xfrm rot="-5400000">
            <a:off x="3045115" y="5120298"/>
            <a:ext cx="628073" cy="578433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6"/>
          <p:cNvSpPr/>
          <p:nvPr/>
        </p:nvSpPr>
        <p:spPr>
          <a:xfrm rot="-5400000">
            <a:off x="3045114" y="4422953"/>
            <a:ext cx="628073" cy="578432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6"/>
          <p:cNvSpPr/>
          <p:nvPr/>
        </p:nvSpPr>
        <p:spPr>
          <a:xfrm rot="-5400000">
            <a:off x="3045114" y="3725606"/>
            <a:ext cx="628073" cy="578433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16"/>
          <p:cNvGrpSpPr/>
          <p:nvPr/>
        </p:nvGrpSpPr>
        <p:grpSpPr>
          <a:xfrm rot="-5400000">
            <a:off x="489446" y="3577788"/>
            <a:ext cx="1595579" cy="2067872"/>
            <a:chOff x="838200" y="3655680"/>
            <a:chExt cx="1595579" cy="2067872"/>
          </a:xfrm>
        </p:grpSpPr>
        <p:sp>
          <p:nvSpPr>
            <p:cNvPr id="319" name="Google Shape;319;p16"/>
            <p:cNvSpPr/>
            <p:nvPr/>
          </p:nvSpPr>
          <p:spPr>
            <a:xfrm>
              <a:off x="838201" y="3655680"/>
              <a:ext cx="675478" cy="5275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838201" y="4425831"/>
              <a:ext cx="675478" cy="5275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838200" y="5195982"/>
              <a:ext cx="675478" cy="5275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1758301" y="3655680"/>
              <a:ext cx="675478" cy="5275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1758300" y="4425831"/>
              <a:ext cx="675478" cy="5275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1758300" y="5195982"/>
              <a:ext cx="675478" cy="5275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16"/>
          <p:cNvSpPr/>
          <p:nvPr/>
        </p:nvSpPr>
        <p:spPr>
          <a:xfrm>
            <a:off x="2378502" y="4398130"/>
            <a:ext cx="503243" cy="628075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6"/>
          <p:cNvSpPr/>
          <p:nvPr/>
        </p:nvSpPr>
        <p:spPr>
          <a:xfrm rot="-5400000">
            <a:off x="3811737" y="5120298"/>
            <a:ext cx="628073" cy="578433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6"/>
          <p:cNvSpPr/>
          <p:nvPr/>
        </p:nvSpPr>
        <p:spPr>
          <a:xfrm rot="-5400000">
            <a:off x="3811736" y="4422953"/>
            <a:ext cx="628073" cy="578432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6"/>
          <p:cNvSpPr/>
          <p:nvPr/>
        </p:nvSpPr>
        <p:spPr>
          <a:xfrm rot="-5400000">
            <a:off x="3811736" y="3725606"/>
            <a:ext cx="628073" cy="578433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6"/>
          <p:cNvSpPr/>
          <p:nvPr/>
        </p:nvSpPr>
        <p:spPr>
          <a:xfrm rot="-5400000">
            <a:off x="4586445" y="5120298"/>
            <a:ext cx="628073" cy="578433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6"/>
          <p:cNvSpPr/>
          <p:nvPr/>
        </p:nvSpPr>
        <p:spPr>
          <a:xfrm rot="-5400000">
            <a:off x="4586444" y="4422953"/>
            <a:ext cx="628073" cy="578432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6"/>
          <p:cNvSpPr/>
          <p:nvPr/>
        </p:nvSpPr>
        <p:spPr>
          <a:xfrm rot="-5400000">
            <a:off x="4586444" y="3725606"/>
            <a:ext cx="628073" cy="578433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6"/>
          <p:cNvSpPr/>
          <p:nvPr/>
        </p:nvSpPr>
        <p:spPr>
          <a:xfrm rot="-5400000">
            <a:off x="5353067" y="5120298"/>
            <a:ext cx="628073" cy="578433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6"/>
          <p:cNvSpPr/>
          <p:nvPr/>
        </p:nvSpPr>
        <p:spPr>
          <a:xfrm rot="-5400000">
            <a:off x="5353066" y="4422953"/>
            <a:ext cx="628073" cy="578432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6"/>
          <p:cNvSpPr/>
          <p:nvPr/>
        </p:nvSpPr>
        <p:spPr>
          <a:xfrm rot="-5400000">
            <a:off x="5353066" y="3725606"/>
            <a:ext cx="628073" cy="578433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6"/>
          <p:cNvSpPr/>
          <p:nvPr/>
        </p:nvSpPr>
        <p:spPr>
          <a:xfrm rot="-5400000">
            <a:off x="6119689" y="5120298"/>
            <a:ext cx="628073" cy="578433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6"/>
          <p:cNvSpPr/>
          <p:nvPr/>
        </p:nvSpPr>
        <p:spPr>
          <a:xfrm rot="-5400000">
            <a:off x="6119688" y="4422953"/>
            <a:ext cx="628073" cy="578432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6"/>
          <p:cNvSpPr/>
          <p:nvPr/>
        </p:nvSpPr>
        <p:spPr>
          <a:xfrm rot="-5400000">
            <a:off x="6119688" y="3725606"/>
            <a:ext cx="628073" cy="578433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7015599" y="4520514"/>
            <a:ext cx="489527" cy="38331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6"/>
          <p:cNvSpPr/>
          <p:nvPr/>
        </p:nvSpPr>
        <p:spPr>
          <a:xfrm rot="-5400000">
            <a:off x="7675973" y="4736989"/>
            <a:ext cx="628073" cy="578432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6"/>
          <p:cNvSpPr/>
          <p:nvPr/>
        </p:nvSpPr>
        <p:spPr>
          <a:xfrm rot="-5400000">
            <a:off x="7675973" y="4039642"/>
            <a:ext cx="628073" cy="578433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6"/>
          <p:cNvSpPr/>
          <p:nvPr/>
        </p:nvSpPr>
        <p:spPr>
          <a:xfrm rot="-5400000">
            <a:off x="8442595" y="4736989"/>
            <a:ext cx="628073" cy="578432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6"/>
          <p:cNvSpPr/>
          <p:nvPr/>
        </p:nvSpPr>
        <p:spPr>
          <a:xfrm rot="-5400000">
            <a:off x="8442595" y="4039642"/>
            <a:ext cx="628073" cy="578433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6"/>
          <p:cNvSpPr/>
          <p:nvPr/>
        </p:nvSpPr>
        <p:spPr>
          <a:xfrm rot="-5400000">
            <a:off x="9217303" y="4736989"/>
            <a:ext cx="628073" cy="578432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6"/>
          <p:cNvSpPr/>
          <p:nvPr/>
        </p:nvSpPr>
        <p:spPr>
          <a:xfrm rot="-5400000">
            <a:off x="9217303" y="4039642"/>
            <a:ext cx="628073" cy="578433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6"/>
          <p:cNvSpPr/>
          <p:nvPr/>
        </p:nvSpPr>
        <p:spPr>
          <a:xfrm rot="-5400000">
            <a:off x="9983925" y="4736989"/>
            <a:ext cx="628073" cy="578432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6"/>
          <p:cNvSpPr/>
          <p:nvPr/>
        </p:nvSpPr>
        <p:spPr>
          <a:xfrm rot="-5400000">
            <a:off x="9983925" y="4039642"/>
            <a:ext cx="628073" cy="578433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6"/>
          <p:cNvSpPr/>
          <p:nvPr/>
        </p:nvSpPr>
        <p:spPr>
          <a:xfrm rot="-5400000">
            <a:off x="10750547" y="4736989"/>
            <a:ext cx="628073" cy="578432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6"/>
          <p:cNvSpPr/>
          <p:nvPr/>
        </p:nvSpPr>
        <p:spPr>
          <a:xfrm rot="-5400000">
            <a:off x="10750547" y="4039642"/>
            <a:ext cx="628073" cy="578433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Univariate Selection</a:t>
            </a:r>
            <a:endParaRPr/>
          </a:p>
        </p:txBody>
      </p:sp>
      <p:sp>
        <p:nvSpPr>
          <p:cNvPr id="354" name="Google Shape;354;p17"/>
          <p:cNvSpPr txBox="1"/>
          <p:nvPr>
            <p:ph idx="1" type="body"/>
          </p:nvPr>
        </p:nvSpPr>
        <p:spPr>
          <a:xfrm>
            <a:off x="838200" y="1825625"/>
            <a:ext cx="41669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Statistical</a:t>
            </a:r>
            <a:r>
              <a:rPr lang="en-US"/>
              <a:t> </a:t>
            </a:r>
            <a:r>
              <a:rPr b="1" lang="en-US"/>
              <a:t>tests</a:t>
            </a:r>
            <a:r>
              <a:rPr lang="en-US"/>
              <a:t> can be used to select those features that have the </a:t>
            </a:r>
            <a:r>
              <a:rPr b="1" lang="en-US"/>
              <a:t>strongest</a:t>
            </a:r>
            <a:r>
              <a:rPr lang="en-US"/>
              <a:t> </a:t>
            </a:r>
            <a:r>
              <a:rPr b="1" lang="en-US"/>
              <a:t>relationship</a:t>
            </a:r>
            <a:r>
              <a:rPr lang="en-US"/>
              <a:t> with the </a:t>
            </a:r>
            <a:r>
              <a:rPr b="1" lang="en-US"/>
              <a:t>output</a:t>
            </a:r>
            <a:r>
              <a:rPr lang="en-US"/>
              <a:t> </a:t>
            </a:r>
            <a:r>
              <a:rPr b="1" lang="en-US"/>
              <a:t>variable</a:t>
            </a:r>
            <a:r>
              <a:rPr lang="en-US"/>
              <a:t>.</a:t>
            </a:r>
            <a:endParaRPr/>
          </a:p>
        </p:txBody>
      </p:sp>
      <p:pic>
        <p:nvPicPr>
          <p:cNvPr id="355" name="Google Shape;355;p17"/>
          <p:cNvPicPr preferRelativeResize="0"/>
          <p:nvPr/>
        </p:nvPicPr>
        <p:blipFill rotWithShape="1">
          <a:blip r:embed="rId3">
            <a:alphaModFix/>
          </a:blip>
          <a:srcRect b="0" l="0" r="0" t="4313"/>
          <a:stretch/>
        </p:blipFill>
        <p:spPr>
          <a:xfrm>
            <a:off x="5989721" y="95250"/>
            <a:ext cx="6019800" cy="67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4b4f9dc5ac_0_1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Filling Up Missing Values</a:t>
            </a:r>
            <a:endParaRPr/>
          </a:p>
        </p:txBody>
      </p:sp>
      <p:sp>
        <p:nvSpPr>
          <p:cNvPr id="361" name="Google Shape;361;g14b4f9dc5ac_0_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b4f9dc5a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4b4f9dc5ac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g14b4f9dc5a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2500313"/>
            <a:ext cx="70485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Bringing in a dataset from Kaggle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Bringing in a dataset from Kaggle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code given to you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From your kaggle account generate the api key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Bring in and extract the dataset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notebook is available 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b503c2bf9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</a:t>
            </a:r>
            <a:endParaRPr/>
          </a:p>
        </p:txBody>
      </p:sp>
      <p:sp>
        <p:nvSpPr>
          <p:cNvPr id="114" name="Google Shape;114;g14b503c2bf9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the data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the data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the data into training or test sets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model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 model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predictions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and improve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503c2bf9_0_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</a:t>
            </a:r>
            <a:endParaRPr/>
          </a:p>
        </p:txBody>
      </p:sp>
      <p:sp>
        <p:nvSpPr>
          <p:cNvPr id="120" name="Google Shape;120;g14b503c2bf9_0_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the data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the data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the data into training or test sets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model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 model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predictions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and improve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Pandas</a:t>
            </a:r>
            <a:endParaRPr/>
          </a:p>
        </p:txBody>
      </p:sp>
      <p:sp>
        <p:nvSpPr>
          <p:cNvPr id="126" name="Google Shape;126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Pandas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Installing Pandas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! pip install pandas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Bringing a spreadsheet under a data frame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F00DB"/>
              </a:buClr>
              <a:buSzPts val="2400"/>
              <a:buChar char="•"/>
            </a:pPr>
            <a:r>
              <a:rPr b="0" lang="en-US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pandas </a:t>
            </a:r>
            <a:r>
              <a:rPr b="0" lang="en-US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pd</a:t>
            </a:r>
            <a:endParaRPr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 = pd.read_csv(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‘path to the csv file'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Pandas – getting to know about your data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Seeing the dataset from the beginning and the end</a:t>
            </a:r>
            <a:endParaRPr/>
          </a:p>
          <a:p>
            <a:pPr indent="-20574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df.head(</a:t>
            </a:r>
            <a:r>
              <a:rPr b="0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0574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df.tail(</a:t>
            </a:r>
            <a:r>
              <a:rPr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Seeing the column headers only</a:t>
            </a:r>
            <a:endParaRPr/>
          </a:p>
          <a:p>
            <a:pPr indent="-20574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df.columns</a:t>
            </a:r>
            <a:endParaRPr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Indexing using column names and row number</a:t>
            </a:r>
            <a:endParaRPr/>
          </a:p>
          <a:p>
            <a:pPr indent="-20574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df[[‘column 1',‘column 2']][row indices]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Indexing using row number and column number</a:t>
            </a:r>
            <a:endParaRPr/>
          </a:p>
          <a:p>
            <a:pPr indent="-20574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df.iloc[</a:t>
            </a:r>
            <a:r>
              <a:rPr b="0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2022-09-03T14:23:36Z</dcterms:created>
  <dc:creator>lenovo</dc:creator>
</cp:coreProperties>
</file>