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38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5335-A087-47A1-B986-67CD914E9FC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7D59-DB7B-48C8-820B-35A0AB94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5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5335-A087-47A1-B986-67CD914E9FC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7D59-DB7B-48C8-820B-35A0AB94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5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5335-A087-47A1-B986-67CD914E9FC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7D59-DB7B-48C8-820B-35A0AB94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5335-A087-47A1-B986-67CD914E9FC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7D59-DB7B-48C8-820B-35A0AB94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6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5335-A087-47A1-B986-67CD914E9FC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7D59-DB7B-48C8-820B-35A0AB94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5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5335-A087-47A1-B986-67CD914E9FC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7D59-DB7B-48C8-820B-35A0AB94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8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5335-A087-47A1-B986-67CD914E9FC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7D59-DB7B-48C8-820B-35A0AB94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5335-A087-47A1-B986-67CD914E9FC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7D59-DB7B-48C8-820B-35A0AB94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9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5335-A087-47A1-B986-67CD914E9FC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7D59-DB7B-48C8-820B-35A0AB94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9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5335-A087-47A1-B986-67CD914E9FC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7D59-DB7B-48C8-820B-35A0AB94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7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5335-A087-47A1-B986-67CD914E9FC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77D59-DB7B-48C8-820B-35A0AB94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8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5335-A087-47A1-B986-67CD914E9FC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77D59-DB7B-48C8-820B-35A0AB94E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4783" y="2071932"/>
            <a:ext cx="6058826" cy="63923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7935"/>
            <a:ext cx="9144000" cy="1754828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AUTOMATED ATTENDANCE TRACKING SYSTEM USING BLUETOOTH DEVICE IDENTIFICATION’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5813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Gabriel, </a:t>
            </a:r>
            <a:r>
              <a:rPr lang="en-US" dirty="0" err="1" smtClean="0"/>
              <a:t>Ushie</a:t>
            </a:r>
            <a:r>
              <a:rPr lang="en-US" dirty="0" smtClean="0"/>
              <a:t> </a:t>
            </a:r>
            <a:r>
              <a:rPr lang="en-US" dirty="0" err="1" smtClean="0"/>
              <a:t>Osise</a:t>
            </a:r>
            <a:endParaRPr lang="en-US" dirty="0" smtClean="0"/>
          </a:p>
          <a:p>
            <a:r>
              <a:rPr lang="en-US" dirty="0" smtClean="0"/>
              <a:t>2019/1/78786CM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Supervised by </a:t>
            </a:r>
            <a:br>
              <a:rPr lang="en-US" dirty="0" smtClean="0"/>
            </a:br>
            <a:r>
              <a:rPr lang="en-US" b="1" dirty="0"/>
              <a:t>Dr. STEPHEN </a:t>
            </a:r>
            <a:r>
              <a:rPr lang="en-US" b="1" dirty="0" smtClean="0"/>
              <a:t>OWYEWOBI</a:t>
            </a:r>
          </a:p>
          <a:p>
            <a:r>
              <a:rPr lang="en-US" dirty="0" smtClean="0"/>
              <a:t>co-supervisor</a:t>
            </a:r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Prof. ELIZABETH, N. </a:t>
            </a:r>
            <a:r>
              <a:rPr lang="en-US" b="1" dirty="0" smtClean="0"/>
              <a:t>ONWUKA</a:t>
            </a:r>
          </a:p>
          <a:p>
            <a:r>
              <a:rPr lang="en-US" b="1" dirty="0" smtClean="0"/>
              <a:t>MARCH, 2025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50" y="220717"/>
            <a:ext cx="1093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FEDERAL UNIVERSITY OF TECHNOLOGY MINNA, DEPARTMENT OF TELECOMMUNICATIONS ENGINEERING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238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108325"/>
            <a:ext cx="5581650" cy="1325563"/>
          </a:xfrm>
        </p:spPr>
        <p:txBody>
          <a:bodyPr/>
          <a:lstStyle/>
          <a:p>
            <a:r>
              <a:rPr lang="en-US" sz="8800" b="1" dirty="0" smtClean="0"/>
              <a:t>THANK YOU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31136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+mj-lt"/>
              </a:rPr>
              <a:t>Current Attendance Methods Are Inefficient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📌 Manual roll calls → Slow, error-prone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📌 RFID &amp; Biometrics → Expensive, need extra hardware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📌 Proxy attendance → Easy to cheat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📌 No real-time tracking → Delayed updates</a:t>
            </a:r>
          </a:p>
          <a:p>
            <a:r>
              <a:rPr lang="en-US" b="1" dirty="0" smtClean="0">
                <a:latin typeface="+mj-lt"/>
              </a:rPr>
              <a:t>We need a system that is: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✅ Automated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✅ Accurate &amp; Secure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✅ Low-cost &amp; Scalable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✅ Real-time Sync to Cloud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873" y="2827899"/>
            <a:ext cx="41529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2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1192" y="359414"/>
            <a:ext cx="10515600" cy="1325563"/>
          </a:xfrm>
        </p:spPr>
        <p:txBody>
          <a:bodyPr/>
          <a:lstStyle/>
          <a:p>
            <a:r>
              <a:rPr lang="en-US" b="1" dirty="0" smtClean="0"/>
              <a:t>System 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51495"/>
            <a:ext cx="10515600" cy="2125468"/>
          </a:xfrm>
        </p:spPr>
        <p:txBody>
          <a:bodyPr/>
          <a:lstStyle/>
          <a:p>
            <a:r>
              <a:rPr lang="en-US" b="1" dirty="0" smtClean="0">
                <a:latin typeface="+mj-lt"/>
              </a:rPr>
              <a:t>Key Components: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ESP32 Microcontroller</a:t>
            </a:r>
            <a:r>
              <a:rPr lang="en-US" dirty="0" smtClean="0">
                <a:latin typeface="+mj-lt"/>
              </a:rPr>
              <a:t> (Bluetooth scanning).</a:t>
            </a:r>
          </a:p>
          <a:p>
            <a:r>
              <a:rPr lang="en-US" b="1" dirty="0" smtClean="0">
                <a:latin typeface="+mj-lt"/>
              </a:rPr>
              <a:t>OLED Display &amp; Buttons</a:t>
            </a:r>
            <a:r>
              <a:rPr lang="en-US" dirty="0" smtClean="0">
                <a:latin typeface="+mj-lt"/>
              </a:rPr>
              <a:t> (For course selection &amp; session start).</a:t>
            </a:r>
          </a:p>
          <a:p>
            <a:r>
              <a:rPr lang="en-US" b="1" dirty="0" smtClean="0">
                <a:latin typeface="+mj-lt"/>
              </a:rPr>
              <a:t>Mobile App</a:t>
            </a:r>
            <a:r>
              <a:rPr lang="en-US" dirty="0" smtClean="0">
                <a:latin typeface="+mj-lt"/>
              </a:rPr>
              <a:t> (Student device detects ESP32 via Bluetooth).</a:t>
            </a:r>
          </a:p>
          <a:p>
            <a:r>
              <a:rPr lang="en-US" b="1" dirty="0" smtClean="0">
                <a:latin typeface="+mj-lt"/>
              </a:rPr>
              <a:t>Cloud Database (</a:t>
            </a:r>
            <a:r>
              <a:rPr lang="en-US" b="1" dirty="0" err="1" smtClean="0">
                <a:latin typeface="+mj-lt"/>
              </a:rPr>
              <a:t>MongoDB</a:t>
            </a:r>
            <a:r>
              <a:rPr lang="en-US" b="1" dirty="0" smtClean="0">
                <a:latin typeface="+mj-lt"/>
              </a:rPr>
              <a:t>/Firebase)</a:t>
            </a:r>
            <a:r>
              <a:rPr lang="en-US" dirty="0" smtClean="0">
                <a:latin typeface="+mj-lt"/>
              </a:rPr>
              <a:t> (Real-time sync).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849752" y="1871003"/>
            <a:ext cx="2504048" cy="12520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Bluetooth Module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085472" y="1871001"/>
            <a:ext cx="2504048" cy="12520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21192" y="1871001"/>
            <a:ext cx="2504048" cy="12520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Management Software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77" y="1690688"/>
            <a:ext cx="445526" cy="445526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" idx="1"/>
            <a:endCxn id="5" idx="3"/>
          </p:cNvCxnSpPr>
          <p:nvPr/>
        </p:nvCxnSpPr>
        <p:spPr>
          <a:xfrm flipH="1" flipV="1">
            <a:off x="7589520" y="2497014"/>
            <a:ext cx="126023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  <a:endCxn id="6" idx="3"/>
          </p:cNvCxnSpPr>
          <p:nvPr/>
        </p:nvCxnSpPr>
        <p:spPr>
          <a:xfrm flipH="1">
            <a:off x="3825240" y="2497014"/>
            <a:ext cx="1260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049" y="1702361"/>
            <a:ext cx="445526" cy="4455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7434">
            <a:off x="7413096" y="3324438"/>
            <a:ext cx="553220" cy="5532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660" y="865592"/>
            <a:ext cx="491152" cy="4911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1376">
            <a:off x="9308680" y="1002020"/>
            <a:ext cx="461398" cy="461398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4" idx="0"/>
            <a:endCxn id="15" idx="3"/>
          </p:cNvCxnSpPr>
          <p:nvPr/>
        </p:nvCxnSpPr>
        <p:spPr>
          <a:xfrm flipH="1" flipV="1">
            <a:off x="9766787" y="1271548"/>
            <a:ext cx="334989" cy="59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0"/>
            <a:endCxn id="14" idx="3"/>
          </p:cNvCxnSpPr>
          <p:nvPr/>
        </p:nvCxnSpPr>
        <p:spPr>
          <a:xfrm flipH="1" flipV="1">
            <a:off x="7434812" y="1111168"/>
            <a:ext cx="2666964" cy="759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13" idx="3"/>
          </p:cNvCxnSpPr>
          <p:nvPr/>
        </p:nvCxnSpPr>
        <p:spPr>
          <a:xfrm flipH="1">
            <a:off x="7939281" y="3123028"/>
            <a:ext cx="2162495" cy="35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19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Diagram of Bluetooth Module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23" y="1690688"/>
            <a:ext cx="4069977" cy="4297896"/>
          </a:xfrm>
        </p:spPr>
      </p:pic>
    </p:spTree>
    <p:extLst>
      <p:ext uri="{BB962C8B-B14F-4D97-AF65-F5344CB8AC3E}">
        <p14:creationId xmlns:p14="http://schemas.microsoft.com/office/powerpoint/2010/main" val="33865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5048250" cy="448627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Testing Environment: </a:t>
            </a:r>
          </a:p>
          <a:p>
            <a:pPr lvl="1"/>
            <a:r>
              <a:rPr lang="en-US" dirty="0" err="1" smtClean="0">
                <a:latin typeface="+mj-lt"/>
              </a:rPr>
              <a:t>Wokwi</a:t>
            </a:r>
            <a:r>
              <a:rPr lang="en-US" dirty="0" smtClean="0">
                <a:latin typeface="+mj-lt"/>
              </a:rPr>
              <a:t> Simulation for ESP32 &amp; OLED.</a:t>
            </a:r>
          </a:p>
          <a:p>
            <a:pPr lvl="1"/>
            <a:r>
              <a:rPr lang="en-US" dirty="0" smtClean="0">
                <a:latin typeface="+mj-lt"/>
              </a:rPr>
              <a:t>Arduino IDE for Bluetooth programming.</a:t>
            </a:r>
          </a:p>
          <a:p>
            <a:r>
              <a:rPr lang="en-US" dirty="0" smtClean="0">
                <a:latin typeface="+mj-lt"/>
              </a:rPr>
              <a:t>Screenshot of Simulation in </a:t>
            </a:r>
            <a:r>
              <a:rPr lang="en-US" dirty="0" err="1" smtClean="0">
                <a:latin typeface="+mj-lt"/>
              </a:rPr>
              <a:t>Wokwi</a:t>
            </a:r>
            <a:r>
              <a:rPr lang="en-US" dirty="0" smtClean="0">
                <a:latin typeface="+mj-lt"/>
              </a:rPr>
              <a:t> (ESP32 scanning Bluetooth devices).</a:t>
            </a:r>
          </a:p>
          <a:p>
            <a:r>
              <a:rPr lang="en-US" dirty="0" smtClean="0">
                <a:latin typeface="+mj-lt"/>
              </a:rPr>
              <a:t>Circuit Components &amp; Cost (~₦35,000–₦50,000/unit)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1690688"/>
            <a:ext cx="4819650" cy="404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7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Similar 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894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📖 </a:t>
            </a:r>
            <a:r>
              <a:rPr lang="en-US" b="1" dirty="0" err="1" smtClean="0">
                <a:latin typeface="+mj-lt"/>
              </a:rPr>
              <a:t>Azim</a:t>
            </a:r>
            <a:r>
              <a:rPr lang="en-US" b="1" dirty="0" smtClean="0">
                <a:latin typeface="+mj-lt"/>
              </a:rPr>
              <a:t> et al. (2020):</a:t>
            </a:r>
            <a:r>
              <a:rPr lang="en-US" dirty="0" smtClean="0">
                <a:latin typeface="+mj-lt"/>
              </a:rPr>
              <a:t> Bluetooth &amp; RFID system, but expensive and hardware-dependent.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📖 </a:t>
            </a:r>
            <a:r>
              <a:rPr lang="en-US" b="1" dirty="0" err="1" smtClean="0">
                <a:latin typeface="+mj-lt"/>
              </a:rPr>
              <a:t>Alrowaily</a:t>
            </a:r>
            <a:r>
              <a:rPr lang="en-US" b="1" dirty="0" smtClean="0">
                <a:latin typeface="+mj-lt"/>
              </a:rPr>
              <a:t> (2022):</a:t>
            </a:r>
            <a:r>
              <a:rPr lang="en-US" dirty="0" smtClean="0">
                <a:latin typeface="+mj-lt"/>
              </a:rPr>
              <a:t> BLE-based attendance, but requires manual broadcasting.</a:t>
            </a:r>
            <a:br>
              <a:rPr lang="en-US" dirty="0" smtClean="0">
                <a:latin typeface="+mj-lt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+mj-lt"/>
              </a:rPr>
              <a:t>Why This Solution is Better?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✅ </a:t>
            </a:r>
            <a:r>
              <a:rPr lang="en-US" b="1" dirty="0" smtClean="0">
                <a:latin typeface="+mj-lt"/>
              </a:rPr>
              <a:t>Automated &amp; Contactless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✅ </a:t>
            </a:r>
            <a:r>
              <a:rPr lang="en-US" b="1" dirty="0" smtClean="0">
                <a:latin typeface="+mj-lt"/>
              </a:rPr>
              <a:t>Accurate &amp; Secure</a:t>
            </a:r>
            <a:r>
              <a:rPr lang="en-US" dirty="0" smtClean="0">
                <a:latin typeface="+mj-lt"/>
              </a:rPr>
              <a:t> (Session-based, encrypted communication)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✅ </a:t>
            </a:r>
            <a:r>
              <a:rPr lang="en-US" b="1" dirty="0" smtClean="0">
                <a:latin typeface="+mj-lt"/>
              </a:rPr>
              <a:t>Real-Time Sync to Cloud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✅ </a:t>
            </a:r>
            <a:r>
              <a:rPr lang="en-US" b="1" dirty="0" smtClean="0">
                <a:latin typeface="+mj-lt"/>
              </a:rPr>
              <a:t>Low-Cost &amp; Scalable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668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Expected Outcomes &amp; Benefits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Why This Solution is Better?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✅ </a:t>
            </a:r>
            <a:r>
              <a:rPr lang="en-US" b="1" dirty="0" smtClean="0"/>
              <a:t>Automated &amp; Contactless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✅ </a:t>
            </a:r>
            <a:r>
              <a:rPr lang="en-US" b="1" dirty="0" smtClean="0"/>
              <a:t>Accurate &amp; Secure</a:t>
            </a:r>
            <a:r>
              <a:rPr lang="en-US" dirty="0" smtClean="0"/>
              <a:t> (Session-based, encrypted communication)</a:t>
            </a:r>
            <a:br>
              <a:rPr lang="en-US" dirty="0" smtClean="0"/>
            </a:br>
            <a:r>
              <a:rPr lang="en-US" dirty="0" smtClean="0"/>
              <a:t>✅ </a:t>
            </a:r>
            <a:r>
              <a:rPr lang="en-US" b="1" dirty="0" smtClean="0"/>
              <a:t>Real-Time Sync to Cloud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✅ </a:t>
            </a:r>
            <a:r>
              <a:rPr lang="en-US" b="1" dirty="0" smtClean="0"/>
              <a:t>Low-Cost &amp; Scalable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3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Estimated Time Of Completion</a:t>
            </a:r>
            <a:endParaRPr lang="en-US" b="1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045540"/>
              </p:ext>
            </p:extLst>
          </p:nvPr>
        </p:nvGraphicFramePr>
        <p:xfrm>
          <a:off x="838200" y="2035334"/>
          <a:ext cx="10515600" cy="3383280"/>
        </p:xfrm>
        <a:graphic>
          <a:graphicData uri="http://schemas.openxmlformats.org/drawingml/2006/table">
            <a:tbl>
              <a:tblPr/>
              <a:tblGrid>
                <a:gridCol w="4495800"/>
                <a:gridCol w="601980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Week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Task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Week 1-2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Hardware setup, ESP32 configuration, and component testing.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Week 3-4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Bluetooth scanning implementation and integration with OLED display.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Week 5-6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Development of the mobile app for student check-ins.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Week 7-8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Cloud backend setup, database integration, and real-time syncing.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Week 9-10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System testing, debugging, and security improvements.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Week 11-12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optimization, report documentation, and presentation preparation.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78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✅ The proposed system combines </a:t>
            </a:r>
            <a:r>
              <a:rPr lang="en-US" b="1" dirty="0" smtClean="0">
                <a:latin typeface="+mj-lt"/>
              </a:rPr>
              <a:t>automation, security, cost-effectiveness, and real-time cloud sync</a:t>
            </a:r>
            <a:r>
              <a:rPr lang="en-US" dirty="0" smtClean="0">
                <a:latin typeface="+mj-lt"/>
              </a:rPr>
              <a:t>, making it </a:t>
            </a:r>
            <a:r>
              <a:rPr lang="en-US" b="1" dirty="0" smtClean="0">
                <a:latin typeface="+mj-lt"/>
              </a:rPr>
              <a:t>superior</a:t>
            </a:r>
            <a:r>
              <a:rPr lang="en-US" dirty="0" smtClean="0">
                <a:latin typeface="+mj-lt"/>
              </a:rPr>
              <a:t> to existing methods!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2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254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AUTOMATED ATTENDANCE TRACKING SYSTEM USING BLUETOOTH DEVICE IDENTIFICATION’</vt:lpstr>
      <vt:lpstr>Problem Statement</vt:lpstr>
      <vt:lpstr>System Overview</vt:lpstr>
      <vt:lpstr>Circuit Diagram of Bluetooth Module</vt:lpstr>
      <vt:lpstr>Simulation</vt:lpstr>
      <vt:lpstr>Similar Works</vt:lpstr>
      <vt:lpstr>Expected Outcomes &amp; Benefits</vt:lpstr>
      <vt:lpstr>Estimated Time Of Completion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ATTENDANCE TRACKING SYSTEM USING BLUETOOTH DEVICE IDENTIFICATION’</dc:title>
  <dc:creator>PC</dc:creator>
  <cp:lastModifiedBy>PC</cp:lastModifiedBy>
  <cp:revision>9</cp:revision>
  <dcterms:created xsi:type="dcterms:W3CDTF">2025-03-17T06:06:26Z</dcterms:created>
  <dcterms:modified xsi:type="dcterms:W3CDTF">2025-03-17T06:52:31Z</dcterms:modified>
</cp:coreProperties>
</file>